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8" r:id="rId1"/>
  </p:sldMasterIdLst>
  <p:notesMasterIdLst>
    <p:notesMasterId r:id="rId37"/>
  </p:notesMasterIdLst>
  <p:sldIdLst>
    <p:sldId id="256" r:id="rId2"/>
    <p:sldId id="257" r:id="rId3"/>
    <p:sldId id="258" r:id="rId4"/>
    <p:sldId id="259" r:id="rId5"/>
    <p:sldId id="260" r:id="rId6"/>
    <p:sldId id="262" r:id="rId7"/>
    <p:sldId id="263" r:id="rId8"/>
    <p:sldId id="264" r:id="rId9"/>
    <p:sldId id="293"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3" r:id="rId27"/>
    <p:sldId id="295" r:id="rId28"/>
    <p:sldId id="294" r:id="rId29"/>
    <p:sldId id="282" r:id="rId30"/>
    <p:sldId id="284" r:id="rId31"/>
    <p:sldId id="285" r:id="rId32"/>
    <p:sldId id="286" r:id="rId33"/>
    <p:sldId id="288" r:id="rId34"/>
    <p:sldId id="290" r:id="rId35"/>
    <p:sldId id="292" r:id="rId3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620"/>
    <p:restoredTop sz="94660"/>
  </p:normalViewPr>
  <p:slideViewPr>
    <p:cSldViewPr snapToGrid="0">
      <p:cViewPr varScale="1">
        <p:scale>
          <a:sx n="190" d="100"/>
          <a:sy n="190" d="100"/>
        </p:scale>
        <p:origin x="-104" y="-3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720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7200"/>
          </a:xfrm>
          <a:prstGeom prst="rect">
            <a:avLst/>
          </a:prstGeom>
          <a:noFill/>
          <a:ln>
            <a:noFill/>
          </a:ln>
        </p:spPr>
        <p:txBody>
          <a:bodyPr spcFirstLastPara="1" wrap="square" lIns="91425" tIns="91425" rIns="91425" bIns="91425" anchor="t" anchorCtr="0"/>
          <a:lstStyle>
            <a:lvl1pPr marR="0" lvl="0" algn="r"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lstStyle>
            <a:lvl1pPr marL="457200" marR="0" lvl="0"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1pPr>
            <a:lvl2pPr marL="914400" marR="0" lvl="1"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2pPr>
            <a:lvl3pPr marL="1371600" marR="0" lvl="2"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3pPr>
            <a:lvl4pPr marL="1828800" marR="0" lvl="3"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4pPr>
            <a:lvl5pPr marL="2286000" marR="0" lvl="4"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5pPr>
            <a:lvl6pPr marL="2743200" marR="0" lvl="5"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6pPr>
            <a:lvl7pPr marL="3200400" marR="0" lvl="6"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7pPr>
            <a:lvl8pPr marL="3657600" marR="0" lvl="7"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8pPr>
            <a:lvl9pPr marL="4114800" marR="0" lvl="8" indent="-304800" algn="l" rtl="0">
              <a:lnSpc>
                <a:spcPct val="100000"/>
              </a:lnSpc>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720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1200"/>
              <a:buFont typeface="Calibri"/>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67561788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73" name="Shape 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35" name="Shape 13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1" name="Shape 141"/>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https://www.thefire.org/schenck-v-united-states/</a:t>
            </a:r>
            <a:endParaRPr sz="1200" b="0" i="0" u="none" strike="noStrike" cap="none">
              <a:solidFill>
                <a:schemeClr val="dk1"/>
              </a:solidFill>
              <a:latin typeface="Calibri"/>
              <a:ea typeface="Calibri"/>
              <a:cs typeface="Calibri"/>
              <a:sym typeface="Calibri"/>
            </a:endParaRPr>
          </a:p>
        </p:txBody>
      </p:sp>
      <p:sp>
        <p:nvSpPr>
          <p:cNvPr id="142" name="Shape 142"/>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Shape 149"/>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The full text of the </a:t>
            </a:r>
            <a:r>
              <a:rPr lang="en-US" sz="1200" b="0" i="1" u="none" strike="noStrike" cap="none">
                <a:solidFill>
                  <a:schemeClr val="dk1"/>
                </a:solidFill>
                <a:latin typeface="Calibri"/>
                <a:ea typeface="Calibri"/>
                <a:cs typeface="Calibri"/>
                <a:sym typeface="Calibri"/>
              </a:rPr>
              <a:t>Schenck</a:t>
            </a:r>
            <a:r>
              <a:rPr lang="en-US" sz="1200" b="0" i="0" u="none" strike="noStrike" cap="none">
                <a:solidFill>
                  <a:schemeClr val="dk1"/>
                </a:solidFill>
                <a:latin typeface="Calibri"/>
                <a:ea typeface="Calibri"/>
                <a:cs typeface="Calibri"/>
                <a:sym typeface="Calibri"/>
              </a:rPr>
              <a:t> decision can be found on FIRE’s First Amendment Library at https://www.thefire.org/first-amendment-library/decision/schenck-v-united-states/.</a:t>
            </a:r>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50" name="Shape 150"/>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Shape 156"/>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15240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Can add notes here re: the establishment of the clear and present danger standard for incitement, later overturned by SCOTUS in </a:t>
            </a:r>
            <a:r>
              <a:rPr lang="en-US" sz="1200" b="0" i="1" u="none" strike="noStrike" cap="none">
                <a:solidFill>
                  <a:schemeClr val="dk1"/>
                </a:solidFill>
                <a:latin typeface="Calibri"/>
                <a:ea typeface="Calibri"/>
                <a:cs typeface="Calibri"/>
                <a:sym typeface="Calibri"/>
              </a:rPr>
              <a:t>Brandenburg v. Ohio</a:t>
            </a:r>
            <a:endParaRPr sz="1200" b="0" i="0" u="none" strike="noStrike" cap="none">
              <a:solidFill>
                <a:schemeClr val="dk1"/>
              </a:solidFill>
              <a:latin typeface="Calibri"/>
              <a:ea typeface="Calibri"/>
              <a:cs typeface="Calibri"/>
              <a:sym typeface="Calibri"/>
            </a:endParaRPr>
          </a:p>
        </p:txBody>
      </p:sp>
      <p:sp>
        <p:nvSpPr>
          <p:cNvPr id="157" name="Shape 157"/>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3" name="Shape 1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69" name="Shape 1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75" name="Shape 1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Shape 18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81" name="Shape 1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7" name="Shape 187"/>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152400" marR="0" lvl="0" indent="0" algn="l" rtl="0">
              <a:lnSpc>
                <a:spcPct val="100000"/>
              </a:lnSpc>
              <a:spcBef>
                <a:spcPts val="0"/>
              </a:spcBef>
              <a:spcAft>
                <a:spcPts val="0"/>
              </a:spcAft>
              <a:buClr>
                <a:schemeClr val="dk1"/>
              </a:buClr>
              <a:buSzPts val="1200"/>
              <a:buFont typeface="Calibri"/>
              <a:buNone/>
            </a:pPr>
            <a:r>
              <a:rPr lang="en-US" sz="1200" b="0" i="0" u="none" strike="noStrike" cap="none" dirty="0">
                <a:solidFill>
                  <a:schemeClr val="dk1"/>
                </a:solidFill>
                <a:latin typeface="Calibri"/>
                <a:ea typeface="Calibri"/>
                <a:cs typeface="Calibri"/>
                <a:sym typeface="Calibri"/>
              </a:rPr>
              <a:t>Additional reading on the Abrams dissent, Justice Holmes, and free speech in America during this period can be found in:</a:t>
            </a:r>
            <a:endParaRPr dirty="0"/>
          </a:p>
          <a:p>
            <a:pPr marL="457200" marR="0" lvl="0" indent="-304800" algn="l" rtl="0">
              <a:lnSpc>
                <a:spcPct val="100000"/>
              </a:lnSpc>
              <a:spcBef>
                <a:spcPts val="0"/>
              </a:spcBef>
              <a:spcAft>
                <a:spcPts val="0"/>
              </a:spcAft>
              <a:buClr>
                <a:schemeClr val="dk1"/>
              </a:buClr>
              <a:buSzPts val="1200"/>
              <a:buFont typeface="Calibri"/>
              <a:buChar char="●"/>
            </a:pPr>
            <a:r>
              <a:rPr lang="en-US" sz="1200" b="0" i="0" u="none" strike="noStrike" cap="none" dirty="0">
                <a:solidFill>
                  <a:schemeClr val="dk1"/>
                </a:solidFill>
                <a:latin typeface="Calibri"/>
                <a:ea typeface="Calibri"/>
                <a:cs typeface="Calibri"/>
                <a:sym typeface="Calibri"/>
              </a:rPr>
              <a:t>Thomas Healy, </a:t>
            </a:r>
            <a:r>
              <a:rPr lang="en-US" sz="1200" b="0" i="1" u="none" strike="noStrike" cap="none" dirty="0">
                <a:solidFill>
                  <a:schemeClr val="dk1"/>
                </a:solidFill>
                <a:latin typeface="Calibri"/>
                <a:ea typeface="Calibri"/>
                <a:cs typeface="Calibri"/>
                <a:sym typeface="Calibri"/>
              </a:rPr>
              <a:t>The Great Dissent: How Oliver Wendell Holmes Changed his Mind—And Changed the History of Free Speech in America</a:t>
            </a:r>
            <a:endParaRPr sz="1200" b="0" i="0" u="none" strike="noStrike" cap="none" dirty="0">
              <a:solidFill>
                <a:schemeClr val="dk1"/>
              </a:solidFill>
              <a:latin typeface="Calibri"/>
              <a:ea typeface="Calibri"/>
              <a:cs typeface="Calibri"/>
              <a:sym typeface="Calibri"/>
            </a:endParaRPr>
          </a:p>
          <a:p>
            <a:pPr marL="152400" marR="0" lvl="0" indent="0" algn="l" rtl="0">
              <a:lnSpc>
                <a:spcPct val="100000"/>
              </a:lnSpc>
              <a:spcBef>
                <a:spcPts val="0"/>
              </a:spcBef>
              <a:spcAft>
                <a:spcPts val="0"/>
              </a:spcAft>
              <a:buClr>
                <a:schemeClr val="dk1"/>
              </a:buClr>
              <a:buSzPts val="1200"/>
              <a:buFont typeface="Calibri"/>
              <a:buNone/>
            </a:pPr>
            <a:r>
              <a:rPr lang="en-US" sz="1200" b="0" i="0" u="none" strike="noStrike" cap="none" dirty="0">
                <a:solidFill>
                  <a:schemeClr val="dk1"/>
                </a:solidFill>
                <a:latin typeface="Calibri"/>
                <a:ea typeface="Calibri"/>
                <a:cs typeface="Calibri"/>
                <a:sym typeface="Calibri"/>
              </a:rPr>
              <a:t>As well as in select chapters from:</a:t>
            </a:r>
            <a:endParaRPr dirty="0"/>
          </a:p>
          <a:p>
            <a:pPr marL="457200" marR="0" lvl="0" indent="-304800" algn="l" rtl="0">
              <a:lnSpc>
                <a:spcPct val="100000"/>
              </a:lnSpc>
              <a:spcBef>
                <a:spcPts val="0"/>
              </a:spcBef>
              <a:spcAft>
                <a:spcPts val="0"/>
              </a:spcAft>
              <a:buClr>
                <a:schemeClr val="dk1"/>
              </a:buClr>
              <a:buSzPts val="1200"/>
              <a:buFont typeface="Calibri"/>
              <a:buChar char="●"/>
            </a:pPr>
            <a:r>
              <a:rPr lang="en-US" sz="1200" b="0" i="0" u="none" strike="noStrike" cap="none" dirty="0">
                <a:solidFill>
                  <a:schemeClr val="dk1"/>
                </a:solidFill>
                <a:latin typeface="Calibri"/>
                <a:ea typeface="Calibri"/>
                <a:cs typeface="Calibri"/>
                <a:sym typeface="Calibri"/>
              </a:rPr>
              <a:t>Geoffrey Stone, </a:t>
            </a:r>
            <a:r>
              <a:rPr lang="en-US" sz="1200" b="0" i="1" u="none" strike="noStrike" cap="none" dirty="0">
                <a:solidFill>
                  <a:schemeClr val="dk1"/>
                </a:solidFill>
                <a:latin typeface="Calibri"/>
                <a:ea typeface="Calibri"/>
                <a:cs typeface="Calibri"/>
                <a:sym typeface="Calibri"/>
              </a:rPr>
              <a:t>Perilous Times: Free Speech in Wartime; From the Sedition Act of 1798 to the War on Terrorism</a:t>
            </a:r>
            <a:endParaRPr dirty="0"/>
          </a:p>
          <a:p>
            <a:pPr marL="457200" marR="0" lvl="0" indent="-304800" algn="l" rtl="0">
              <a:lnSpc>
                <a:spcPct val="100000"/>
              </a:lnSpc>
              <a:spcBef>
                <a:spcPts val="0"/>
              </a:spcBef>
              <a:spcAft>
                <a:spcPts val="0"/>
              </a:spcAft>
              <a:buClr>
                <a:schemeClr val="dk1"/>
              </a:buClr>
              <a:buSzPts val="1200"/>
              <a:buFont typeface="Calibri"/>
              <a:buChar char="●"/>
            </a:pPr>
            <a:r>
              <a:rPr lang="en-US" sz="1200" b="0" i="0" u="none" strike="noStrike" cap="none" dirty="0">
                <a:solidFill>
                  <a:schemeClr val="dk1"/>
                </a:solidFill>
                <a:latin typeface="Calibri"/>
                <a:ea typeface="Calibri"/>
                <a:cs typeface="Calibri"/>
                <a:sym typeface="Calibri"/>
              </a:rPr>
              <a:t>Louis </a:t>
            </a:r>
            <a:r>
              <a:rPr lang="en-US" sz="1200" b="0" i="0" u="none" strike="noStrike" cap="none" dirty="0" err="1">
                <a:solidFill>
                  <a:schemeClr val="dk1"/>
                </a:solidFill>
                <a:latin typeface="Calibri"/>
                <a:ea typeface="Calibri"/>
                <a:cs typeface="Calibri"/>
                <a:sym typeface="Calibri"/>
              </a:rPr>
              <a:t>Menand</a:t>
            </a:r>
            <a:r>
              <a:rPr lang="en-US" sz="1200" b="0" i="0" u="none" strike="noStrike" cap="none" dirty="0">
                <a:solidFill>
                  <a:schemeClr val="dk1"/>
                </a:solidFill>
                <a:latin typeface="Calibri"/>
                <a:ea typeface="Calibri"/>
                <a:cs typeface="Calibri"/>
                <a:sym typeface="Calibri"/>
              </a:rPr>
              <a:t>, </a:t>
            </a:r>
            <a:r>
              <a:rPr lang="en-US" sz="1200" b="0" i="1" u="none" strike="noStrike" cap="none" dirty="0">
                <a:solidFill>
                  <a:schemeClr val="dk1"/>
                </a:solidFill>
                <a:latin typeface="Calibri"/>
                <a:ea typeface="Calibri"/>
                <a:cs typeface="Calibri"/>
                <a:sym typeface="Calibri"/>
              </a:rPr>
              <a:t>The Metaphysical Club: A Story of Ideas in </a:t>
            </a:r>
            <a:r>
              <a:rPr lang="en-US" sz="1200" b="0" i="1" u="none" strike="noStrike" cap="none" dirty="0" smtClean="0">
                <a:solidFill>
                  <a:schemeClr val="dk1"/>
                </a:solidFill>
                <a:latin typeface="Calibri"/>
                <a:ea typeface="Calibri"/>
                <a:cs typeface="Calibri"/>
                <a:sym typeface="Calibri"/>
              </a:rPr>
              <a:t>America</a:t>
            </a:r>
          </a:p>
          <a:p>
            <a:pPr marL="457200" marR="0" lvl="0" indent="-304800" algn="l" rtl="0">
              <a:lnSpc>
                <a:spcPct val="100000"/>
              </a:lnSpc>
              <a:spcBef>
                <a:spcPts val="0"/>
              </a:spcBef>
              <a:spcAft>
                <a:spcPts val="0"/>
              </a:spcAft>
              <a:buClr>
                <a:schemeClr val="dk1"/>
              </a:buClr>
              <a:buSzPts val="1200"/>
              <a:buFont typeface="Calibri"/>
              <a:buChar char="●"/>
            </a:pPr>
            <a:endParaRPr lang="en-US" sz="1200" b="0" i="1" u="none" strike="noStrike" cap="none" dirty="0" smtClean="0">
              <a:solidFill>
                <a:schemeClr val="dk1"/>
              </a:solidFill>
              <a:latin typeface="Calibri"/>
              <a:ea typeface="Calibri"/>
              <a:cs typeface="Calibri"/>
              <a:sym typeface="Calibri"/>
            </a:endParaRPr>
          </a:p>
          <a:p>
            <a:pPr marL="152400" marR="0" lvl="0" indent="0" algn="l" rtl="0">
              <a:lnSpc>
                <a:spcPct val="100000"/>
              </a:lnSpc>
              <a:spcBef>
                <a:spcPts val="0"/>
              </a:spcBef>
              <a:spcAft>
                <a:spcPts val="0"/>
              </a:spcAft>
              <a:buClr>
                <a:schemeClr val="dk1"/>
              </a:buClr>
              <a:buSzPts val="1200"/>
              <a:buFont typeface="Calibri"/>
              <a:buNone/>
            </a:pPr>
            <a:endParaRPr sz="1200" b="0" i="0" u="none" strike="noStrike" cap="none" dirty="0">
              <a:solidFill>
                <a:schemeClr val="dk1"/>
              </a:solidFill>
              <a:latin typeface="Calibri"/>
              <a:ea typeface="Calibri"/>
              <a:cs typeface="Calibri"/>
              <a:sym typeface="Calibri"/>
            </a:endParaRPr>
          </a:p>
        </p:txBody>
      </p:sp>
      <p:sp>
        <p:nvSpPr>
          <p:cNvPr id="188" name="Shape 188"/>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Shape 19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“Persecution for the expression of opinions seems to me perfectly logical…But when men have realized that time has upset many fighting faiths, they may come to believe even more than they believe the very foundations of their own conduct that the ultimate good desired is better reached by free trade in ideas—that the best test of truth is the power of the thought to get itself accepted in the competition of the market…” </a:t>
            </a:r>
            <a:endParaRPr sz="1200" b="0" i="0" u="none" strike="noStrike" cap="none">
              <a:solidFill>
                <a:schemeClr val="dk1"/>
              </a:solidFill>
              <a:latin typeface="Calibri"/>
              <a:ea typeface="Calibri"/>
              <a:cs typeface="Calibri"/>
              <a:sym typeface="Calibri"/>
            </a:endParaRPr>
          </a:p>
          <a:p>
            <a:pPr marL="0" marR="0" lvl="0" indent="7620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Great article “The most powerful dissent in american history:” </a:t>
            </a: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https://www.theatlantic.com/national/archive/2013/08/the-most-powerful-dissent-in-american-history/278503/</a:t>
            </a:r>
            <a:endParaRPr sz="1200" b="0" i="0" u="none" strike="noStrike" cap="none">
              <a:solidFill>
                <a:schemeClr val="dk1"/>
              </a:solidFill>
              <a:latin typeface="Calibri"/>
              <a:ea typeface="Calibri"/>
              <a:cs typeface="Calibri"/>
              <a:sym typeface="Calibri"/>
            </a:endParaRPr>
          </a:p>
        </p:txBody>
      </p:sp>
      <p:sp>
        <p:nvSpPr>
          <p:cNvPr id="195" name="Shape 195"/>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19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79" name="Shape 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Shape 20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Shape 2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7" name="Shape 207"/>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15240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The relevant portion (Section I) of the 14</a:t>
            </a:r>
            <a:r>
              <a:rPr lang="en-US" sz="1200" b="0" i="0" u="none" strike="noStrike" cap="none" baseline="30000">
                <a:solidFill>
                  <a:schemeClr val="dk1"/>
                </a:solidFill>
                <a:latin typeface="Calibri"/>
                <a:ea typeface="Calibri"/>
                <a:cs typeface="Calibri"/>
                <a:sym typeface="Calibri"/>
              </a:rPr>
              <a:t>th</a:t>
            </a:r>
            <a:r>
              <a:rPr lang="en-US" sz="1200" b="0" i="0" u="none" strike="noStrike" cap="none">
                <a:solidFill>
                  <a:schemeClr val="dk1"/>
                </a:solidFill>
                <a:latin typeface="Calibri"/>
                <a:ea typeface="Calibri"/>
                <a:cs typeface="Calibri"/>
                <a:sym typeface="Calibri"/>
              </a:rPr>
              <a:t> Amendment states:</a:t>
            </a:r>
            <a:endParaRPr/>
          </a:p>
          <a:p>
            <a:pPr marL="15240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15240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All persons born or naturalized in the United States and subject to the jurisdiction thereof, are citizens of the United States and of the State wherein they reside. No State shall make or enforce any law which shall abridge the privileges or immunities of citizens of the United States; nor shall any State deprive any person of life, liberty, or property, without due process of law; nor deny to any person within its jurisdiction the equal protection of the laws.</a:t>
            </a:r>
            <a:endParaRPr/>
          </a:p>
          <a:p>
            <a:pPr marL="15240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08" name="Shape 208"/>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Shape 21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15" name="Shape 2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21" name="Shape 2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Shape 227"/>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152400" marR="0" lvl="0" indent="0" algn="l" rtl="0">
              <a:lnSpc>
                <a:spcPct val="100000"/>
              </a:lnSpc>
              <a:spcBef>
                <a:spcPts val="0"/>
              </a:spcBef>
              <a:spcAft>
                <a:spcPts val="0"/>
              </a:spcAft>
              <a:buClr>
                <a:schemeClr val="dk1"/>
              </a:buClr>
              <a:buSzPts val="1200"/>
              <a:buFont typeface="Calibri"/>
              <a:buNone/>
            </a:pPr>
            <a:r>
              <a:rPr lang="en-US" sz="1200" b="0" i="0" u="none" strike="noStrike" cap="none">
                <a:solidFill>
                  <a:schemeClr val="dk1"/>
                </a:solidFill>
                <a:latin typeface="Calibri"/>
                <a:ea typeface="Calibri"/>
                <a:cs typeface="Calibri"/>
                <a:sym typeface="Calibri"/>
              </a:rPr>
              <a:t>For some more reading on Justice Brandeis</a:t>
            </a:r>
            <a:endParaRPr sz="1200" b="0" i="0" u="none" strike="noStrike" cap="none">
              <a:solidFill>
                <a:schemeClr val="dk1"/>
              </a:solidFill>
              <a:latin typeface="Calibri"/>
              <a:ea typeface="Calibri"/>
              <a:cs typeface="Calibri"/>
              <a:sym typeface="Calibri"/>
            </a:endParaRPr>
          </a:p>
        </p:txBody>
      </p:sp>
      <p:sp>
        <p:nvSpPr>
          <p:cNvPr id="228" name="Shape 228"/>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5" name="Shape 235"/>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https://www.thefire.org/first-amendment-library/decision/whitney-v-california/</a:t>
            </a:r>
            <a:endParaRPr/>
          </a:p>
          <a:p>
            <a:pPr marL="0" marR="0" lvl="0" indent="7620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[The founders] recognized the risks to which all human institutions are subject. But they knew that order cannot be secured merely through fear of punishment for its infraction; that it is hazardous to discourage thought, hope and imagination; that fear breeds repression; that repression breeds hate; that hate menaces stable government; that the path of safety lies in the opportunity to discuss freely supposed grievances and proposed remedies, and that the fitting remedy for evil counsels is good ones. </a:t>
            </a:r>
            <a:endParaRPr/>
          </a:p>
          <a:p>
            <a:pPr marL="0" marR="0" lvl="0" indent="7620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Char char="●"/>
            </a:pPr>
            <a:r>
              <a:rPr lang="en-US" sz="1200" b="0" i="0" u="none" strike="noStrike" cap="none">
                <a:solidFill>
                  <a:schemeClr val="dk1"/>
                </a:solidFill>
                <a:latin typeface="Calibri"/>
                <a:ea typeface="Calibri"/>
                <a:cs typeface="Calibri"/>
                <a:sym typeface="Calibri"/>
              </a:rPr>
              <a:t>Those who won our independence by revolution were not cowards. They did not fear political change. They did not exalt order at the cost of liberty. To courageous, self-reliant men, with confidence in the power of free and fearless reasoning applied through the processes of popular government, no danger flowing from speech can be deemed clear and present, unless the incidence of the evil apprehended is so imminent that it may befall before there is opportunity for full discussion. If there be time to expose through discussion the falsehood and fallacies, to avert the evil by the processes of education, the remedy to be applied is more speech, not enforced silence.</a:t>
            </a:r>
            <a:endParaRPr/>
          </a:p>
          <a:p>
            <a:pPr marL="0" marR="0" lvl="0" indent="7620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36" name="Shape 236"/>
          <p:cNvSpPr txBox="1">
            <a:spLocks noGrp="1"/>
          </p:cNvSpPr>
          <p:nvPr>
            <p:ph type="sldNum" idx="12"/>
          </p:nvPr>
        </p:nvSpPr>
        <p:spPr>
          <a:xfrm>
            <a:off x="3884612" y="8685213"/>
            <a:ext cx="2971799"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300"/>
              <a:buFont typeface="Calibri"/>
              <a:buNone/>
            </a:pPr>
            <a:fld id="{00000000-1234-1234-1234-123412341234}" type="slidenum">
              <a:rPr lang="en-US" sz="1200" b="0" i="0" u="none" strike="noStrike" cap="none">
                <a:solidFill>
                  <a:schemeClr val="dk1"/>
                </a:solidFill>
                <a:latin typeface="Calibri"/>
                <a:ea typeface="Calibri"/>
                <a:cs typeface="Calibri"/>
                <a:sym typeface="Calibri"/>
              </a:rPr>
              <a:t>25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smtClean="0"/>
              <a:t>These citation figures represent the total</a:t>
            </a:r>
            <a:r>
              <a:rPr lang="en-US" baseline="0" dirty="0" smtClean="0"/>
              <a:t> number of citations from the Supreme Court as well as federal courts of appeals and district courts, as well as state-level courts</a:t>
            </a:r>
            <a:endParaRPr dirty="0"/>
          </a:p>
        </p:txBody>
      </p:sp>
      <p:sp>
        <p:nvSpPr>
          <p:cNvPr id="242" name="Shape 2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54" name="Shape 2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0" name="Shape 2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85" name="Shape 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66" name="Shape 2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Shape 27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9" name="Shape 27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80" name="Shape 280"/>
          <p:cNvSpPr txBox="1">
            <a:spLocks noGrp="1"/>
          </p:cNvSpPr>
          <p:nvPr>
            <p:ph type="sldNum" idx="12"/>
          </p:nvPr>
        </p:nvSpPr>
        <p:spPr>
          <a:xfrm>
            <a:off x="3884612"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chemeClr val="dk1"/>
              </a:buClr>
              <a:buSzPts val="300"/>
              <a:buFont typeface="Calibri"/>
              <a:buNone/>
            </a:pPr>
            <a:fld id="{00000000-1234-1234-1234-123412341234}" type="slidenum">
              <a:rPr lang="en-US"/>
              <a:t>33</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Shape 29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3" name="Shape 29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
        <p:nvSpPr>
          <p:cNvPr id="294" name="Shape 294"/>
          <p:cNvSpPr txBox="1">
            <a:spLocks noGrp="1"/>
          </p:cNvSpPr>
          <p:nvPr>
            <p:ph type="sldNum" idx="12"/>
          </p:nvPr>
        </p:nvSpPr>
        <p:spPr>
          <a:xfrm>
            <a:off x="3884612" y="8685213"/>
            <a:ext cx="2971800" cy="457200"/>
          </a:xfrm>
          <a:prstGeom prst="rect">
            <a:avLst/>
          </a:prstGeom>
        </p:spPr>
        <p:txBody>
          <a:bodyPr spcFirstLastPara="1" wrap="square" lIns="91425" tIns="45700" rIns="91425" bIns="45700" anchor="b" anchorCtr="0">
            <a:noAutofit/>
          </a:bodyPr>
          <a:lstStyle/>
          <a:p>
            <a:pPr marL="0" lvl="0" indent="0">
              <a:spcBef>
                <a:spcPts val="0"/>
              </a:spcBef>
              <a:spcAft>
                <a:spcPts val="0"/>
              </a:spcAft>
              <a:buClr>
                <a:schemeClr val="dk1"/>
              </a:buClr>
              <a:buSzPts val="300"/>
              <a:buFont typeface="Calibri"/>
              <a:buNone/>
            </a:pPr>
            <a:fld id="{00000000-1234-1234-1234-123412341234}" type="slidenum">
              <a:rPr lang="en-US"/>
              <a:t>34</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Shape 305"/>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306" name="Shape 3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91" name="Shape 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97" name="Shape 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Shape 110"/>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111" name="Shape 1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123" name="Shape 1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343400"/>
            <a:ext cx="5486399"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smtClean="0"/>
              <a:t>More information on the accompanying cartoon, “Must Liberty’s Light Go Out?” is available at https://</a:t>
            </a:r>
            <a:r>
              <a:rPr lang="en-US" dirty="0" err="1" smtClean="0"/>
              <a:t>www.loc.gov</a:t>
            </a:r>
            <a:r>
              <a:rPr lang="en-US" dirty="0" smtClean="0"/>
              <a:t>/resource/cph.3b36807/.</a:t>
            </a:r>
            <a:endParaRPr dirty="0"/>
          </a:p>
        </p:txBody>
      </p:sp>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15"/>
        <p:cNvGrpSpPr/>
        <p:nvPr/>
      </p:nvGrpSpPr>
      <p:grpSpPr>
        <a:xfrm>
          <a:off x="0" y="0"/>
          <a:ext cx="0" cy="0"/>
          <a:chOff x="0" y="0"/>
          <a:chExt cx="0" cy="0"/>
        </a:xfrm>
      </p:grpSpPr>
      <p:sp>
        <p:nvSpPr>
          <p:cNvPr id="16" name="Shape 16"/>
          <p:cNvSpPr txBox="1">
            <a:spLocks noGrp="1"/>
          </p:cNvSpPr>
          <p:nvPr>
            <p:ph type="ctrTitle"/>
          </p:nvPr>
        </p:nvSpPr>
        <p:spPr>
          <a:xfrm>
            <a:off x="685800" y="2130425"/>
            <a:ext cx="7772400" cy="1470023"/>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dirty="0"/>
          </a:p>
        </p:txBody>
      </p:sp>
      <p:sp>
        <p:nvSpPr>
          <p:cNvPr id="17" name="Shape 17"/>
          <p:cNvSpPr txBox="1">
            <a:spLocks noGrp="1"/>
          </p:cNvSpPr>
          <p:nvPr>
            <p:ph type="subTitle" idx="1"/>
          </p:nvPr>
        </p:nvSpPr>
        <p:spPr>
          <a:xfrm>
            <a:off x="1371600" y="3886200"/>
            <a:ext cx="6400799" cy="1752600"/>
          </a:xfrm>
          <a:prstGeom prst="rect">
            <a:avLst/>
          </a:prstGeom>
          <a:noFill/>
          <a:ln>
            <a:noFill/>
          </a:ln>
        </p:spPr>
        <p:txBody>
          <a:bodyPr spcFirstLastPara="1" wrap="square" lIns="91425" tIns="91425" rIns="91425" bIns="91425" anchor="t" anchorCtr="0"/>
          <a:lstStyle>
            <a:lvl1pPr marR="0" lvl="0" algn="ctr" rtl="0">
              <a:lnSpc>
                <a:spcPct val="100000"/>
              </a:lnSpc>
              <a:spcBef>
                <a:spcPts val="640"/>
              </a:spcBef>
              <a:spcAft>
                <a:spcPts val="0"/>
              </a:spcAft>
              <a:buClr>
                <a:srgbClr val="888888"/>
              </a:buClr>
              <a:buSzPts val="3200"/>
              <a:buFont typeface="Arial"/>
              <a:buNone/>
              <a:defRPr sz="3200" b="0" i="0" u="none" strike="noStrike" cap="none">
                <a:solidFill>
                  <a:srgbClr val="888888"/>
                </a:solidFill>
                <a:latin typeface="Calibri"/>
                <a:ea typeface="Calibri"/>
                <a:cs typeface="Calibri"/>
                <a:sym typeface="Calibri"/>
              </a:defRPr>
            </a:lvl1pPr>
            <a:lvl2pPr marR="0" lvl="1" algn="ctr" rtl="0">
              <a:lnSpc>
                <a:spcPct val="100000"/>
              </a:lnSpc>
              <a:spcBef>
                <a:spcPts val="560"/>
              </a:spcBef>
              <a:spcAft>
                <a:spcPts val="0"/>
              </a:spcAft>
              <a:buClr>
                <a:srgbClr val="888888"/>
              </a:buClr>
              <a:buSzPts val="2800"/>
              <a:buFont typeface="Arial"/>
              <a:buNone/>
              <a:defRPr sz="2800" b="0" i="0" u="none" strike="noStrike" cap="none">
                <a:solidFill>
                  <a:srgbClr val="888888"/>
                </a:solidFill>
                <a:latin typeface="Calibri"/>
                <a:ea typeface="Calibri"/>
                <a:cs typeface="Calibri"/>
                <a:sym typeface="Calibri"/>
              </a:defRPr>
            </a:lvl2pPr>
            <a:lvl3pPr marR="0" lvl="2" algn="ctr" rtl="0">
              <a:lnSpc>
                <a:spcPct val="100000"/>
              </a:lnSpc>
              <a:spcBef>
                <a:spcPts val="480"/>
              </a:spcBef>
              <a:spcAft>
                <a:spcPts val="0"/>
              </a:spcAft>
              <a:buClr>
                <a:srgbClr val="888888"/>
              </a:buClr>
              <a:buSzPts val="2400"/>
              <a:buFont typeface="Arial"/>
              <a:buNone/>
              <a:defRPr sz="2400" b="0" i="0" u="none" strike="noStrike" cap="none">
                <a:solidFill>
                  <a:srgbClr val="888888"/>
                </a:solidFill>
                <a:latin typeface="Calibri"/>
                <a:ea typeface="Calibri"/>
                <a:cs typeface="Calibri"/>
                <a:sym typeface="Calibri"/>
              </a:defRPr>
            </a:lvl3pPr>
            <a:lvl4pPr marR="0" lvl="3"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4pPr>
            <a:lvl5pPr marR="0" lvl="4"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5pPr>
            <a:lvl6pPr marR="0" lvl="5"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6pPr>
            <a:lvl7pPr marR="0" lvl="6"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7pPr>
            <a:lvl8pPr marR="0" lvl="7"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8pPr>
            <a:lvl9pPr marR="0" lvl="8" algn="ctr" rtl="0">
              <a:lnSpc>
                <a:spcPct val="100000"/>
              </a:lnSpc>
              <a:spcBef>
                <a:spcPts val="400"/>
              </a:spcBef>
              <a:spcAft>
                <a:spcPts val="0"/>
              </a:spcAft>
              <a:buClr>
                <a:srgbClr val="888888"/>
              </a:buClr>
              <a:buSzPts val="2000"/>
              <a:buFont typeface="Arial"/>
              <a:buNone/>
              <a:defRPr sz="2000" b="0" i="0" u="none" strike="noStrike" cap="none">
                <a:solidFill>
                  <a:srgbClr val="888888"/>
                </a:solidFill>
                <a:latin typeface="Calibri"/>
                <a:ea typeface="Calibri"/>
                <a:cs typeface="Calibri"/>
                <a:sym typeface="Calibri"/>
              </a:defRPr>
            </a:lvl9pPr>
          </a:lstStyle>
          <a:p>
            <a:r>
              <a:rPr lang="en-US" smtClean="0"/>
              <a:t>Click to edit Master subtitle style</a:t>
            </a:r>
            <a:endParaRPr/>
          </a:p>
        </p:txBody>
      </p:sp>
      <p:sp>
        <p:nvSpPr>
          <p:cNvPr id="18" name="Shape 18"/>
          <p:cNvSpPr txBox="1">
            <a:spLocks noGrp="1"/>
          </p:cNvSpPr>
          <p:nvPr>
            <p:ph type="dt" idx="10"/>
          </p:nvPr>
        </p:nvSpPr>
        <p:spPr>
          <a:xfrm>
            <a:off x="685800" y="6356350"/>
            <a:ext cx="1904998"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19" name="Shape 19"/>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20" name="Shape 20"/>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4732336" y="2171700"/>
            <a:ext cx="5851525" cy="20574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a:p>
        </p:txBody>
      </p:sp>
      <p:sp>
        <p:nvSpPr>
          <p:cNvPr id="76" name="Shape 76"/>
          <p:cNvSpPr txBox="1">
            <a:spLocks noGrp="1"/>
          </p:cNvSpPr>
          <p:nvPr>
            <p:ph type="body" idx="1"/>
          </p:nvPr>
        </p:nvSpPr>
        <p:spPr>
          <a:xfrm rot="5400000">
            <a:off x="541336" y="190500"/>
            <a:ext cx="5851525" cy="6019798"/>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64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56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77" name="Shape 77"/>
          <p:cNvSpPr txBox="1">
            <a:spLocks noGrp="1"/>
          </p:cNvSpPr>
          <p:nvPr>
            <p:ph type="dt" idx="10"/>
          </p:nvPr>
        </p:nvSpPr>
        <p:spPr>
          <a:xfrm>
            <a:off x="457200" y="6356350"/>
            <a:ext cx="2133598"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78" name="Shape 78"/>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79" name="Shape 79"/>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1"/>
        <p:cNvGrpSpPr/>
        <p:nvPr/>
      </p:nvGrpSpPr>
      <p:grpSpPr>
        <a:xfrm>
          <a:off x="0" y="0"/>
          <a:ext cx="0" cy="0"/>
          <a:chOff x="0" y="0"/>
          <a:chExt cx="0" cy="0"/>
        </a:xfrm>
      </p:grpSpPr>
      <p:sp>
        <p:nvSpPr>
          <p:cNvPr id="24" name="Shape 24"/>
          <p:cNvSpPr txBox="1">
            <a:spLocks noGrp="1"/>
          </p:cNvSpPr>
          <p:nvPr>
            <p:ph type="dt" idx="10"/>
          </p:nvPr>
        </p:nvSpPr>
        <p:spPr>
          <a:xfrm>
            <a:off x="1097934" y="6356350"/>
            <a:ext cx="1492864"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25" name="Shape 25"/>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26" name="Shape 26"/>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
        <p:nvSpPr>
          <p:cNvPr id="7" name="Shape 10"/>
          <p:cNvSpPr txBox="1">
            <a:spLocks noGrp="1"/>
          </p:cNvSpPr>
          <p:nvPr>
            <p:ph type="title"/>
          </p:nvPr>
        </p:nvSpPr>
        <p:spPr>
          <a:xfrm>
            <a:off x="1097934" y="274637"/>
            <a:ext cx="7588866" cy="11430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dirty="0"/>
          </a:p>
        </p:txBody>
      </p:sp>
      <p:sp>
        <p:nvSpPr>
          <p:cNvPr id="8" name="Shape 11"/>
          <p:cNvSpPr txBox="1">
            <a:spLocks noGrp="1"/>
          </p:cNvSpPr>
          <p:nvPr>
            <p:ph idx="1"/>
          </p:nvPr>
        </p:nvSpPr>
        <p:spPr>
          <a:xfrm>
            <a:off x="1097934" y="1600200"/>
            <a:ext cx="7588865" cy="45259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64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56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p:cSld name="Comparison">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1097934" y="274637"/>
            <a:ext cx="7366002" cy="11430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dirty="0"/>
          </a:p>
        </p:txBody>
      </p:sp>
      <p:sp>
        <p:nvSpPr>
          <p:cNvPr id="29" name="Shape 29"/>
          <p:cNvSpPr txBox="1">
            <a:spLocks noGrp="1"/>
          </p:cNvSpPr>
          <p:nvPr>
            <p:ph type="body" idx="1"/>
          </p:nvPr>
        </p:nvSpPr>
        <p:spPr>
          <a:xfrm>
            <a:off x="1097934" y="1535112"/>
            <a:ext cx="3399453" cy="639762"/>
          </a:xfrm>
          <a:prstGeom prst="rect">
            <a:avLst/>
          </a:prstGeom>
          <a:noFill/>
          <a:ln>
            <a:noFill/>
          </a:ln>
        </p:spPr>
        <p:txBody>
          <a:bodyPr spcFirstLastPara="1" wrap="square" lIns="91425" tIns="91425" rIns="91425" bIns="91425" anchor="b" anchorCtr="0"/>
          <a:lstStyle>
            <a:lvl1pPr marL="457200" marR="0" lvl="0" indent="-381000" algn="l" rtl="0">
              <a:lnSpc>
                <a:spcPct val="100000"/>
              </a:lnSpc>
              <a:spcBef>
                <a:spcPts val="480"/>
              </a:spcBef>
              <a:spcAft>
                <a:spcPts val="0"/>
              </a:spcAft>
              <a:buClr>
                <a:srgbClr val="DF6840"/>
              </a:buClr>
              <a:buSzPts val="2400"/>
              <a:buFont typeface="Arial"/>
              <a:buChar char="●"/>
              <a:defRPr sz="2400" b="1"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1"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1"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30" name="Shape 30"/>
          <p:cNvSpPr txBox="1">
            <a:spLocks noGrp="1"/>
          </p:cNvSpPr>
          <p:nvPr>
            <p:ph type="body" idx="2"/>
          </p:nvPr>
        </p:nvSpPr>
        <p:spPr>
          <a:xfrm>
            <a:off x="1097934" y="2174875"/>
            <a:ext cx="3399453" cy="3951286"/>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31" name="Shape 31"/>
          <p:cNvSpPr txBox="1">
            <a:spLocks noGrp="1"/>
          </p:cNvSpPr>
          <p:nvPr>
            <p:ph type="body" idx="3"/>
          </p:nvPr>
        </p:nvSpPr>
        <p:spPr>
          <a:xfrm>
            <a:off x="4826000" y="1535112"/>
            <a:ext cx="3637936" cy="639762"/>
          </a:xfrm>
          <a:prstGeom prst="rect">
            <a:avLst/>
          </a:prstGeom>
          <a:noFill/>
          <a:ln>
            <a:noFill/>
          </a:ln>
        </p:spPr>
        <p:txBody>
          <a:bodyPr spcFirstLastPara="1" wrap="square" lIns="91425" tIns="91425" rIns="91425" bIns="91425" anchor="b" anchorCtr="0"/>
          <a:lstStyle>
            <a:lvl1pPr marL="457200" marR="0" lvl="0" indent="-381000" algn="l" rtl="0">
              <a:lnSpc>
                <a:spcPct val="100000"/>
              </a:lnSpc>
              <a:spcBef>
                <a:spcPts val="480"/>
              </a:spcBef>
              <a:spcAft>
                <a:spcPts val="0"/>
              </a:spcAft>
              <a:buClr>
                <a:srgbClr val="DF6840"/>
              </a:buClr>
              <a:buSzPts val="2400"/>
              <a:buFont typeface="Arial"/>
              <a:buChar char="●"/>
              <a:defRPr sz="2400" b="1" i="0" u="none" strike="noStrike" cap="none">
                <a:solidFill>
                  <a:schemeClr val="dk1"/>
                </a:solidFill>
                <a:latin typeface="Calibri"/>
                <a:ea typeface="Calibri"/>
                <a:cs typeface="Calibri"/>
                <a:sym typeface="Calibri"/>
              </a:defRPr>
            </a:lvl1pPr>
            <a:lvl2pPr marL="914400" marR="0" lvl="1" indent="-355600" algn="l" rtl="0">
              <a:lnSpc>
                <a:spcPct val="100000"/>
              </a:lnSpc>
              <a:spcBef>
                <a:spcPts val="400"/>
              </a:spcBef>
              <a:spcAft>
                <a:spcPts val="0"/>
              </a:spcAft>
              <a:buClr>
                <a:schemeClr val="dk1"/>
              </a:buClr>
              <a:buSzPts val="2000"/>
              <a:buFont typeface="Arial"/>
              <a:buChar char="○"/>
              <a:defRPr sz="2000" b="1"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1800" b="1" i="0" u="none" strike="noStrike" cap="none">
                <a:solidFill>
                  <a:schemeClr val="dk1"/>
                </a:solidFill>
                <a:latin typeface="Calibri"/>
                <a:ea typeface="Calibri"/>
                <a:cs typeface="Calibri"/>
                <a:sym typeface="Calibri"/>
              </a:defRPr>
            </a:lvl3pPr>
            <a:lvl4pPr marL="1828800" marR="0" lvl="3"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4pPr>
            <a:lvl5pPr marL="2286000" marR="0" lvl="4"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5pPr>
            <a:lvl6pPr marL="2743200" marR="0" lvl="5"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6pPr>
            <a:lvl7pPr marL="3200400" marR="0" lvl="6"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7pPr>
            <a:lvl8pPr marL="3657600" marR="0" lvl="7"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8pPr>
            <a:lvl9pPr marL="4114800" marR="0" lvl="8" indent="-330200" algn="l" rtl="0">
              <a:lnSpc>
                <a:spcPct val="100000"/>
              </a:lnSpc>
              <a:spcBef>
                <a:spcPts val="320"/>
              </a:spcBef>
              <a:spcAft>
                <a:spcPts val="0"/>
              </a:spcAft>
              <a:buClr>
                <a:schemeClr val="dk1"/>
              </a:buClr>
              <a:buSzPts val="1600"/>
              <a:buFont typeface="Arial"/>
              <a:buChar char="■"/>
              <a:defRPr sz="1600" b="1"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32" name="Shape 32"/>
          <p:cNvSpPr txBox="1">
            <a:spLocks noGrp="1"/>
          </p:cNvSpPr>
          <p:nvPr>
            <p:ph type="body" idx="4"/>
          </p:nvPr>
        </p:nvSpPr>
        <p:spPr>
          <a:xfrm>
            <a:off x="4826000" y="2174875"/>
            <a:ext cx="3637936" cy="3951286"/>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20"/>
              </a:spcBef>
              <a:spcAft>
                <a:spcPts val="0"/>
              </a:spcAft>
              <a:buClr>
                <a:schemeClr val="dk1"/>
              </a:buClr>
              <a:buSzPts val="1600"/>
              <a:buFont typeface="Calibri"/>
              <a:buNone/>
              <a:defRPr sz="16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33" name="Shape 33"/>
          <p:cNvSpPr txBox="1">
            <a:spLocks noGrp="1"/>
          </p:cNvSpPr>
          <p:nvPr>
            <p:ph type="dt" idx="10"/>
          </p:nvPr>
        </p:nvSpPr>
        <p:spPr>
          <a:xfrm>
            <a:off x="1097934" y="6356350"/>
            <a:ext cx="1492864"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34" name="Shape 34"/>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35" name="Shape 35"/>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722312" y="4406900"/>
            <a:ext cx="7772400" cy="1362075"/>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4000"/>
              <a:buFont typeface="Calibri"/>
              <a:buNone/>
              <a:defRPr sz="4000" b="1"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a:p>
        </p:txBody>
      </p:sp>
      <p:sp>
        <p:nvSpPr>
          <p:cNvPr id="38" name="Shape 38"/>
          <p:cNvSpPr txBox="1">
            <a:spLocks noGrp="1"/>
          </p:cNvSpPr>
          <p:nvPr>
            <p:ph type="body" idx="1"/>
          </p:nvPr>
        </p:nvSpPr>
        <p:spPr>
          <a:xfrm>
            <a:off x="722312" y="2906713"/>
            <a:ext cx="7772400" cy="1500187"/>
          </a:xfrm>
          <a:prstGeom prst="rect">
            <a:avLst/>
          </a:prstGeom>
          <a:noFill/>
          <a:ln>
            <a:noFill/>
          </a:ln>
        </p:spPr>
        <p:txBody>
          <a:bodyPr spcFirstLastPara="1" wrap="square" lIns="91425" tIns="91425" rIns="91425" bIns="91425" anchor="b" anchorCtr="0"/>
          <a:lstStyle>
            <a:lvl1pPr marL="457200" marR="0" lvl="0" indent="-355600" algn="l" rtl="0">
              <a:lnSpc>
                <a:spcPct val="100000"/>
              </a:lnSpc>
              <a:spcBef>
                <a:spcPts val="400"/>
              </a:spcBef>
              <a:spcAft>
                <a:spcPts val="0"/>
              </a:spcAft>
              <a:buClr>
                <a:srgbClr val="888888"/>
              </a:buClr>
              <a:buSzPts val="2000"/>
              <a:buFont typeface="Arial"/>
              <a:buChar char="●"/>
              <a:defRPr sz="2000" b="0" i="0" u="none" strike="noStrike" cap="none">
                <a:solidFill>
                  <a:srgbClr val="888888"/>
                </a:solidFill>
                <a:latin typeface="Calibri"/>
                <a:ea typeface="Calibri"/>
                <a:cs typeface="Calibri"/>
                <a:sym typeface="Calibri"/>
              </a:defRPr>
            </a:lvl1pPr>
            <a:lvl2pPr marL="914400" marR="0" lvl="1" indent="-342900" algn="l" rtl="0">
              <a:lnSpc>
                <a:spcPct val="100000"/>
              </a:lnSpc>
              <a:spcBef>
                <a:spcPts val="360"/>
              </a:spcBef>
              <a:spcAft>
                <a:spcPts val="0"/>
              </a:spcAft>
              <a:buClr>
                <a:srgbClr val="888888"/>
              </a:buClr>
              <a:buSzPts val="1800"/>
              <a:buFont typeface="Arial"/>
              <a:buChar char="○"/>
              <a:defRPr sz="1800" b="0" i="0" u="none" strike="noStrike" cap="none">
                <a:solidFill>
                  <a:srgbClr val="888888"/>
                </a:solidFill>
                <a:latin typeface="Calibri"/>
                <a:ea typeface="Calibri"/>
                <a:cs typeface="Calibri"/>
                <a:sym typeface="Calibri"/>
              </a:defRPr>
            </a:lvl2pPr>
            <a:lvl3pPr marL="1371600" marR="0" lvl="2" indent="-330200" algn="l" rtl="0">
              <a:lnSpc>
                <a:spcPct val="100000"/>
              </a:lnSpc>
              <a:spcBef>
                <a:spcPts val="320"/>
              </a:spcBef>
              <a:spcAft>
                <a:spcPts val="0"/>
              </a:spcAft>
              <a:buClr>
                <a:srgbClr val="888888"/>
              </a:buClr>
              <a:buSzPts val="1600"/>
              <a:buFont typeface="Arial"/>
              <a:buChar char="■"/>
              <a:defRPr sz="1600" b="0" i="0" u="none" strike="noStrike" cap="none">
                <a:solidFill>
                  <a:srgbClr val="888888"/>
                </a:solidFill>
                <a:latin typeface="Calibri"/>
                <a:ea typeface="Calibri"/>
                <a:cs typeface="Calibri"/>
                <a:sym typeface="Calibri"/>
              </a:defRPr>
            </a:lvl3pPr>
            <a:lvl4pPr marL="1828800" marR="0" lvl="3" indent="-317500" algn="l" rtl="0">
              <a:lnSpc>
                <a:spcPct val="100000"/>
              </a:lnSpc>
              <a:spcBef>
                <a:spcPts val="280"/>
              </a:spcBef>
              <a:spcAft>
                <a:spcPts val="0"/>
              </a:spcAft>
              <a:buClr>
                <a:srgbClr val="888888"/>
              </a:buClr>
              <a:buSzPts val="1400"/>
              <a:buFont typeface="Arial"/>
              <a:buChar char="●"/>
              <a:defRPr sz="1400" b="0" i="0" u="none" strike="noStrike" cap="none">
                <a:solidFill>
                  <a:srgbClr val="888888"/>
                </a:solidFill>
                <a:latin typeface="Calibri"/>
                <a:ea typeface="Calibri"/>
                <a:cs typeface="Calibri"/>
                <a:sym typeface="Calibri"/>
              </a:defRPr>
            </a:lvl4pPr>
            <a:lvl5pPr marL="2286000" marR="0" lvl="4" indent="-317500" algn="l" rtl="0">
              <a:lnSpc>
                <a:spcPct val="100000"/>
              </a:lnSpc>
              <a:spcBef>
                <a:spcPts val="280"/>
              </a:spcBef>
              <a:spcAft>
                <a:spcPts val="0"/>
              </a:spcAft>
              <a:buClr>
                <a:srgbClr val="888888"/>
              </a:buClr>
              <a:buSzPts val="1400"/>
              <a:buFont typeface="Arial"/>
              <a:buChar char="○"/>
              <a:defRPr sz="1400" b="0" i="0" u="none" strike="noStrike" cap="none">
                <a:solidFill>
                  <a:srgbClr val="888888"/>
                </a:solidFill>
                <a:latin typeface="Calibri"/>
                <a:ea typeface="Calibri"/>
                <a:cs typeface="Calibri"/>
                <a:sym typeface="Calibri"/>
              </a:defRPr>
            </a:lvl5pPr>
            <a:lvl6pPr marL="2743200" marR="0" lvl="5" indent="-317500" algn="l" rtl="0">
              <a:lnSpc>
                <a:spcPct val="100000"/>
              </a:lnSpc>
              <a:spcBef>
                <a:spcPts val="280"/>
              </a:spcBef>
              <a:spcAft>
                <a:spcPts val="0"/>
              </a:spcAft>
              <a:buClr>
                <a:srgbClr val="888888"/>
              </a:buClr>
              <a:buSzPts val="1400"/>
              <a:buFont typeface="Arial"/>
              <a:buChar char="■"/>
              <a:defRPr sz="1400" b="0" i="0" u="none" strike="noStrike" cap="none">
                <a:solidFill>
                  <a:srgbClr val="888888"/>
                </a:solidFill>
                <a:latin typeface="Calibri"/>
                <a:ea typeface="Calibri"/>
                <a:cs typeface="Calibri"/>
                <a:sym typeface="Calibri"/>
              </a:defRPr>
            </a:lvl6pPr>
            <a:lvl7pPr marL="3200400" marR="0" lvl="6" indent="-317500" algn="l" rtl="0">
              <a:lnSpc>
                <a:spcPct val="100000"/>
              </a:lnSpc>
              <a:spcBef>
                <a:spcPts val="280"/>
              </a:spcBef>
              <a:spcAft>
                <a:spcPts val="0"/>
              </a:spcAft>
              <a:buClr>
                <a:srgbClr val="888888"/>
              </a:buClr>
              <a:buSzPts val="1400"/>
              <a:buFont typeface="Arial"/>
              <a:buChar char="●"/>
              <a:defRPr sz="1400" b="0" i="0" u="none" strike="noStrike" cap="none">
                <a:solidFill>
                  <a:srgbClr val="888888"/>
                </a:solidFill>
                <a:latin typeface="Calibri"/>
                <a:ea typeface="Calibri"/>
                <a:cs typeface="Calibri"/>
                <a:sym typeface="Calibri"/>
              </a:defRPr>
            </a:lvl7pPr>
            <a:lvl8pPr marL="3657600" marR="0" lvl="7" indent="-317500" algn="l" rtl="0">
              <a:lnSpc>
                <a:spcPct val="100000"/>
              </a:lnSpc>
              <a:spcBef>
                <a:spcPts val="280"/>
              </a:spcBef>
              <a:spcAft>
                <a:spcPts val="0"/>
              </a:spcAft>
              <a:buClr>
                <a:srgbClr val="888888"/>
              </a:buClr>
              <a:buSzPts val="1400"/>
              <a:buFont typeface="Arial"/>
              <a:buChar char="○"/>
              <a:defRPr sz="1400" b="0" i="0" u="none" strike="noStrike" cap="none">
                <a:solidFill>
                  <a:srgbClr val="888888"/>
                </a:solidFill>
                <a:latin typeface="Calibri"/>
                <a:ea typeface="Calibri"/>
                <a:cs typeface="Calibri"/>
                <a:sym typeface="Calibri"/>
              </a:defRPr>
            </a:lvl8pPr>
            <a:lvl9pPr marL="4114800" marR="0" lvl="8" indent="-317500" algn="l" rtl="0">
              <a:lnSpc>
                <a:spcPct val="100000"/>
              </a:lnSpc>
              <a:spcBef>
                <a:spcPts val="280"/>
              </a:spcBef>
              <a:spcAft>
                <a:spcPts val="0"/>
              </a:spcAft>
              <a:buClr>
                <a:srgbClr val="888888"/>
              </a:buClr>
              <a:buSzPts val="1400"/>
              <a:buFont typeface="Arial"/>
              <a:buChar char="■"/>
              <a:defRPr sz="1400" b="0" i="0" u="none" strike="noStrike" cap="none">
                <a:solidFill>
                  <a:srgbClr val="888888"/>
                </a:solidFill>
                <a:latin typeface="Calibri"/>
                <a:ea typeface="Calibri"/>
                <a:cs typeface="Calibri"/>
                <a:sym typeface="Calibri"/>
              </a:defRPr>
            </a:lvl9pPr>
          </a:lstStyle>
          <a:p>
            <a:pPr lvl="0"/>
            <a:r>
              <a:rPr lang="en-US" smtClean="0"/>
              <a:t>Click to edit Master text styles</a:t>
            </a:r>
          </a:p>
        </p:txBody>
      </p:sp>
      <p:sp>
        <p:nvSpPr>
          <p:cNvPr id="39" name="Shape 39"/>
          <p:cNvSpPr txBox="1">
            <a:spLocks noGrp="1"/>
          </p:cNvSpPr>
          <p:nvPr>
            <p:ph type="dt" idx="10"/>
          </p:nvPr>
        </p:nvSpPr>
        <p:spPr>
          <a:xfrm>
            <a:off x="457200" y="6356350"/>
            <a:ext cx="2133598"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40" name="Shape 40"/>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41" name="Shape 41"/>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457200" y="274637"/>
            <a:ext cx="8229600" cy="11430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a:p>
        </p:txBody>
      </p:sp>
      <p:sp>
        <p:nvSpPr>
          <p:cNvPr id="44" name="Shape 44"/>
          <p:cNvSpPr txBox="1">
            <a:spLocks noGrp="1"/>
          </p:cNvSpPr>
          <p:nvPr>
            <p:ph type="body" idx="1"/>
          </p:nvPr>
        </p:nvSpPr>
        <p:spPr>
          <a:xfrm>
            <a:off x="457200" y="1600200"/>
            <a:ext cx="4038598" cy="45259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56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45" name="Shape 45"/>
          <p:cNvSpPr txBox="1">
            <a:spLocks noGrp="1"/>
          </p:cNvSpPr>
          <p:nvPr>
            <p:ph type="body" idx="2"/>
          </p:nvPr>
        </p:nvSpPr>
        <p:spPr>
          <a:xfrm>
            <a:off x="4648200" y="1600200"/>
            <a:ext cx="4038598" cy="45259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56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36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46" name="Shape 46"/>
          <p:cNvSpPr txBox="1">
            <a:spLocks noGrp="1"/>
          </p:cNvSpPr>
          <p:nvPr>
            <p:ph type="dt" idx="10"/>
          </p:nvPr>
        </p:nvSpPr>
        <p:spPr>
          <a:xfrm>
            <a:off x="457200" y="6356350"/>
            <a:ext cx="2133598"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47" name="Shape 47"/>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48" name="Shape 48"/>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74637"/>
            <a:ext cx="8229600" cy="11430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a:p>
        </p:txBody>
      </p:sp>
      <p:sp>
        <p:nvSpPr>
          <p:cNvPr id="51" name="Shape 51"/>
          <p:cNvSpPr txBox="1">
            <a:spLocks noGrp="1"/>
          </p:cNvSpPr>
          <p:nvPr>
            <p:ph type="dt" idx="10"/>
          </p:nvPr>
        </p:nvSpPr>
        <p:spPr>
          <a:xfrm>
            <a:off x="457200" y="6356350"/>
            <a:ext cx="2133598"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52" name="Shape 52"/>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53" name="Shape 53"/>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273050"/>
            <a:ext cx="3008313" cy="1162048"/>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a:p>
        </p:txBody>
      </p:sp>
      <p:sp>
        <p:nvSpPr>
          <p:cNvPr id="56" name="Shape 56"/>
          <p:cNvSpPr txBox="1">
            <a:spLocks noGrp="1"/>
          </p:cNvSpPr>
          <p:nvPr>
            <p:ph type="body" idx="1"/>
          </p:nvPr>
        </p:nvSpPr>
        <p:spPr>
          <a:xfrm>
            <a:off x="3575050" y="273050"/>
            <a:ext cx="5111750" cy="5853111"/>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64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56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spcFirstLastPara="1" wrap="square" lIns="91425" tIns="91425" rIns="91425" bIns="91425" anchor="t" anchorCtr="0"/>
          <a:lstStyle>
            <a:lvl1pPr marL="457200" marR="0" lvl="0" indent="-317500" algn="l" rtl="0">
              <a:lnSpc>
                <a:spcPct val="100000"/>
              </a:lnSpc>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2pPr>
            <a:lvl3pPr marL="1371600" marR="0" lvl="2" indent="-292100" algn="l" rtl="0">
              <a:lnSpc>
                <a:spcPct val="100000"/>
              </a:lnSpc>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3pPr>
            <a:lvl4pPr marL="1828800" marR="0" lvl="3"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4pPr>
            <a:lvl5pPr marL="2286000" marR="0" lvl="4"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5pPr>
            <a:lvl6pPr marL="2743200" marR="0" lvl="5"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6pPr>
            <a:lvl7pPr marL="3200400" marR="0" lvl="6"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7pPr>
            <a:lvl8pPr marL="3657600" marR="0" lvl="7"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8pPr>
            <a:lvl9pPr marL="4114800" marR="0" lvl="8"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58" name="Shape 58"/>
          <p:cNvSpPr txBox="1">
            <a:spLocks noGrp="1"/>
          </p:cNvSpPr>
          <p:nvPr>
            <p:ph type="dt" idx="10"/>
          </p:nvPr>
        </p:nvSpPr>
        <p:spPr>
          <a:xfrm>
            <a:off x="457200" y="6356350"/>
            <a:ext cx="2133598"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59" name="Shape 59"/>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60" name="Shape 60"/>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1792288" y="4800600"/>
            <a:ext cx="5486399" cy="566736"/>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2000"/>
              <a:buFont typeface="Calibri"/>
              <a:buNone/>
              <a:defRPr sz="2000" b="1"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a:p>
        </p:txBody>
      </p:sp>
      <p:sp>
        <p:nvSpPr>
          <p:cNvPr id="63" name="Shape 63"/>
          <p:cNvSpPr>
            <a:spLocks noGrp="1"/>
          </p:cNvSpPr>
          <p:nvPr>
            <p:ph type="pic" idx="2"/>
          </p:nvPr>
        </p:nvSpPr>
        <p:spPr>
          <a:xfrm>
            <a:off x="1792288" y="612775"/>
            <a:ext cx="5486399" cy="4114800"/>
          </a:xfrm>
          <a:prstGeom prst="rect">
            <a:avLst/>
          </a:prstGeom>
          <a:noFill/>
          <a:ln>
            <a:noFill/>
          </a:ln>
        </p:spPr>
        <p:txBody>
          <a:bodyPr spcFirstLastPara="1" wrap="square" lIns="91425" tIns="91425" rIns="91425" bIns="91425" anchor="t" anchorCtr="0"/>
          <a:lstStyle>
            <a:lvl1pPr marR="0" lvl="0" algn="l" rtl="0">
              <a:lnSpc>
                <a:spcPct val="100000"/>
              </a:lnSpc>
              <a:spcBef>
                <a:spcPts val="64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100000"/>
              </a:lnSpc>
              <a:spcBef>
                <a:spcPts val="56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100000"/>
              </a:lnSpc>
              <a:spcBef>
                <a:spcPts val="48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r>
              <a:rPr lang="en-US" smtClean="0"/>
              <a:t>Drag picture to placeholder or click icon to add</a:t>
            </a:r>
            <a:endParaRPr/>
          </a:p>
        </p:txBody>
      </p:sp>
      <p:sp>
        <p:nvSpPr>
          <p:cNvPr id="64" name="Shape 64"/>
          <p:cNvSpPr txBox="1">
            <a:spLocks noGrp="1"/>
          </p:cNvSpPr>
          <p:nvPr>
            <p:ph type="body" idx="1"/>
          </p:nvPr>
        </p:nvSpPr>
        <p:spPr>
          <a:xfrm>
            <a:off x="1792288" y="5367337"/>
            <a:ext cx="5486399" cy="804861"/>
          </a:xfrm>
          <a:prstGeom prst="rect">
            <a:avLst/>
          </a:prstGeom>
          <a:noFill/>
          <a:ln>
            <a:noFill/>
          </a:ln>
        </p:spPr>
        <p:txBody>
          <a:bodyPr spcFirstLastPara="1" wrap="square" lIns="91425" tIns="91425" rIns="91425" bIns="91425" anchor="t" anchorCtr="0"/>
          <a:lstStyle>
            <a:lvl1pPr marL="457200" marR="0" lvl="0" indent="-317500" algn="l" rtl="0">
              <a:lnSpc>
                <a:spcPct val="100000"/>
              </a:lnSpc>
              <a:spcBef>
                <a:spcPts val="28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1pPr>
            <a:lvl2pPr marL="914400" marR="0" lvl="1" indent="-304800" algn="l" rtl="0">
              <a:lnSpc>
                <a:spcPct val="100000"/>
              </a:lnSpc>
              <a:spcBef>
                <a:spcPts val="240"/>
              </a:spcBef>
              <a:spcAft>
                <a:spcPts val="0"/>
              </a:spcAft>
              <a:buClr>
                <a:schemeClr val="dk1"/>
              </a:buClr>
              <a:buSzPts val="1200"/>
              <a:buFont typeface="Arial"/>
              <a:buChar char="○"/>
              <a:defRPr sz="1200" b="0" i="0" u="none" strike="noStrike" cap="none">
                <a:solidFill>
                  <a:schemeClr val="dk1"/>
                </a:solidFill>
                <a:latin typeface="Calibri"/>
                <a:ea typeface="Calibri"/>
                <a:cs typeface="Calibri"/>
                <a:sym typeface="Calibri"/>
              </a:defRPr>
            </a:lvl2pPr>
            <a:lvl3pPr marL="1371600" marR="0" lvl="2" indent="-292100" algn="l" rtl="0">
              <a:lnSpc>
                <a:spcPct val="100000"/>
              </a:lnSpc>
              <a:spcBef>
                <a:spcPts val="200"/>
              </a:spcBef>
              <a:spcAft>
                <a:spcPts val="0"/>
              </a:spcAft>
              <a:buClr>
                <a:schemeClr val="dk1"/>
              </a:buClr>
              <a:buSzPts val="1000"/>
              <a:buFont typeface="Arial"/>
              <a:buChar char="■"/>
              <a:defRPr sz="1000" b="0" i="0" u="none" strike="noStrike" cap="none">
                <a:solidFill>
                  <a:schemeClr val="dk1"/>
                </a:solidFill>
                <a:latin typeface="Calibri"/>
                <a:ea typeface="Calibri"/>
                <a:cs typeface="Calibri"/>
                <a:sym typeface="Calibri"/>
              </a:defRPr>
            </a:lvl3pPr>
            <a:lvl4pPr marL="1828800" marR="0" lvl="3"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4pPr>
            <a:lvl5pPr marL="2286000" marR="0" lvl="4"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5pPr>
            <a:lvl6pPr marL="2743200" marR="0" lvl="5"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6pPr>
            <a:lvl7pPr marL="3200400" marR="0" lvl="6"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7pPr>
            <a:lvl8pPr marL="3657600" marR="0" lvl="7"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8pPr>
            <a:lvl9pPr marL="4114800" marR="0" lvl="8" indent="-285750" algn="l" rtl="0">
              <a:lnSpc>
                <a:spcPct val="100000"/>
              </a:lnSpc>
              <a:spcBef>
                <a:spcPts val="180"/>
              </a:spcBef>
              <a:spcAft>
                <a:spcPts val="0"/>
              </a:spcAft>
              <a:buClr>
                <a:schemeClr val="dk1"/>
              </a:buClr>
              <a:buSzPts val="900"/>
              <a:buFont typeface="Arial"/>
              <a:buChar char="■"/>
              <a:defRPr sz="9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65" name="Shape 65"/>
          <p:cNvSpPr txBox="1">
            <a:spLocks noGrp="1"/>
          </p:cNvSpPr>
          <p:nvPr>
            <p:ph type="dt" idx="10"/>
          </p:nvPr>
        </p:nvSpPr>
        <p:spPr>
          <a:xfrm>
            <a:off x="457200" y="6356350"/>
            <a:ext cx="2133598"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66" name="Shape 66"/>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67" name="Shape 67"/>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457200" y="274637"/>
            <a:ext cx="8229600" cy="11430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r>
              <a:rPr lang="en-US" smtClean="0"/>
              <a:t>Click to edit Master title style</a:t>
            </a:r>
            <a:endParaRPr/>
          </a:p>
        </p:txBody>
      </p:sp>
      <p:sp>
        <p:nvSpPr>
          <p:cNvPr id="70" name="Shape 70"/>
          <p:cNvSpPr txBox="1">
            <a:spLocks noGrp="1"/>
          </p:cNvSpPr>
          <p:nvPr>
            <p:ph type="body" idx="1"/>
          </p:nvPr>
        </p:nvSpPr>
        <p:spPr>
          <a:xfrm rot="5400000">
            <a:off x="2309017" y="-251618"/>
            <a:ext cx="4525963" cy="822960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64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56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9pPr>
          </a:lstStyle>
          <a:p>
            <a:pPr lvl="0"/>
            <a:r>
              <a:rPr lang="en-US" smtClean="0"/>
              <a:t>Click to edit Master text styles</a:t>
            </a:r>
          </a:p>
        </p:txBody>
      </p:sp>
      <p:sp>
        <p:nvSpPr>
          <p:cNvPr id="71" name="Shape 71"/>
          <p:cNvSpPr txBox="1">
            <a:spLocks noGrp="1"/>
          </p:cNvSpPr>
          <p:nvPr>
            <p:ph type="dt" idx="10"/>
          </p:nvPr>
        </p:nvSpPr>
        <p:spPr>
          <a:xfrm>
            <a:off x="457200" y="6356350"/>
            <a:ext cx="2133598"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72" name="Shape 72"/>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73" name="Shape 73"/>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1097934" y="274637"/>
            <a:ext cx="7588866" cy="11430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800"/>
              <a:buFont typeface="Arial"/>
              <a:buNone/>
              <a:defRPr sz="1800"/>
            </a:lvl2pPr>
            <a:lvl3pPr lvl="2">
              <a:spcBef>
                <a:spcPts val="0"/>
              </a:spcBef>
              <a:spcAft>
                <a:spcPts val="0"/>
              </a:spcAft>
              <a:buSzPts val="1800"/>
              <a:buFont typeface="Arial"/>
              <a:buNone/>
              <a:defRPr sz="1800"/>
            </a:lvl3pPr>
            <a:lvl4pPr lvl="3">
              <a:spcBef>
                <a:spcPts val="0"/>
              </a:spcBef>
              <a:spcAft>
                <a:spcPts val="0"/>
              </a:spcAft>
              <a:buSzPts val="1800"/>
              <a:buFont typeface="Arial"/>
              <a:buNone/>
              <a:defRPr sz="1800"/>
            </a:lvl4pPr>
            <a:lvl5pPr lvl="4">
              <a:spcBef>
                <a:spcPts val="0"/>
              </a:spcBef>
              <a:spcAft>
                <a:spcPts val="0"/>
              </a:spcAft>
              <a:buSzPts val="1800"/>
              <a:buFont typeface="Arial"/>
              <a:buNone/>
              <a:defRPr sz="1800"/>
            </a:lvl5pPr>
            <a:lvl6pPr lvl="5">
              <a:spcBef>
                <a:spcPts val="0"/>
              </a:spcBef>
              <a:spcAft>
                <a:spcPts val="0"/>
              </a:spcAft>
              <a:buSzPts val="1800"/>
              <a:buFont typeface="Arial"/>
              <a:buNone/>
              <a:defRPr sz="1800"/>
            </a:lvl6pPr>
            <a:lvl7pPr lvl="6">
              <a:spcBef>
                <a:spcPts val="0"/>
              </a:spcBef>
              <a:spcAft>
                <a:spcPts val="0"/>
              </a:spcAft>
              <a:buSzPts val="1800"/>
              <a:buFont typeface="Arial"/>
              <a:buNone/>
              <a:defRPr sz="1800"/>
            </a:lvl7pPr>
            <a:lvl8pPr lvl="7">
              <a:spcBef>
                <a:spcPts val="0"/>
              </a:spcBef>
              <a:spcAft>
                <a:spcPts val="0"/>
              </a:spcAft>
              <a:buSzPts val="1800"/>
              <a:buFont typeface="Arial"/>
              <a:buNone/>
              <a:defRPr sz="1800"/>
            </a:lvl8pPr>
            <a:lvl9pPr lvl="8">
              <a:spcBef>
                <a:spcPts val="0"/>
              </a:spcBef>
              <a:spcAft>
                <a:spcPts val="0"/>
              </a:spcAft>
              <a:buSzPts val="1800"/>
              <a:buFont typeface="Arial"/>
              <a:buNone/>
              <a:defRPr sz="1800"/>
            </a:lvl9pPr>
          </a:lstStyle>
          <a:p>
            <a:endParaRPr dirty="0"/>
          </a:p>
        </p:txBody>
      </p:sp>
      <p:sp>
        <p:nvSpPr>
          <p:cNvPr id="11" name="Shape 11"/>
          <p:cNvSpPr txBox="1">
            <a:spLocks noGrp="1"/>
          </p:cNvSpPr>
          <p:nvPr>
            <p:ph type="body" idx="1"/>
          </p:nvPr>
        </p:nvSpPr>
        <p:spPr>
          <a:xfrm>
            <a:off x="1097934" y="1600200"/>
            <a:ext cx="7588865" cy="4525963"/>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64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56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9pPr>
          </a:lstStyle>
          <a:p>
            <a:endParaRPr dirty="0"/>
          </a:p>
        </p:txBody>
      </p:sp>
      <p:sp>
        <p:nvSpPr>
          <p:cNvPr id="12" name="Shape 12"/>
          <p:cNvSpPr txBox="1">
            <a:spLocks noGrp="1"/>
          </p:cNvSpPr>
          <p:nvPr>
            <p:ph type="dt" idx="10"/>
          </p:nvPr>
        </p:nvSpPr>
        <p:spPr>
          <a:xfrm>
            <a:off x="1097934" y="6356350"/>
            <a:ext cx="1492864" cy="365125"/>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13" name="Shape 13"/>
          <p:cNvSpPr txBox="1">
            <a:spLocks noGrp="1"/>
          </p:cNvSpPr>
          <p:nvPr>
            <p:ph type="ftr" idx="11"/>
          </p:nvPr>
        </p:nvSpPr>
        <p:spPr>
          <a:xfrm>
            <a:off x="3124200" y="6356350"/>
            <a:ext cx="2895600" cy="365125"/>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chemeClr val="dk1"/>
              </a:buClr>
              <a:buSzPts val="1800"/>
              <a:buFont typeface="Calibri"/>
              <a:buNone/>
              <a:defRPr sz="1800" b="0" i="0" u="none" strike="noStrike" cap="none">
                <a:solidFill>
                  <a:schemeClr val="dk1"/>
                </a:solidFill>
                <a:latin typeface="Calibri"/>
                <a:ea typeface="Calibri"/>
                <a:cs typeface="Calibri"/>
                <a:sym typeface="Calibri"/>
              </a:defRPr>
            </a:lvl9pPr>
          </a:lstStyle>
          <a:p>
            <a:endParaRPr lang="en-US"/>
          </a:p>
        </p:txBody>
      </p:sp>
      <p:sp>
        <p:nvSpPr>
          <p:cNvPr id="14" name="Shape 14"/>
          <p:cNvSpPr txBox="1">
            <a:spLocks noGrp="1"/>
          </p:cNvSpPr>
          <p:nvPr>
            <p:ph type="sldNum" idx="12"/>
          </p:nvPr>
        </p:nvSpPr>
        <p:spPr>
          <a:xfrm>
            <a:off x="6553200" y="6356350"/>
            <a:ext cx="2133598"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300"/>
              <a:buFont typeface="Calibri"/>
              <a:buNone/>
              <a:defRPr sz="12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uk-UA" smtClean="0"/>
              <a:t>‹#›</a:t>
            </a:fld>
            <a:endParaRPr lang="uk-UA"/>
          </a:p>
        </p:txBody>
      </p:sp>
      <p:pic>
        <p:nvPicPr>
          <p:cNvPr id="2" name="Picture 1" descr="Sidebar.jp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49164"/>
            <a:ext cx="550693" cy="6931742"/>
          </a:xfrm>
          <a:prstGeom prst="rect">
            <a:avLst/>
          </a:prstGeom>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hf sldNum="0"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4" Type="http://schemas.openxmlformats.org/officeDocument/2006/relationships/image" Target="../media/image3.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jpg"/></Relationships>
</file>

<file path=ppt/slides/_rels/slide14.xml.rels><?xml version="1.0" encoding="UTF-8" standalone="yes"?>
<Relationships xmlns="http://schemas.openxmlformats.org/package/2006/relationships"><Relationship Id="rId3" Type="http://schemas.openxmlformats.org/officeDocument/2006/relationships/hyperlink" Target="https://www.thefire.org/first-amendment-library/decision/frohwerk-v-united-states/" TargetMode="External"/><Relationship Id="rId4" Type="http://schemas.openxmlformats.org/officeDocument/2006/relationships/hyperlink" Target="https://www.thefire.org/first-amendment-library/decision/debs-v-united-states/" TargetMode="External"/><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7.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8.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9.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ctrTitle"/>
          </p:nvPr>
        </p:nvSpPr>
        <p:spPr>
          <a:xfrm>
            <a:off x="1288608" y="546254"/>
            <a:ext cx="7003320" cy="14700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100"/>
              <a:buFont typeface="Calibri"/>
              <a:buNone/>
            </a:pPr>
            <a:r>
              <a:rPr lang="en-US" sz="4000" b="1" i="0" u="none" strike="noStrike" cap="none" dirty="0">
                <a:solidFill>
                  <a:srgbClr val="8C004C"/>
                </a:solidFill>
                <a:latin typeface="Arial"/>
                <a:ea typeface="Arial"/>
                <a:cs typeface="Arial"/>
                <a:sym typeface="Arial"/>
              </a:rPr>
              <a:t>The Law and Free </a:t>
            </a:r>
            <a:r>
              <a:rPr lang="en-US" sz="4000" b="1" i="0" u="none" strike="noStrike" cap="none" dirty="0" smtClean="0">
                <a:solidFill>
                  <a:srgbClr val="8C004C"/>
                </a:solidFill>
                <a:latin typeface="Arial"/>
                <a:ea typeface="Arial"/>
                <a:cs typeface="Arial"/>
                <a:sym typeface="Arial"/>
              </a:rPr>
              <a:t>Speech:</a:t>
            </a:r>
            <a:r>
              <a:rPr lang="en-US" sz="4400" b="0" i="0" u="none" strike="noStrike" cap="none" dirty="0">
                <a:solidFill>
                  <a:schemeClr val="dk1"/>
                </a:solidFill>
                <a:latin typeface="Arial"/>
                <a:ea typeface="Arial"/>
                <a:cs typeface="Arial"/>
                <a:sym typeface="Arial"/>
              </a:rPr>
              <a:t/>
            </a:r>
            <a:br>
              <a:rPr lang="en-US" sz="4400" b="0" i="0" u="none" strike="noStrike" cap="none" dirty="0">
                <a:solidFill>
                  <a:schemeClr val="dk1"/>
                </a:solidFill>
                <a:latin typeface="Arial"/>
                <a:ea typeface="Arial"/>
                <a:cs typeface="Arial"/>
                <a:sym typeface="Arial"/>
              </a:rPr>
            </a:br>
            <a:r>
              <a:rPr lang="en-US" sz="2800" b="0" i="0" u="none" strike="noStrike" cap="none" dirty="0" smtClean="0">
                <a:solidFill>
                  <a:schemeClr val="dk1"/>
                </a:solidFill>
                <a:latin typeface="Arial"/>
                <a:ea typeface="Arial"/>
                <a:cs typeface="Arial"/>
                <a:sym typeface="Arial"/>
              </a:rPr>
              <a:t>The </a:t>
            </a:r>
            <a:r>
              <a:rPr lang="en-US" sz="2800" b="0" i="0" u="none" strike="noStrike" cap="none" dirty="0">
                <a:solidFill>
                  <a:schemeClr val="dk1"/>
                </a:solidFill>
                <a:latin typeface="Arial"/>
                <a:ea typeface="Arial"/>
                <a:cs typeface="Arial"/>
                <a:sym typeface="Arial"/>
              </a:rPr>
              <a:t>Modern Origins of the First Amendment</a:t>
            </a:r>
            <a:endParaRPr sz="2800" b="0" i="0" u="none" strike="noStrike" cap="none" dirty="0">
              <a:solidFill>
                <a:schemeClr val="dk1"/>
              </a:solidFill>
              <a:latin typeface="Arial"/>
              <a:ea typeface="Arial"/>
              <a:cs typeface="Arial"/>
              <a:sym typeface="Arial"/>
            </a:endParaRPr>
          </a:p>
        </p:txBody>
      </p:sp>
      <p:pic>
        <p:nvPicPr>
          <p:cNvPr id="76" name="Shape 76" descr="USSupremeCourtWestFacade.JPG"/>
          <p:cNvPicPr preferRelativeResize="0"/>
          <p:nvPr/>
        </p:nvPicPr>
        <p:blipFill rotWithShape="1">
          <a:blip r:embed="rId3">
            <a:alphaModFix/>
          </a:blip>
          <a:srcRect/>
          <a:stretch/>
        </p:blipFill>
        <p:spPr>
          <a:xfrm>
            <a:off x="2007618" y="2382537"/>
            <a:ext cx="5285171" cy="3759787"/>
          </a:xfrm>
          <a:prstGeom prst="rect">
            <a:avLst/>
          </a:prstGeom>
          <a:noFill/>
          <a:ln>
            <a:noFill/>
          </a:ln>
        </p:spPr>
      </p:pic>
      <p:pic>
        <p:nvPicPr>
          <p:cNvPr id="6" name="Picture 5" descr="Underlin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51300" y="2170060"/>
            <a:ext cx="1028700" cy="76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chemeClr val="accent1"/>
                </a:solidFill>
                <a:latin typeface="Arial"/>
                <a:ea typeface="Arial"/>
                <a:cs typeface="Arial"/>
                <a:sym typeface="Arial"/>
              </a:rPr>
              <a:t>Speech Under the </a:t>
            </a:r>
            <a:r>
              <a:rPr lang="en-US" sz="4000" b="1" i="0" u="none" strike="noStrike" cap="none" dirty="0" smtClean="0">
                <a:solidFill>
                  <a:schemeClr val="accent1"/>
                </a:solidFill>
                <a:latin typeface="Arial"/>
                <a:ea typeface="Arial"/>
                <a:cs typeface="Arial"/>
                <a:sym typeface="Arial"/>
              </a:rPr>
              <a:t/>
            </a:r>
            <a:br>
              <a:rPr lang="en-US" sz="4000" b="1" i="0" u="none" strike="noStrike" cap="none" dirty="0" smtClean="0">
                <a:solidFill>
                  <a:schemeClr val="accent1"/>
                </a:solidFill>
                <a:latin typeface="Arial"/>
                <a:ea typeface="Arial"/>
                <a:cs typeface="Arial"/>
                <a:sym typeface="Arial"/>
              </a:rPr>
            </a:br>
            <a:r>
              <a:rPr lang="en-US" sz="4000" b="1" i="0" u="none" strike="noStrike" cap="none" dirty="0" smtClean="0">
                <a:solidFill>
                  <a:schemeClr val="accent1"/>
                </a:solidFill>
                <a:latin typeface="Arial"/>
                <a:ea typeface="Arial"/>
                <a:cs typeface="Arial"/>
                <a:sym typeface="Arial"/>
              </a:rPr>
              <a:t>Espionage </a:t>
            </a:r>
            <a:r>
              <a:rPr lang="en-US" sz="4000" b="1" i="0" u="none" strike="noStrike" cap="none" dirty="0">
                <a:solidFill>
                  <a:schemeClr val="accent1"/>
                </a:solidFill>
                <a:latin typeface="Arial"/>
                <a:ea typeface="Arial"/>
                <a:cs typeface="Arial"/>
                <a:sym typeface="Arial"/>
              </a:rPr>
              <a:t>Act</a:t>
            </a:r>
            <a:endParaRPr sz="4000" b="1" i="0" u="none" strike="noStrike" cap="none" dirty="0">
              <a:solidFill>
                <a:schemeClr val="accent1"/>
              </a:solidFill>
              <a:latin typeface="Arial"/>
              <a:ea typeface="Arial"/>
              <a:cs typeface="Arial"/>
              <a:sym typeface="Arial"/>
            </a:endParaRPr>
          </a:p>
        </p:txBody>
      </p:sp>
      <p:sp>
        <p:nvSpPr>
          <p:cNvPr id="138" name="Shape 138"/>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600" b="0" i="0" u="none" strike="noStrike" cap="none" dirty="0">
                <a:solidFill>
                  <a:schemeClr val="dk1"/>
                </a:solidFill>
                <a:latin typeface="Arial"/>
                <a:ea typeface="Arial"/>
                <a:cs typeface="Arial"/>
                <a:sym typeface="Arial"/>
              </a:rPr>
              <a:t>The act criminalized “disloyal, profane, scurrilous, or abusive language” against the U.S. Government, President, and armed forces</a:t>
            </a:r>
            <a:endParaRPr sz="2600" dirty="0"/>
          </a:p>
          <a:p>
            <a:pPr marL="347472" marR="0" lvl="0" indent="-347472" algn="l" rtl="0">
              <a:lnSpc>
                <a:spcPct val="100000"/>
              </a:lnSpc>
              <a:spcBef>
                <a:spcPts val="640"/>
              </a:spcBef>
              <a:spcAft>
                <a:spcPts val="0"/>
              </a:spcAft>
              <a:buClr>
                <a:schemeClr val="accent2"/>
              </a:buClr>
              <a:buSzPts val="3200"/>
              <a:buFont typeface="Arial"/>
              <a:buChar char="•"/>
            </a:pPr>
            <a:r>
              <a:rPr lang="en-US" sz="2600" b="0" i="0" u="none" strike="noStrike" cap="none" dirty="0" smtClean="0">
                <a:solidFill>
                  <a:schemeClr val="dk1"/>
                </a:solidFill>
                <a:latin typeface="Arial"/>
                <a:ea typeface="Arial"/>
                <a:cs typeface="Arial"/>
                <a:sym typeface="Arial"/>
              </a:rPr>
              <a:t>Many </a:t>
            </a:r>
            <a:r>
              <a:rPr lang="en-US" sz="2600" b="0" i="0" u="none" strike="noStrike" cap="none" dirty="0">
                <a:solidFill>
                  <a:schemeClr val="dk1"/>
                </a:solidFill>
                <a:latin typeface="Arial"/>
                <a:ea typeface="Arial"/>
                <a:cs typeface="Arial"/>
                <a:sym typeface="Arial"/>
              </a:rPr>
              <a:t>were arrested and jailed for their political speech during this time.</a:t>
            </a:r>
            <a:endParaRPr sz="2600" dirty="0"/>
          </a:p>
          <a:p>
            <a:pPr marL="804672" marR="0" lvl="1" indent="-347472" algn="l" rtl="0">
              <a:lnSpc>
                <a:spcPct val="100000"/>
              </a:lnSpc>
              <a:spcBef>
                <a:spcPts val="560"/>
              </a:spcBef>
              <a:spcAft>
                <a:spcPts val="0"/>
              </a:spcAft>
              <a:buClr>
                <a:schemeClr val="accent2"/>
              </a:buClr>
              <a:buSzPts val="2800"/>
              <a:buFont typeface="Arial"/>
              <a:buChar char="•"/>
            </a:pPr>
            <a:r>
              <a:rPr lang="en-US" sz="2000" b="0" i="0" u="none" strike="noStrike" cap="none" dirty="0">
                <a:solidFill>
                  <a:schemeClr val="accent3"/>
                </a:solidFill>
                <a:latin typeface="Arial"/>
                <a:ea typeface="Arial"/>
                <a:cs typeface="Arial"/>
                <a:sym typeface="Arial"/>
              </a:rPr>
              <a:t>While their treatment would be considered unconstitutional today, they were consistently upheld by the Supreme </a:t>
            </a:r>
            <a:r>
              <a:rPr lang="en-US" sz="2000" b="0" i="0" u="none" strike="noStrike" cap="none" dirty="0" smtClean="0">
                <a:solidFill>
                  <a:schemeClr val="accent3"/>
                </a:solidFill>
                <a:latin typeface="Arial"/>
                <a:ea typeface="Arial"/>
                <a:cs typeface="Arial"/>
                <a:sym typeface="Arial"/>
              </a:rPr>
              <a:t>Court at the time</a:t>
            </a:r>
            <a:r>
              <a:rPr lang="en-US" sz="2000" dirty="0" smtClean="0">
                <a:solidFill>
                  <a:schemeClr val="accent3"/>
                </a:solidFill>
                <a:latin typeface="Arial"/>
                <a:ea typeface="Arial"/>
                <a:cs typeface="Arial"/>
                <a:sym typeface="Arial"/>
              </a:rPr>
              <a:t>.</a:t>
            </a:r>
            <a:r>
              <a:rPr lang="en-US" sz="2000" b="0" i="0" u="none" strike="noStrike" cap="none" dirty="0" smtClean="0">
                <a:solidFill>
                  <a:schemeClr val="accent3"/>
                </a:solidFill>
                <a:latin typeface="Arial"/>
                <a:ea typeface="Arial"/>
                <a:cs typeface="Arial"/>
                <a:sym typeface="Arial"/>
              </a:rPr>
              <a:t> </a:t>
            </a:r>
          </a:p>
          <a:p>
            <a:pPr marL="347472" indent="-347472">
              <a:spcBef>
                <a:spcPts val="560"/>
              </a:spcBef>
              <a:buClr>
                <a:schemeClr val="accent2"/>
              </a:buClr>
              <a:buSzPts val="2800"/>
              <a:buFont typeface="Arial"/>
              <a:buChar char="•"/>
            </a:pPr>
            <a:r>
              <a:rPr lang="en-US" sz="2600" dirty="0" smtClean="0">
                <a:solidFill>
                  <a:srgbClr val="000000"/>
                </a:solidFill>
                <a:latin typeface="Arial"/>
                <a:ea typeface="Arial"/>
                <a:cs typeface="Arial"/>
                <a:sym typeface="Arial"/>
              </a:rPr>
              <a:t>Though the plaintiffs in Espionage Act-related speech cases often lost at the Supreme Court, their cases had profound implications for the legal future of free speech</a:t>
            </a:r>
            <a:endParaRPr sz="2600" b="0" i="0" u="none" strike="noStrike" cap="none" dirty="0">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strike="noStrike" cap="none" dirty="0">
                <a:solidFill>
                  <a:schemeClr val="accent1"/>
                </a:solidFill>
                <a:latin typeface="Arial"/>
                <a:ea typeface="Arial"/>
                <a:cs typeface="Arial"/>
                <a:sym typeface="Arial"/>
              </a:rPr>
              <a:t>Schenck v. United States </a:t>
            </a:r>
            <a:r>
              <a:rPr lang="en-US" sz="4000" b="1" i="0" u="none" strike="noStrike" cap="none" dirty="0">
                <a:solidFill>
                  <a:schemeClr val="accent1"/>
                </a:solidFill>
                <a:latin typeface="Arial"/>
                <a:ea typeface="Arial"/>
                <a:cs typeface="Arial"/>
                <a:sym typeface="Arial"/>
              </a:rPr>
              <a:t>(1919)</a:t>
            </a:r>
            <a:endParaRPr sz="4000" b="1" i="0" u="none" strike="noStrike" cap="none" dirty="0">
              <a:solidFill>
                <a:schemeClr val="accent1"/>
              </a:solidFill>
              <a:latin typeface="Arial"/>
              <a:ea typeface="Arial"/>
              <a:cs typeface="Arial"/>
              <a:sym typeface="Arial"/>
            </a:endParaRPr>
          </a:p>
        </p:txBody>
      </p:sp>
      <p:sp>
        <p:nvSpPr>
          <p:cNvPr id="145" name="Shape 145"/>
          <p:cNvSpPr txBox="1">
            <a:spLocks noGrp="1"/>
          </p:cNvSpPr>
          <p:nvPr>
            <p:ph idx="1"/>
          </p:nvPr>
        </p:nvSpPr>
        <p:spPr>
          <a:xfrm>
            <a:off x="1097935" y="1600200"/>
            <a:ext cx="4289952" cy="4525963"/>
          </a:xfrm>
          <a:prstGeom prst="rect">
            <a:avLst/>
          </a:prstGeom>
          <a:noFill/>
          <a:ln>
            <a:noFill/>
          </a:ln>
        </p:spPr>
        <p:txBody>
          <a:bodyPr spcFirstLastPara="1" wrap="square" lIns="91425" tIns="91425" rIns="91425" bIns="91425" anchor="t" anchorCtr="0">
            <a:noAutofit/>
          </a:bodyPr>
          <a:lstStyle/>
          <a:p>
            <a:pPr marL="342900" marR="0" lvl="0" indent="-139700" algn="l" rtl="0">
              <a:lnSpc>
                <a:spcPct val="100000"/>
              </a:lnSpc>
              <a:spcBef>
                <a:spcPts val="0"/>
              </a:spcBef>
              <a:spcAft>
                <a:spcPts val="0"/>
              </a:spcAft>
              <a:buClr>
                <a:schemeClr val="dk1"/>
              </a:buClr>
              <a:buSzPts val="3200"/>
              <a:buFont typeface="Calibri"/>
              <a:buNone/>
            </a:pPr>
            <a:r>
              <a:rPr lang="en-US" sz="2800" b="1" i="0" u="none" strike="noStrike" cap="none" dirty="0">
                <a:solidFill>
                  <a:schemeClr val="accent3"/>
                </a:solidFill>
                <a:latin typeface="Arial"/>
                <a:ea typeface="Arial"/>
                <a:cs typeface="Arial"/>
                <a:sym typeface="Arial"/>
              </a:rPr>
              <a:t>BACKGROUND</a:t>
            </a:r>
            <a:endParaRPr sz="2800" b="1" dirty="0">
              <a:solidFill>
                <a:schemeClr val="accent3"/>
              </a:solidFill>
            </a:endParaRPr>
          </a:p>
          <a:p>
            <a:pPr marL="347472" marR="0" lvl="0" indent="-347472" algn="l" rtl="0">
              <a:lnSpc>
                <a:spcPct val="100000"/>
              </a:lnSpc>
              <a:spcBef>
                <a:spcPts val="0"/>
              </a:spcBef>
              <a:spcAft>
                <a:spcPts val="0"/>
              </a:spcAft>
              <a:buClr>
                <a:schemeClr val="dk1"/>
              </a:buClr>
              <a:buSzPts val="3200"/>
              <a:buFont typeface="Arial"/>
              <a:buChar char="•"/>
            </a:pPr>
            <a:r>
              <a:rPr lang="en-US" sz="2400" b="0" i="0" u="none" strike="noStrike" cap="none" dirty="0">
                <a:solidFill>
                  <a:schemeClr val="dk1"/>
                </a:solidFill>
                <a:latin typeface="Arial"/>
                <a:ea typeface="Arial"/>
                <a:cs typeface="Arial"/>
                <a:sym typeface="Arial"/>
              </a:rPr>
              <a:t>Charles </a:t>
            </a:r>
            <a:r>
              <a:rPr lang="en-US" sz="2400" b="0" i="0" u="none" strike="noStrike" cap="none" dirty="0" err="1">
                <a:solidFill>
                  <a:schemeClr val="dk1"/>
                </a:solidFill>
                <a:latin typeface="Arial"/>
                <a:ea typeface="Arial"/>
                <a:cs typeface="Arial"/>
                <a:sym typeface="Arial"/>
              </a:rPr>
              <a:t>Schenck</a:t>
            </a:r>
            <a:r>
              <a:rPr lang="en-US" sz="2400" b="0" i="0" u="none" strike="noStrike" cap="none" dirty="0">
                <a:solidFill>
                  <a:schemeClr val="dk1"/>
                </a:solidFill>
                <a:latin typeface="Arial"/>
                <a:ea typeface="Arial"/>
                <a:cs typeface="Arial"/>
                <a:sym typeface="Arial"/>
              </a:rPr>
              <a:t> was a Socialist Party leader who oversaw printing and mailing of 15,000 flyers urging men to resist the U.S. military draft</a:t>
            </a:r>
            <a:endParaRPr dirty="0"/>
          </a:p>
          <a:p>
            <a:pPr marL="347472" marR="0" lvl="0" indent="-347472" algn="l" rtl="0">
              <a:lnSpc>
                <a:spcPct val="100000"/>
              </a:lnSpc>
              <a:spcBef>
                <a:spcPts val="0"/>
              </a:spcBef>
              <a:spcAft>
                <a:spcPts val="0"/>
              </a:spcAft>
              <a:buClr>
                <a:schemeClr val="dk1"/>
              </a:buClr>
              <a:buSzPts val="3200"/>
              <a:buFont typeface="Arial"/>
              <a:buChar char="•"/>
            </a:pPr>
            <a:r>
              <a:rPr lang="en-US" sz="2400" b="0" i="0" u="none" strike="noStrike" cap="none" dirty="0" err="1">
                <a:solidFill>
                  <a:schemeClr val="dk1"/>
                </a:solidFill>
                <a:latin typeface="Arial"/>
                <a:ea typeface="Arial"/>
                <a:cs typeface="Arial"/>
                <a:sym typeface="Arial"/>
              </a:rPr>
              <a:t>Schenck</a:t>
            </a:r>
            <a:r>
              <a:rPr lang="en-US" sz="2400" b="0" i="0" u="none" strike="noStrike" cap="none" dirty="0">
                <a:solidFill>
                  <a:schemeClr val="dk1"/>
                </a:solidFill>
                <a:latin typeface="Arial"/>
                <a:ea typeface="Arial"/>
                <a:cs typeface="Arial"/>
                <a:sym typeface="Arial"/>
              </a:rPr>
              <a:t> was arrested and charged with violating the Espionage Act’s prohibition on disrupting military operations by urging resistance to the draft</a:t>
            </a:r>
            <a:endParaRPr sz="2400" b="0" i="0" u="none" strike="noStrike" cap="none" dirty="0">
              <a:solidFill>
                <a:schemeClr val="dk1"/>
              </a:solidFill>
              <a:latin typeface="Arial"/>
              <a:ea typeface="Arial"/>
              <a:cs typeface="Arial"/>
              <a:sym typeface="Arial"/>
            </a:endParaRPr>
          </a:p>
          <a:p>
            <a:pPr marL="347472" marR="0" lvl="0" indent="-144272" algn="l" rtl="0">
              <a:lnSpc>
                <a:spcPct val="100000"/>
              </a:lnSpc>
              <a:spcBef>
                <a:spcPts val="0"/>
              </a:spcBef>
              <a:spcAft>
                <a:spcPts val="0"/>
              </a:spcAft>
              <a:buClr>
                <a:schemeClr val="dk1"/>
              </a:buClr>
              <a:buSzPts val="3200"/>
              <a:buFont typeface="Arial"/>
              <a:buNone/>
            </a:pPr>
            <a:endParaRPr sz="2400" b="0" i="0" u="none" strike="noStrike" cap="none" dirty="0">
              <a:solidFill>
                <a:schemeClr val="dk1"/>
              </a:solidFill>
              <a:latin typeface="Arial"/>
              <a:ea typeface="Arial"/>
              <a:cs typeface="Arial"/>
              <a:sym typeface="Arial"/>
            </a:endParaRPr>
          </a:p>
        </p:txBody>
      </p:sp>
      <p:pic>
        <p:nvPicPr>
          <p:cNvPr id="146" name="Shape 146" descr="Schenck_v._United_States_Leaflet_(Obverse).jpg"/>
          <p:cNvPicPr preferRelativeResize="0"/>
          <p:nvPr/>
        </p:nvPicPr>
        <p:blipFill rotWithShape="1">
          <a:blip r:embed="rId3">
            <a:alphaModFix/>
          </a:blip>
          <a:srcRect/>
          <a:stretch/>
        </p:blipFill>
        <p:spPr>
          <a:xfrm>
            <a:off x="5640005" y="1632423"/>
            <a:ext cx="3338553" cy="482003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Shape 152"/>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err="1">
                <a:solidFill>
                  <a:schemeClr val="accent1"/>
                </a:solidFill>
                <a:latin typeface="Arial"/>
                <a:ea typeface="Arial"/>
                <a:cs typeface="Arial"/>
                <a:sym typeface="Arial"/>
              </a:rPr>
              <a:t>Schenck</a:t>
            </a:r>
            <a:r>
              <a:rPr lang="en-US" sz="4000" b="1" i="0" u="none" strike="noStrike" cap="none" dirty="0">
                <a:solidFill>
                  <a:schemeClr val="accent1"/>
                </a:solidFill>
                <a:latin typeface="Arial"/>
                <a:ea typeface="Arial"/>
                <a:cs typeface="Arial"/>
                <a:sym typeface="Arial"/>
              </a:rPr>
              <a:t> v. United States (1919)</a:t>
            </a:r>
            <a:endParaRPr sz="4000" b="1" i="0" u="none" strike="noStrike" cap="none" dirty="0">
              <a:solidFill>
                <a:schemeClr val="accent1"/>
              </a:solidFill>
              <a:latin typeface="Arial"/>
              <a:ea typeface="Arial"/>
              <a:cs typeface="Arial"/>
              <a:sym typeface="Arial"/>
            </a:endParaRPr>
          </a:p>
        </p:txBody>
      </p:sp>
      <p:sp>
        <p:nvSpPr>
          <p:cNvPr id="153" name="Shape 153"/>
          <p:cNvSpPr txBox="1">
            <a:spLocks noGrp="1"/>
          </p:cNvSpPr>
          <p:nvPr>
            <p:ph idx="1"/>
          </p:nvPr>
        </p:nvSpPr>
        <p:spPr>
          <a:xfrm>
            <a:off x="1097934" y="1590861"/>
            <a:ext cx="7588865" cy="4525963"/>
          </a:xfrm>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0"/>
              </a:spcBef>
              <a:spcAft>
                <a:spcPts val="0"/>
              </a:spcAft>
              <a:buClr>
                <a:schemeClr val="accent2"/>
              </a:buClr>
              <a:buSzPts val="3200"/>
              <a:buFont typeface="Arial"/>
              <a:buChar char="•"/>
            </a:pPr>
            <a:r>
              <a:rPr lang="en-US" sz="2800" b="0" i="0" u="none" strike="noStrike" cap="none" dirty="0" err="1">
                <a:solidFill>
                  <a:schemeClr val="dk1"/>
                </a:solidFill>
                <a:latin typeface="Arial"/>
                <a:ea typeface="Arial"/>
                <a:cs typeface="Arial"/>
                <a:sym typeface="Arial"/>
              </a:rPr>
              <a:t>Schenck</a:t>
            </a:r>
            <a:r>
              <a:rPr lang="en-US" sz="2800" b="0" i="0" u="none" strike="noStrike" cap="none" dirty="0">
                <a:solidFill>
                  <a:schemeClr val="dk1"/>
                </a:solidFill>
                <a:latin typeface="Arial"/>
                <a:ea typeface="Arial"/>
                <a:cs typeface="Arial"/>
                <a:sym typeface="Arial"/>
              </a:rPr>
              <a:t> argued that his prosecution violated his First Amendment rights and that the Espionage Act was unconstitutional because it restricted his ability to express his opinion on U.S. government policy</a:t>
            </a:r>
            <a:endParaRPr dirty="0"/>
          </a:p>
          <a:p>
            <a:pPr marL="347472" marR="0" lvl="0" indent="-347472" algn="l" rtl="0">
              <a:lnSpc>
                <a:spcPct val="100000"/>
              </a:lnSpc>
              <a:spcBef>
                <a:spcPts val="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The U.S. government argued that </a:t>
            </a:r>
            <a:r>
              <a:rPr lang="en-US" sz="2800" b="0" i="0" u="none" strike="noStrike" cap="none" dirty="0" err="1">
                <a:solidFill>
                  <a:schemeClr val="dk1"/>
                </a:solidFill>
                <a:latin typeface="Arial"/>
                <a:ea typeface="Arial"/>
                <a:cs typeface="Arial"/>
                <a:sym typeface="Arial"/>
              </a:rPr>
              <a:t>Schenck’s</a:t>
            </a:r>
            <a:r>
              <a:rPr lang="en-US" sz="2800" b="0" i="0" u="none" strike="noStrike" cap="none" dirty="0">
                <a:solidFill>
                  <a:schemeClr val="dk1"/>
                </a:solidFill>
                <a:latin typeface="Arial"/>
                <a:ea typeface="Arial"/>
                <a:cs typeface="Arial"/>
                <a:sym typeface="Arial"/>
              </a:rPr>
              <a:t> speech was not protected by the First Amendment and that the act’s restrictions were necessary to protect the U.S. war effort</a:t>
            </a:r>
            <a:endParaRPr dirty="0"/>
          </a:p>
          <a:p>
            <a:pPr marL="347472" marR="0" lvl="0" indent="-347472" algn="l" rtl="0">
              <a:lnSpc>
                <a:spcPct val="100000"/>
              </a:lnSpc>
              <a:spcBef>
                <a:spcPts val="0"/>
              </a:spcBef>
              <a:spcAft>
                <a:spcPts val="0"/>
              </a:spcAft>
              <a:buClr>
                <a:schemeClr val="accent2"/>
              </a:buClr>
              <a:buSzPts val="3200"/>
              <a:buFont typeface="Arial"/>
              <a:buChar char="•"/>
            </a:pPr>
            <a:r>
              <a:rPr lang="en-US" sz="2800" b="0" i="0" strike="noStrike" cap="none" dirty="0">
                <a:solidFill>
                  <a:schemeClr val="accent3"/>
                </a:solidFill>
                <a:latin typeface="Arial"/>
                <a:ea typeface="Arial"/>
                <a:cs typeface="Arial"/>
                <a:sym typeface="Arial"/>
              </a:rPr>
              <a:t>On March 3, 1919, the Supreme Court ruled unanimously (9-0) against </a:t>
            </a:r>
            <a:r>
              <a:rPr lang="en-US" sz="2800" b="0" i="0" strike="noStrike" cap="none" dirty="0" err="1">
                <a:solidFill>
                  <a:schemeClr val="accent3"/>
                </a:solidFill>
                <a:latin typeface="Arial"/>
                <a:ea typeface="Arial"/>
                <a:cs typeface="Arial"/>
                <a:sym typeface="Arial"/>
              </a:rPr>
              <a:t>Schenck</a:t>
            </a:r>
            <a:endParaRPr sz="2800" b="0" i="0" strike="noStrike" cap="none" dirty="0">
              <a:solidFill>
                <a:schemeClr val="accent3"/>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idx="1"/>
          </p:nvPr>
        </p:nvSpPr>
        <p:spPr>
          <a:xfrm>
            <a:off x="1097934" y="274125"/>
            <a:ext cx="7588865" cy="4525963"/>
          </a:xfrm>
          <a:prstGeom prst="rect">
            <a:avLst/>
          </a:prstGeom>
          <a:noFill/>
          <a:ln>
            <a:noFill/>
          </a:ln>
        </p:spPr>
        <p:txBody>
          <a:bodyPr spcFirstLastPara="1" wrap="square" lIns="91425" tIns="91425" rIns="91425" bIns="91425" anchor="t" anchorCtr="0">
            <a:noAutofit/>
          </a:bodyPr>
          <a:lstStyle/>
          <a:p>
            <a:pPr marL="228600" marR="0" lvl="0" indent="0" algn="l" rtl="0">
              <a:lnSpc>
                <a:spcPct val="100000"/>
              </a:lnSpc>
              <a:spcBef>
                <a:spcPts val="640"/>
              </a:spcBef>
              <a:spcAft>
                <a:spcPts val="0"/>
              </a:spcAft>
              <a:buClr>
                <a:schemeClr val="dk1"/>
              </a:buClr>
              <a:buSzPts val="3200"/>
            </a:pPr>
            <a:r>
              <a:rPr lang="en-US" sz="2600" b="0" i="0" u="none" strike="noStrike" cap="none" dirty="0">
                <a:solidFill>
                  <a:schemeClr val="dk1"/>
                </a:solidFill>
                <a:latin typeface="Arial"/>
                <a:ea typeface="Arial"/>
                <a:cs typeface="Arial"/>
                <a:sym typeface="Arial"/>
              </a:rPr>
              <a:t>The most stringent protection of free speech </a:t>
            </a:r>
            <a:r>
              <a:rPr lang="en-US" sz="2600" b="0" i="0" u="none" strike="noStrike" cap="none" dirty="0">
                <a:solidFill>
                  <a:srgbClr val="D3332D"/>
                </a:solidFill>
                <a:latin typeface="Arial"/>
                <a:ea typeface="Arial"/>
                <a:cs typeface="Arial"/>
                <a:sym typeface="Arial"/>
              </a:rPr>
              <a:t>would not protect a man in falsely shouting fire in a theatre and causing a panic</a:t>
            </a:r>
            <a:r>
              <a:rPr lang="en-US" sz="2600" b="0" i="0" u="none" strike="noStrike" cap="none" dirty="0">
                <a:solidFill>
                  <a:schemeClr val="dk1"/>
                </a:solidFill>
                <a:latin typeface="Arial"/>
                <a:ea typeface="Arial"/>
                <a:cs typeface="Arial"/>
                <a:sym typeface="Arial"/>
              </a:rPr>
              <a:t>. It does not even protect a man from an injunction against uttering words that may have all the effect of force. </a:t>
            </a:r>
            <a:r>
              <a:rPr lang="en-US" sz="2600" b="0" i="1" u="none" strike="noStrike" cap="none" dirty="0">
                <a:solidFill>
                  <a:schemeClr val="dk1"/>
                </a:solidFill>
                <a:latin typeface="Arial"/>
                <a:ea typeface="Arial"/>
                <a:cs typeface="Arial"/>
                <a:sym typeface="Arial"/>
              </a:rPr>
              <a:t>…</a:t>
            </a:r>
            <a:r>
              <a:rPr lang="en-US" sz="2600" b="0" i="0" u="none" strike="noStrike" cap="none" dirty="0">
                <a:solidFill>
                  <a:schemeClr val="dk1"/>
                </a:solidFill>
                <a:latin typeface="Arial"/>
                <a:ea typeface="Arial"/>
                <a:cs typeface="Arial"/>
                <a:sym typeface="Arial"/>
              </a:rPr>
              <a:t>The question in every case is whether the words used are used in such circumstances and are of </a:t>
            </a:r>
            <a:r>
              <a:rPr lang="en-US" sz="2600" b="0" i="0" u="none" strike="noStrike" cap="none" dirty="0">
                <a:solidFill>
                  <a:schemeClr val="accent3"/>
                </a:solidFill>
                <a:latin typeface="Arial"/>
                <a:ea typeface="Arial"/>
                <a:cs typeface="Arial"/>
                <a:sym typeface="Arial"/>
              </a:rPr>
              <a:t>such a nature as to create a clear and present danger </a:t>
            </a:r>
            <a:r>
              <a:rPr lang="en-US" sz="2600" b="0" i="0" u="none" strike="noStrike" cap="none" dirty="0">
                <a:solidFill>
                  <a:schemeClr val="dk1"/>
                </a:solidFill>
                <a:latin typeface="Arial"/>
                <a:ea typeface="Arial"/>
                <a:cs typeface="Arial"/>
                <a:sym typeface="Arial"/>
              </a:rPr>
              <a:t>that they will bring about the substantive evils that Congress has a right to prevent.</a:t>
            </a:r>
            <a:endParaRPr sz="2600" dirty="0"/>
          </a:p>
          <a:p>
            <a:pPr marL="457200" marR="0" lvl="0" indent="-228600" algn="r" rtl="0">
              <a:lnSpc>
                <a:spcPct val="100000"/>
              </a:lnSpc>
              <a:spcBef>
                <a:spcPts val="640"/>
              </a:spcBef>
              <a:spcAft>
                <a:spcPts val="0"/>
              </a:spcAft>
              <a:buClr>
                <a:schemeClr val="dk1"/>
              </a:buClr>
              <a:buSzPts val="3200"/>
              <a:buFont typeface="Calibri"/>
              <a:buNone/>
            </a:pPr>
            <a:r>
              <a:rPr lang="en-US" sz="2000" b="0" i="0" u="none" strike="noStrike" cap="none" dirty="0" smtClean="0">
                <a:solidFill>
                  <a:schemeClr val="accent1"/>
                </a:solidFill>
                <a:latin typeface="Arial"/>
                <a:ea typeface="Arial"/>
                <a:cs typeface="Arial"/>
                <a:sym typeface="Arial"/>
              </a:rPr>
              <a:t>-Oliver </a:t>
            </a:r>
            <a:r>
              <a:rPr lang="en-US" sz="2000" b="0" i="0" u="none" strike="noStrike" cap="none" dirty="0">
                <a:solidFill>
                  <a:schemeClr val="accent1"/>
                </a:solidFill>
                <a:latin typeface="Arial"/>
                <a:ea typeface="Arial"/>
                <a:cs typeface="Arial"/>
                <a:sym typeface="Arial"/>
              </a:rPr>
              <a:t>Wendell Holmes, Jr.,</a:t>
            </a:r>
            <a:endParaRPr sz="2000" dirty="0">
              <a:solidFill>
                <a:schemeClr val="accent1"/>
              </a:solidFill>
            </a:endParaRPr>
          </a:p>
          <a:p>
            <a:pPr marL="457200" marR="0" lvl="0" indent="-228600" algn="r" rtl="0">
              <a:lnSpc>
                <a:spcPct val="100000"/>
              </a:lnSpc>
              <a:spcBef>
                <a:spcPts val="640"/>
              </a:spcBef>
              <a:spcAft>
                <a:spcPts val="0"/>
              </a:spcAft>
              <a:buClr>
                <a:schemeClr val="dk1"/>
              </a:buClr>
              <a:buSzPts val="3200"/>
              <a:buFont typeface="Calibri"/>
              <a:buNone/>
            </a:pPr>
            <a:r>
              <a:rPr lang="en-US" sz="2000" b="0" i="0" u="none" strike="noStrike" cap="none" dirty="0">
                <a:solidFill>
                  <a:schemeClr val="accent1"/>
                </a:solidFill>
                <a:latin typeface="Arial"/>
                <a:ea typeface="Arial"/>
                <a:cs typeface="Arial"/>
                <a:sym typeface="Arial"/>
              </a:rPr>
              <a:t>Majority opinion</a:t>
            </a:r>
            <a:endParaRPr sz="2000" dirty="0">
              <a:solidFill>
                <a:schemeClr val="accent1"/>
              </a:solidFill>
            </a:endParaRPr>
          </a:p>
          <a:p>
            <a:pPr marL="457200" marR="0" lvl="0" indent="-228600" algn="r" rtl="0">
              <a:lnSpc>
                <a:spcPct val="100000"/>
              </a:lnSpc>
              <a:spcBef>
                <a:spcPts val="640"/>
              </a:spcBef>
              <a:spcAft>
                <a:spcPts val="0"/>
              </a:spcAft>
              <a:buClr>
                <a:schemeClr val="dk1"/>
              </a:buClr>
              <a:buSzPts val="3200"/>
              <a:buFont typeface="Calibri"/>
              <a:buNone/>
            </a:pPr>
            <a:r>
              <a:rPr lang="en-US" sz="2000" b="0" i="0" u="none" strike="noStrike" cap="none" dirty="0">
                <a:solidFill>
                  <a:schemeClr val="accent1"/>
                </a:solidFill>
                <a:latin typeface="Arial"/>
                <a:ea typeface="Arial"/>
                <a:cs typeface="Arial"/>
                <a:sym typeface="Arial"/>
              </a:rPr>
              <a:t> </a:t>
            </a:r>
            <a:r>
              <a:rPr lang="en-US" sz="2000" b="0" i="1" u="none" strike="noStrike" cap="none" dirty="0" err="1">
                <a:solidFill>
                  <a:schemeClr val="accent1"/>
                </a:solidFill>
                <a:latin typeface="Arial"/>
                <a:ea typeface="Arial"/>
                <a:cs typeface="Arial"/>
                <a:sym typeface="Arial"/>
              </a:rPr>
              <a:t>Schenck</a:t>
            </a:r>
            <a:r>
              <a:rPr lang="en-US" sz="2000" b="0" i="1" u="none" strike="noStrike" cap="none" dirty="0">
                <a:solidFill>
                  <a:schemeClr val="accent1"/>
                </a:solidFill>
                <a:latin typeface="Arial"/>
                <a:ea typeface="Arial"/>
                <a:cs typeface="Arial"/>
                <a:sym typeface="Arial"/>
              </a:rPr>
              <a:t> v. United States</a:t>
            </a:r>
            <a:endParaRPr sz="2000" b="0" i="0" u="none" strike="noStrike" cap="none" dirty="0">
              <a:solidFill>
                <a:schemeClr val="accent1"/>
              </a:solidFill>
              <a:latin typeface="Arial"/>
              <a:ea typeface="Arial"/>
              <a:cs typeface="Arial"/>
              <a:sym typeface="Arial"/>
            </a:endParaRPr>
          </a:p>
        </p:txBody>
      </p:sp>
      <p:pic>
        <p:nvPicPr>
          <p:cNvPr id="160" name="Shape 160" descr="download.jpg"/>
          <p:cNvPicPr preferRelativeResize="0"/>
          <p:nvPr/>
        </p:nvPicPr>
        <p:blipFill rotWithShape="1">
          <a:blip r:embed="rId3">
            <a:alphaModFix/>
          </a:blip>
          <a:srcRect/>
          <a:stretch/>
        </p:blipFill>
        <p:spPr>
          <a:xfrm>
            <a:off x="2352845" y="4435766"/>
            <a:ext cx="1867143" cy="229984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400" b="0" i="0" u="none" strike="noStrike" cap="none">
                <a:solidFill>
                  <a:schemeClr val="dk1"/>
                </a:solidFill>
                <a:latin typeface="Arial"/>
                <a:ea typeface="Arial"/>
                <a:cs typeface="Arial"/>
                <a:sym typeface="Arial"/>
              </a:rPr>
              <a:t>Schenck’s Influence</a:t>
            </a:r>
            <a:endParaRPr sz="4400" b="0" i="1" u="none" strike="noStrike" cap="none">
              <a:solidFill>
                <a:schemeClr val="dk1"/>
              </a:solidFill>
              <a:latin typeface="Arial"/>
              <a:ea typeface="Arial"/>
              <a:cs typeface="Arial"/>
              <a:sym typeface="Arial"/>
            </a:endParaRPr>
          </a:p>
        </p:txBody>
      </p:sp>
      <p:sp>
        <p:nvSpPr>
          <p:cNvPr id="166" name="Shape 166"/>
          <p:cNvSpPr txBox="1">
            <a:spLocks noGrp="1"/>
          </p:cNvSpPr>
          <p:nvPr>
            <p:ph idx="1"/>
          </p:nvPr>
        </p:nvSpPr>
        <p:spPr>
          <a:xfrm>
            <a:off x="1107272" y="1385413"/>
            <a:ext cx="7588865" cy="4525963"/>
          </a:xfrm>
          <a:prstGeom prst="rect">
            <a:avLst/>
          </a:prstGeom>
          <a:noFill/>
          <a:ln>
            <a:noFill/>
          </a:ln>
        </p:spPr>
        <p:txBody>
          <a:bodyPr spcFirstLastPara="1" wrap="square" lIns="91425" tIns="91425" rIns="91425" bIns="91425" anchor="t" anchorCtr="0">
            <a:noAutofit/>
          </a:bodyPr>
          <a:lstStyle/>
          <a:p>
            <a:pPr marL="347472" marR="0" lvl="0" indent="-296672" algn="l" rtl="0">
              <a:lnSpc>
                <a:spcPct val="100000"/>
              </a:lnSpc>
              <a:spcBef>
                <a:spcPts val="640"/>
              </a:spcBef>
              <a:spcAft>
                <a:spcPts val="0"/>
              </a:spcAft>
              <a:buClr>
                <a:schemeClr val="accent2"/>
              </a:buClr>
              <a:buSzPts val="2400"/>
              <a:buFont typeface="Arial"/>
              <a:buChar char="•"/>
            </a:pPr>
            <a:r>
              <a:rPr lang="en-US" sz="2200" b="0" i="0" u="none" strike="noStrike" cap="none" dirty="0" err="1">
                <a:solidFill>
                  <a:schemeClr val="dk1"/>
                </a:solidFill>
                <a:latin typeface="Arial"/>
                <a:ea typeface="Arial"/>
                <a:cs typeface="Arial"/>
                <a:sym typeface="Arial"/>
              </a:rPr>
              <a:t>Schenck</a:t>
            </a:r>
            <a:r>
              <a:rPr lang="en-US" sz="2200" b="0" i="0" u="none" strike="noStrike" cap="none" dirty="0">
                <a:solidFill>
                  <a:schemeClr val="dk1"/>
                </a:solidFill>
                <a:latin typeface="Arial"/>
                <a:ea typeface="Arial"/>
                <a:cs typeface="Arial"/>
                <a:sym typeface="Arial"/>
              </a:rPr>
              <a:t> set the tone for other cases relating to speech punished under the Espionage that came to the Supreme Court—cases which ruled decisively for the government and against protesters</a:t>
            </a:r>
            <a:endParaRPr sz="2200" dirty="0"/>
          </a:p>
          <a:p>
            <a:pPr marL="804672" marR="0" lvl="1" indent="-347472" algn="l" rtl="0">
              <a:lnSpc>
                <a:spcPct val="100000"/>
              </a:lnSpc>
              <a:spcBef>
                <a:spcPts val="560"/>
              </a:spcBef>
              <a:spcAft>
                <a:spcPts val="0"/>
              </a:spcAft>
              <a:buClr>
                <a:schemeClr val="accent2"/>
              </a:buClr>
              <a:buSzPts val="2800"/>
              <a:buFont typeface="Arial"/>
              <a:buChar char="•"/>
            </a:pPr>
            <a:r>
              <a:rPr lang="en-US" sz="2200" b="0" i="0" u="sng" strike="noStrike" cap="none" dirty="0">
                <a:solidFill>
                  <a:srgbClr val="D3332D"/>
                </a:solidFill>
                <a:latin typeface="Arial"/>
                <a:ea typeface="Arial"/>
                <a:cs typeface="Arial"/>
                <a:sym typeface="Arial"/>
                <a:hlinkClick r:id="rId3"/>
              </a:rPr>
              <a:t>Frohwerk v. United States</a:t>
            </a:r>
            <a:r>
              <a:rPr lang="en-US" sz="2200" b="0" i="0" u="none" strike="noStrike" cap="none" dirty="0">
                <a:solidFill>
                  <a:srgbClr val="D3332D"/>
                </a:solidFill>
                <a:latin typeface="Arial"/>
                <a:ea typeface="Arial"/>
                <a:cs typeface="Arial"/>
                <a:sym typeface="Arial"/>
              </a:rPr>
              <a:t> </a:t>
            </a:r>
            <a:r>
              <a:rPr lang="en-US" sz="2200" b="0" i="0" u="none" strike="noStrike" cap="none" dirty="0">
                <a:solidFill>
                  <a:schemeClr val="dk1"/>
                </a:solidFill>
                <a:latin typeface="Arial"/>
                <a:ea typeface="Arial"/>
                <a:cs typeface="Arial"/>
                <a:sym typeface="Arial"/>
              </a:rPr>
              <a:t>(</a:t>
            </a:r>
            <a:r>
              <a:rPr lang="en-US" sz="2200" b="0" i="0" u="none" strike="noStrike" cap="none" dirty="0" err="1">
                <a:solidFill>
                  <a:schemeClr val="dk1"/>
                </a:solidFill>
                <a:latin typeface="Arial"/>
                <a:ea typeface="Arial"/>
                <a:cs typeface="Arial"/>
                <a:sym typeface="Arial"/>
              </a:rPr>
              <a:t>dec.</a:t>
            </a:r>
            <a:r>
              <a:rPr lang="en-US" sz="2200" b="0" i="0" u="none" strike="noStrike" cap="none" dirty="0">
                <a:solidFill>
                  <a:schemeClr val="dk1"/>
                </a:solidFill>
                <a:latin typeface="Arial"/>
                <a:ea typeface="Arial"/>
                <a:cs typeface="Arial"/>
                <a:sym typeface="Arial"/>
              </a:rPr>
              <a:t> Mar. 10, 1919), Court rules 9-0 against publisher of German-language newspaper condemning U.S. involvement in foreign wars</a:t>
            </a:r>
            <a:endParaRPr sz="2200" dirty="0"/>
          </a:p>
          <a:p>
            <a:pPr marL="804672" marR="0" lvl="1" indent="-347472" algn="l" rtl="0">
              <a:lnSpc>
                <a:spcPct val="100000"/>
              </a:lnSpc>
              <a:spcBef>
                <a:spcPts val="560"/>
              </a:spcBef>
              <a:spcAft>
                <a:spcPts val="0"/>
              </a:spcAft>
              <a:buClr>
                <a:schemeClr val="accent2"/>
              </a:buClr>
              <a:buSzPts val="2800"/>
              <a:buFont typeface="Arial"/>
              <a:buChar char="•"/>
            </a:pPr>
            <a:r>
              <a:rPr lang="en-US" sz="2200" b="0" i="0" u="sng" strike="noStrike" cap="none" dirty="0">
                <a:solidFill>
                  <a:schemeClr val="hlink"/>
                </a:solidFill>
                <a:latin typeface="Arial"/>
                <a:ea typeface="Arial"/>
                <a:cs typeface="Arial"/>
                <a:sym typeface="Arial"/>
                <a:hlinkClick r:id="rId4"/>
              </a:rPr>
              <a:t>Debs v. United States</a:t>
            </a:r>
            <a:r>
              <a:rPr lang="en-US" sz="2200" b="0" i="0" u="none" strike="noStrike" cap="none" dirty="0">
                <a:solidFill>
                  <a:schemeClr val="dk1"/>
                </a:solidFill>
                <a:latin typeface="Arial"/>
                <a:ea typeface="Arial"/>
                <a:cs typeface="Arial"/>
                <a:sym typeface="Arial"/>
              </a:rPr>
              <a:t> (</a:t>
            </a:r>
            <a:r>
              <a:rPr lang="en-US" sz="2200" b="0" i="0" u="none" strike="noStrike" cap="none" dirty="0" err="1">
                <a:solidFill>
                  <a:schemeClr val="dk1"/>
                </a:solidFill>
                <a:latin typeface="Arial"/>
                <a:ea typeface="Arial"/>
                <a:cs typeface="Arial"/>
                <a:sym typeface="Arial"/>
              </a:rPr>
              <a:t>dec.</a:t>
            </a:r>
            <a:r>
              <a:rPr lang="en-US" sz="2200" b="0" i="0" u="none" strike="noStrike" cap="none" dirty="0">
                <a:solidFill>
                  <a:schemeClr val="dk1"/>
                </a:solidFill>
                <a:latin typeface="Arial"/>
                <a:ea typeface="Arial"/>
                <a:cs typeface="Arial"/>
                <a:sym typeface="Arial"/>
              </a:rPr>
              <a:t> Mar. 10, 1919), Court rules 9-0 against Socialist presidential candidate Eugene V. Debs for making speech opposing World War I.</a:t>
            </a:r>
            <a:endParaRPr sz="2200" dirty="0"/>
          </a:p>
          <a:p>
            <a:pPr marL="804672" marR="0" lvl="1" indent="-347472" algn="l" rtl="0">
              <a:lnSpc>
                <a:spcPct val="100000"/>
              </a:lnSpc>
              <a:spcBef>
                <a:spcPts val="560"/>
              </a:spcBef>
              <a:spcAft>
                <a:spcPts val="0"/>
              </a:spcAft>
              <a:buClr>
                <a:schemeClr val="accent2"/>
              </a:buClr>
              <a:buSzPts val="2800"/>
              <a:buFont typeface="Arial"/>
              <a:buChar char="•"/>
            </a:pPr>
            <a:r>
              <a:rPr lang="en-US" sz="2200" b="0" i="0" u="none" strike="noStrike" cap="none" dirty="0">
                <a:solidFill>
                  <a:schemeClr val="dk1"/>
                </a:solidFill>
                <a:latin typeface="Arial"/>
                <a:ea typeface="Arial"/>
                <a:cs typeface="Arial"/>
                <a:sym typeface="Arial"/>
              </a:rPr>
              <a:t>Justice Holmes authored the Court’s unanimous opinions in both cases</a:t>
            </a:r>
            <a:endParaRPr sz="2200" b="0" i="0" u="none" strike="noStrike" cap="none" dirty="0">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chemeClr val="accent1"/>
                </a:solidFill>
                <a:latin typeface="Arial"/>
                <a:ea typeface="Arial"/>
                <a:cs typeface="Arial"/>
                <a:sym typeface="Arial"/>
              </a:rPr>
              <a:t>Abrams v. United States (1919)</a:t>
            </a:r>
            <a:endParaRPr sz="4000" b="1" i="0" u="none" strike="noStrike" cap="none" dirty="0">
              <a:solidFill>
                <a:schemeClr val="accent1"/>
              </a:solidFill>
              <a:latin typeface="Arial"/>
              <a:ea typeface="Arial"/>
              <a:cs typeface="Arial"/>
              <a:sym typeface="Arial"/>
            </a:endParaRPr>
          </a:p>
        </p:txBody>
      </p:sp>
      <p:sp>
        <p:nvSpPr>
          <p:cNvPr id="172" name="Shape 172"/>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smtClean="0">
                <a:solidFill>
                  <a:schemeClr val="dk1"/>
                </a:solidFill>
                <a:latin typeface="Arial"/>
                <a:ea typeface="Arial"/>
                <a:cs typeface="Arial"/>
                <a:sym typeface="Arial"/>
              </a:rPr>
              <a:t>Similar in nature </a:t>
            </a:r>
            <a:r>
              <a:rPr lang="en-US" sz="2800" b="0" i="0" u="none" strike="noStrike" cap="none" dirty="0">
                <a:solidFill>
                  <a:schemeClr val="dk1"/>
                </a:solidFill>
                <a:latin typeface="Arial"/>
                <a:ea typeface="Arial"/>
                <a:cs typeface="Arial"/>
                <a:sym typeface="Arial"/>
              </a:rPr>
              <a:t>to </a:t>
            </a:r>
            <a:r>
              <a:rPr lang="en-US" sz="2800" b="0" i="1" u="none" strike="noStrike" cap="none" dirty="0" err="1">
                <a:solidFill>
                  <a:schemeClr val="dk1"/>
                </a:solidFill>
                <a:latin typeface="Arial"/>
                <a:ea typeface="Arial"/>
                <a:cs typeface="Arial"/>
                <a:sym typeface="Arial"/>
              </a:rPr>
              <a:t>Schenck</a:t>
            </a:r>
            <a:r>
              <a:rPr lang="en-US" sz="2800" b="0" i="0" u="none" strike="noStrike" cap="none" dirty="0">
                <a:solidFill>
                  <a:schemeClr val="dk1"/>
                </a:solidFill>
                <a:latin typeface="Arial"/>
                <a:ea typeface="Arial"/>
                <a:cs typeface="Arial"/>
                <a:sym typeface="Arial"/>
              </a:rPr>
              <a:t>, </a:t>
            </a:r>
            <a:r>
              <a:rPr lang="en-US" sz="2800" b="0" i="1" u="none" strike="noStrike" cap="none" dirty="0" err="1">
                <a:solidFill>
                  <a:schemeClr val="dk1"/>
                </a:solidFill>
                <a:latin typeface="Arial"/>
                <a:ea typeface="Arial"/>
                <a:cs typeface="Arial"/>
                <a:sym typeface="Arial"/>
              </a:rPr>
              <a:t>Frohwerk</a:t>
            </a:r>
            <a:r>
              <a:rPr lang="en-US" sz="2800" b="0" i="0" u="none" strike="noStrike" cap="none" dirty="0">
                <a:solidFill>
                  <a:schemeClr val="dk1"/>
                </a:solidFill>
                <a:latin typeface="Arial"/>
                <a:ea typeface="Arial"/>
                <a:cs typeface="Arial"/>
                <a:sym typeface="Arial"/>
              </a:rPr>
              <a:t>, and </a:t>
            </a:r>
            <a:r>
              <a:rPr lang="en-US" sz="2800" b="0" i="1" u="none" strike="noStrike" cap="none" dirty="0">
                <a:solidFill>
                  <a:schemeClr val="dk1"/>
                </a:solidFill>
                <a:latin typeface="Arial"/>
                <a:ea typeface="Arial"/>
                <a:cs typeface="Arial"/>
                <a:sym typeface="Arial"/>
              </a:rPr>
              <a:t>Debs</a:t>
            </a:r>
            <a:r>
              <a:rPr lang="en-US" sz="2800" b="0" i="0" u="none" strike="noStrike" cap="none" dirty="0">
                <a:solidFill>
                  <a:schemeClr val="dk1"/>
                </a:solidFill>
                <a:latin typeface="Arial"/>
                <a:ea typeface="Arial"/>
                <a:cs typeface="Arial"/>
                <a:sym typeface="Arial"/>
              </a:rPr>
              <a:t>, this time involving </a:t>
            </a:r>
            <a:r>
              <a:rPr lang="en-US" sz="2800" b="0" i="0" u="none" strike="noStrike" cap="none" dirty="0" smtClean="0">
                <a:solidFill>
                  <a:schemeClr val="dk1"/>
                </a:solidFill>
                <a:latin typeface="Arial"/>
                <a:ea typeface="Arial"/>
                <a:cs typeface="Arial"/>
                <a:sym typeface="Arial"/>
              </a:rPr>
              <a:t>activists </a:t>
            </a:r>
            <a:r>
              <a:rPr lang="en-US" sz="2800" b="0" i="0" u="none" strike="noStrike" cap="none" dirty="0">
                <a:solidFill>
                  <a:schemeClr val="dk1"/>
                </a:solidFill>
                <a:latin typeface="Arial"/>
                <a:ea typeface="Arial"/>
                <a:cs typeface="Arial"/>
                <a:sym typeface="Arial"/>
              </a:rPr>
              <a:t>arrested for printing and distributing flyers denouncing war and U.S. attempts to disrupt Russian Revolution, and calling for the U.S. to cease manufacturing arms for use against Russia</a:t>
            </a:r>
            <a:endParaRPr sz="2800" dirty="0"/>
          </a:p>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As in the other cases, defendants argued against the constitutionality of the law and claimed it was a violation of their First Amendment rights</a:t>
            </a:r>
            <a:endParaRPr sz="2800" b="0" i="0" u="none" strike="noStrike" cap="none" dirty="0">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rgbClr val="8C004C"/>
                </a:solidFill>
                <a:latin typeface="Arial"/>
                <a:ea typeface="Arial"/>
                <a:cs typeface="Arial"/>
                <a:sym typeface="Arial"/>
              </a:rPr>
              <a:t>Abrams v. United States (1919)</a:t>
            </a:r>
            <a:endParaRPr sz="4000" b="1" i="0" u="none" strike="noStrike" cap="none" dirty="0">
              <a:solidFill>
                <a:srgbClr val="8C004C"/>
              </a:solidFill>
              <a:latin typeface="Arial"/>
              <a:ea typeface="Arial"/>
              <a:cs typeface="Arial"/>
              <a:sym typeface="Arial"/>
            </a:endParaRPr>
          </a:p>
        </p:txBody>
      </p:sp>
      <p:sp>
        <p:nvSpPr>
          <p:cNvPr id="178" name="Shape 178"/>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dk1"/>
              </a:buClr>
              <a:buSzPts val="3200"/>
              <a:buFont typeface="Arial"/>
              <a:buChar char="•"/>
            </a:pPr>
            <a:r>
              <a:rPr lang="en-US" sz="2800" b="0" i="0" u="none" strike="noStrike" cap="none" dirty="0">
                <a:solidFill>
                  <a:schemeClr val="dk1"/>
                </a:solidFill>
                <a:latin typeface="Arial"/>
                <a:ea typeface="Arial"/>
                <a:cs typeface="Arial"/>
                <a:sym typeface="Arial"/>
              </a:rPr>
              <a:t>As with the other cases, the plaintiffs lost</a:t>
            </a:r>
            <a:endParaRPr sz="2800" dirty="0"/>
          </a:p>
          <a:p>
            <a:pPr marL="347472" marR="0" lvl="0" indent="-347472" algn="l" rtl="0">
              <a:lnSpc>
                <a:spcPct val="100000"/>
              </a:lnSpc>
              <a:spcBef>
                <a:spcPts val="640"/>
              </a:spcBef>
              <a:spcAft>
                <a:spcPts val="0"/>
              </a:spcAft>
              <a:buClr>
                <a:schemeClr val="dk1"/>
              </a:buClr>
              <a:buSzPts val="3200"/>
              <a:buFont typeface="Arial"/>
              <a:buChar char="•"/>
            </a:pPr>
            <a:r>
              <a:rPr lang="en-US" sz="2800" b="0" i="0" u="none" strike="noStrike" cap="none" dirty="0">
                <a:solidFill>
                  <a:schemeClr val="dk1"/>
                </a:solidFill>
                <a:latin typeface="Arial"/>
                <a:ea typeface="Arial"/>
                <a:cs typeface="Arial"/>
                <a:sym typeface="Arial"/>
              </a:rPr>
              <a:t>Supreme Court ruled that their flyers were not a simple act of political expression, but </a:t>
            </a:r>
            <a:r>
              <a:rPr lang="en-US" sz="2800" b="0" i="0" u="none" strike="noStrike" cap="none" dirty="0" smtClean="0">
                <a:solidFill>
                  <a:schemeClr val="dk1"/>
                </a:solidFill>
                <a:latin typeface="Arial"/>
                <a:ea typeface="Arial"/>
                <a:cs typeface="Arial"/>
                <a:sym typeface="Arial"/>
              </a:rPr>
              <a:t>an unlawful </a:t>
            </a:r>
            <a:r>
              <a:rPr lang="en-US" sz="2800" b="0" i="0" u="none" strike="noStrike" cap="none" dirty="0">
                <a:solidFill>
                  <a:schemeClr val="dk1"/>
                </a:solidFill>
                <a:latin typeface="Arial"/>
                <a:ea typeface="Arial"/>
                <a:cs typeface="Arial"/>
                <a:sym typeface="Arial"/>
              </a:rPr>
              <a:t>attempt to interfere with the U.S. war effort by stopping arms manufacture</a:t>
            </a:r>
            <a:endParaRPr sz="2800" dirty="0"/>
          </a:p>
          <a:p>
            <a:pPr marL="347472" marR="0" lvl="0" indent="-347472" algn="l" rtl="0">
              <a:lnSpc>
                <a:spcPct val="100000"/>
              </a:lnSpc>
              <a:spcBef>
                <a:spcPts val="640"/>
              </a:spcBef>
              <a:spcAft>
                <a:spcPts val="0"/>
              </a:spcAft>
              <a:buClr>
                <a:schemeClr val="dk1"/>
              </a:buClr>
              <a:buSzPts val="3200"/>
              <a:buFont typeface="Arial"/>
              <a:buChar char="•"/>
            </a:pPr>
            <a:r>
              <a:rPr lang="en-US" sz="2800" b="0" i="0" u="none" strike="noStrike" cap="none" dirty="0">
                <a:solidFill>
                  <a:schemeClr val="dk1"/>
                </a:solidFill>
                <a:latin typeface="Arial"/>
                <a:ea typeface="Arial"/>
                <a:cs typeface="Arial"/>
                <a:sym typeface="Arial"/>
              </a:rPr>
              <a:t>The Supreme Court ruled against Abrams by a vote of 7-</a:t>
            </a:r>
            <a:r>
              <a:rPr lang="en-US" sz="2800" b="0" i="0" u="none" strike="noStrike" cap="none" dirty="0" smtClean="0">
                <a:solidFill>
                  <a:schemeClr val="dk1"/>
                </a:solidFill>
                <a:latin typeface="Arial"/>
                <a:ea typeface="Arial"/>
                <a:cs typeface="Arial"/>
                <a:sym typeface="Arial"/>
              </a:rPr>
              <a:t>2, in a decision handed down November 10, 1919</a:t>
            </a:r>
            <a:endParaRPr sz="2800" dirty="0"/>
          </a:p>
          <a:p>
            <a:pPr marL="347472" marR="0" lvl="0" indent="-347472" algn="l" rtl="0">
              <a:lnSpc>
                <a:spcPct val="100000"/>
              </a:lnSpc>
              <a:spcBef>
                <a:spcPts val="640"/>
              </a:spcBef>
              <a:spcAft>
                <a:spcPts val="0"/>
              </a:spcAft>
              <a:buClr>
                <a:schemeClr val="dk1"/>
              </a:buClr>
              <a:buSzPts val="3200"/>
              <a:buFont typeface="Arial"/>
              <a:buChar char="•"/>
            </a:pPr>
            <a:r>
              <a:rPr lang="en-US" sz="2800" b="0" i="0" u="none" strike="noStrike" cap="none" dirty="0">
                <a:solidFill>
                  <a:schemeClr val="accent3"/>
                </a:solidFill>
                <a:latin typeface="Arial"/>
                <a:ea typeface="Arial"/>
                <a:cs typeface="Arial"/>
                <a:sym typeface="Arial"/>
              </a:rPr>
              <a:t>This time, however, Holmes dissented from the majority opinion</a:t>
            </a:r>
            <a:endParaRPr sz="2800" dirty="0">
              <a:solidFill>
                <a:schemeClr val="accent3"/>
              </a:solidFill>
            </a:endParaRPr>
          </a:p>
          <a:p>
            <a:pPr marL="347472" marR="0" lvl="0" indent="-144272" algn="l" rtl="0">
              <a:lnSpc>
                <a:spcPct val="100000"/>
              </a:lnSpc>
              <a:spcBef>
                <a:spcPts val="640"/>
              </a:spcBef>
              <a:spcAft>
                <a:spcPts val="0"/>
              </a:spcAft>
              <a:buClr>
                <a:schemeClr val="dk1"/>
              </a:buClr>
              <a:buSzPts val="3200"/>
              <a:buFont typeface="Arial"/>
              <a:buNone/>
            </a:pPr>
            <a:endParaRPr sz="2800" b="0" i="0" u="none" strike="noStrike" cap="none" dirty="0">
              <a:solidFill>
                <a:schemeClr val="dk1"/>
              </a:solidFill>
              <a:latin typeface="Arial"/>
              <a:ea typeface="Arial"/>
              <a:cs typeface="Arial"/>
              <a:sym typeface="Arial"/>
            </a:endParaRPr>
          </a:p>
          <a:p>
            <a:pPr marL="347472" marR="0" lvl="0" indent="-144272" algn="l" rtl="0">
              <a:lnSpc>
                <a:spcPct val="100000"/>
              </a:lnSpc>
              <a:spcBef>
                <a:spcPts val="640"/>
              </a:spcBef>
              <a:spcAft>
                <a:spcPts val="0"/>
              </a:spcAft>
              <a:buClr>
                <a:schemeClr val="dk1"/>
              </a:buClr>
              <a:buSzPts val="3200"/>
              <a:buFont typeface="Arial"/>
              <a:buNone/>
            </a:pPr>
            <a:endParaRPr sz="2800" b="0" i="0" u="none" strike="noStrike" cap="none" dirty="0">
              <a:solidFill>
                <a:schemeClr val="dk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Shape 183"/>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chemeClr val="accent1"/>
                </a:solidFill>
                <a:latin typeface="Arial"/>
                <a:ea typeface="Arial"/>
                <a:cs typeface="Arial"/>
                <a:sym typeface="Arial"/>
              </a:rPr>
              <a:t>What is a Dissent?</a:t>
            </a:r>
            <a:endParaRPr sz="4000" b="1" i="0" u="none" strike="noStrike" cap="none" dirty="0">
              <a:solidFill>
                <a:schemeClr val="accent1"/>
              </a:solidFill>
              <a:latin typeface="Arial"/>
              <a:ea typeface="Arial"/>
              <a:cs typeface="Arial"/>
              <a:sym typeface="Arial"/>
            </a:endParaRPr>
          </a:p>
        </p:txBody>
      </p:sp>
      <p:sp>
        <p:nvSpPr>
          <p:cNvPr id="184" name="Shape 184"/>
          <p:cNvSpPr txBox="1">
            <a:spLocks noGrp="1"/>
          </p:cNvSpPr>
          <p:nvPr>
            <p:ph idx="1"/>
          </p:nvPr>
        </p:nvSpPr>
        <p:spPr>
          <a:xfrm>
            <a:off x="1107272" y="1320043"/>
            <a:ext cx="7588865" cy="4525963"/>
          </a:xfrm>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400" b="0" i="0" u="none" strike="noStrike" cap="none" dirty="0">
                <a:solidFill>
                  <a:schemeClr val="dk1"/>
                </a:solidFill>
                <a:latin typeface="Arial"/>
                <a:ea typeface="Arial"/>
                <a:cs typeface="Arial"/>
                <a:sym typeface="Arial"/>
              </a:rPr>
              <a:t>A </a:t>
            </a:r>
            <a:r>
              <a:rPr lang="en-US" sz="2400" b="0" i="0" u="none" strike="noStrike" cap="none" dirty="0">
                <a:solidFill>
                  <a:srgbClr val="D3332D"/>
                </a:solidFill>
                <a:latin typeface="Arial"/>
                <a:ea typeface="Arial"/>
                <a:cs typeface="Arial"/>
                <a:sym typeface="Arial"/>
              </a:rPr>
              <a:t>dissent</a:t>
            </a:r>
            <a:r>
              <a:rPr lang="en-US" sz="2400" b="0" i="0" u="none" strike="noStrike" cap="none" dirty="0">
                <a:solidFill>
                  <a:srgbClr val="3366FF"/>
                </a:solidFill>
                <a:latin typeface="Arial"/>
                <a:ea typeface="Arial"/>
                <a:cs typeface="Arial"/>
                <a:sym typeface="Arial"/>
              </a:rPr>
              <a:t> </a:t>
            </a:r>
            <a:r>
              <a:rPr lang="en-US" sz="2400" b="0" i="0" u="none" strike="noStrike" cap="none" dirty="0">
                <a:solidFill>
                  <a:schemeClr val="dk1"/>
                </a:solidFill>
                <a:latin typeface="Arial"/>
                <a:ea typeface="Arial"/>
                <a:cs typeface="Arial"/>
                <a:sym typeface="Arial"/>
              </a:rPr>
              <a:t>is a legal opinion that </a:t>
            </a:r>
            <a:r>
              <a:rPr lang="en-US" sz="2400" b="0" i="0" u="none" strike="noStrike" cap="none" dirty="0" smtClean="0">
                <a:solidFill>
                  <a:schemeClr val="dk1"/>
                </a:solidFill>
                <a:latin typeface="Arial"/>
                <a:ea typeface="Arial"/>
                <a:cs typeface="Arial"/>
                <a:sym typeface="Arial"/>
              </a:rPr>
              <a:t>declines to </a:t>
            </a:r>
            <a:r>
              <a:rPr lang="en-US" sz="2400" b="0" i="0" u="none" strike="noStrike" cap="none" dirty="0">
                <a:solidFill>
                  <a:schemeClr val="dk1"/>
                </a:solidFill>
                <a:latin typeface="Arial"/>
                <a:ea typeface="Arial"/>
                <a:cs typeface="Arial"/>
                <a:sym typeface="Arial"/>
              </a:rPr>
              <a:t>endorse the majority ruling, and which frequently puts forth an alternate interpretation of the law that they believe is more justified</a:t>
            </a:r>
            <a:endParaRPr sz="2400" dirty="0"/>
          </a:p>
          <a:p>
            <a:pPr marL="347472" marR="0" lvl="0" indent="-347472" algn="l" rtl="0">
              <a:lnSpc>
                <a:spcPct val="100000"/>
              </a:lnSpc>
              <a:spcBef>
                <a:spcPts val="640"/>
              </a:spcBef>
              <a:spcAft>
                <a:spcPts val="0"/>
              </a:spcAft>
              <a:buClr>
                <a:schemeClr val="accent2"/>
              </a:buClr>
              <a:buSzPts val="3200"/>
              <a:buFont typeface="Arial"/>
              <a:buChar char="•"/>
            </a:pPr>
            <a:r>
              <a:rPr lang="en-US" sz="2400" b="0" i="0" u="none" strike="noStrike" cap="none" dirty="0" smtClean="0">
                <a:solidFill>
                  <a:schemeClr val="dk1"/>
                </a:solidFill>
                <a:latin typeface="Arial"/>
                <a:ea typeface="Arial"/>
                <a:cs typeface="Arial"/>
                <a:sym typeface="Arial"/>
              </a:rPr>
              <a:t>Justices can dissent </a:t>
            </a:r>
            <a:r>
              <a:rPr lang="en-US" sz="2400" b="0" i="1" strike="noStrike" cap="none" dirty="0" smtClean="0">
                <a:solidFill>
                  <a:srgbClr val="D3332D"/>
                </a:solidFill>
                <a:latin typeface="Arial"/>
                <a:ea typeface="Arial"/>
                <a:cs typeface="Arial"/>
                <a:sym typeface="Arial"/>
              </a:rPr>
              <a:t>in whole</a:t>
            </a:r>
            <a:r>
              <a:rPr lang="en-US" sz="2400" b="0" i="0" strike="noStrike" cap="none" dirty="0" smtClean="0">
                <a:solidFill>
                  <a:srgbClr val="D3332D"/>
                </a:solidFill>
                <a:latin typeface="Arial"/>
                <a:ea typeface="Arial"/>
                <a:cs typeface="Arial"/>
                <a:sym typeface="Arial"/>
              </a:rPr>
              <a:t> </a:t>
            </a:r>
            <a:r>
              <a:rPr lang="en-US" sz="2400" b="0" i="0" u="none" strike="noStrike" cap="none" dirty="0" smtClean="0">
                <a:solidFill>
                  <a:schemeClr val="dk1"/>
                </a:solidFill>
                <a:latin typeface="Arial"/>
                <a:ea typeface="Arial"/>
                <a:cs typeface="Arial"/>
                <a:sym typeface="Arial"/>
              </a:rPr>
              <a:t>or </a:t>
            </a:r>
            <a:r>
              <a:rPr lang="en-US" sz="2400" b="0" i="1" strike="noStrike" cap="none" dirty="0" smtClean="0">
                <a:solidFill>
                  <a:schemeClr val="accent3"/>
                </a:solidFill>
                <a:latin typeface="Arial"/>
                <a:ea typeface="Arial"/>
                <a:cs typeface="Arial"/>
                <a:sym typeface="Arial"/>
              </a:rPr>
              <a:t>in part</a:t>
            </a:r>
            <a:r>
              <a:rPr lang="en-US" sz="2400" b="0" i="0" strike="noStrike" cap="none" dirty="0" smtClean="0">
                <a:solidFill>
                  <a:schemeClr val="accent3"/>
                </a:solidFill>
                <a:latin typeface="Arial"/>
                <a:ea typeface="Arial"/>
                <a:cs typeface="Arial"/>
                <a:sym typeface="Arial"/>
              </a:rPr>
              <a:t> </a:t>
            </a:r>
            <a:r>
              <a:rPr lang="en-US" sz="2400" b="0" i="0" u="none" strike="noStrike" cap="none" dirty="0" smtClean="0">
                <a:solidFill>
                  <a:schemeClr val="dk1"/>
                </a:solidFill>
                <a:latin typeface="Arial"/>
                <a:ea typeface="Arial"/>
                <a:cs typeface="Arial"/>
                <a:sym typeface="Arial"/>
              </a:rPr>
              <a:t>from the majority opinion and/or underlying legal reasoning</a:t>
            </a:r>
            <a:endParaRPr sz="2400" dirty="0" smtClean="0"/>
          </a:p>
          <a:p>
            <a:pPr marL="347472" marR="0" lvl="0" indent="-347472" algn="l" rtl="0">
              <a:lnSpc>
                <a:spcPct val="100000"/>
              </a:lnSpc>
              <a:spcBef>
                <a:spcPts val="640"/>
              </a:spcBef>
              <a:spcAft>
                <a:spcPts val="0"/>
              </a:spcAft>
              <a:buClr>
                <a:schemeClr val="accent2"/>
              </a:buClr>
              <a:buSzPts val="3200"/>
              <a:buFont typeface="Arial"/>
              <a:buChar char="•"/>
            </a:pPr>
            <a:r>
              <a:rPr lang="en-US" sz="2400" b="0" i="0" u="none" strike="noStrike" cap="none" dirty="0" smtClean="0">
                <a:solidFill>
                  <a:schemeClr val="dk1"/>
                </a:solidFill>
                <a:latin typeface="Arial"/>
                <a:ea typeface="Arial"/>
                <a:cs typeface="Arial"/>
                <a:sym typeface="Arial"/>
              </a:rPr>
              <a:t>Because a dissent represents a minority opinion, it does not carry the force of law</a:t>
            </a:r>
            <a:endParaRPr sz="2400" dirty="0" smtClean="0"/>
          </a:p>
          <a:p>
            <a:pPr marL="347472" marR="0" lvl="0" indent="-347472" algn="l" rtl="0">
              <a:lnSpc>
                <a:spcPct val="100000"/>
              </a:lnSpc>
              <a:spcBef>
                <a:spcPts val="640"/>
              </a:spcBef>
              <a:spcAft>
                <a:spcPts val="0"/>
              </a:spcAft>
              <a:buClr>
                <a:schemeClr val="accent2"/>
              </a:buClr>
              <a:buSzPts val="3200"/>
              <a:buFont typeface="Arial"/>
              <a:buChar char="•"/>
            </a:pPr>
            <a:r>
              <a:rPr lang="en-US" sz="2400" b="0" i="0" u="none" strike="noStrike" cap="none" dirty="0" smtClean="0">
                <a:solidFill>
                  <a:schemeClr val="dk1"/>
                </a:solidFill>
                <a:latin typeface="Arial"/>
                <a:ea typeface="Arial"/>
                <a:cs typeface="Arial"/>
                <a:sym typeface="Arial"/>
              </a:rPr>
              <a:t>Justice </a:t>
            </a:r>
            <a:r>
              <a:rPr lang="en-US" sz="2400" b="0" i="0" u="none" strike="noStrike" cap="none" dirty="0">
                <a:solidFill>
                  <a:schemeClr val="dk1"/>
                </a:solidFill>
                <a:latin typeface="Arial"/>
                <a:ea typeface="Arial"/>
                <a:cs typeface="Arial"/>
                <a:sym typeface="Arial"/>
              </a:rPr>
              <a:t>Holmes’ dissent in Abrams v. United States is widely known as the “Abrams dissent” and is considered one of the most important and influential dissents in the history of the Supreme Court</a:t>
            </a:r>
            <a:endParaRPr sz="2400" dirty="0"/>
          </a:p>
          <a:p>
            <a:pPr marL="347472" marR="0" lvl="0" indent="-144272" algn="l" rtl="0">
              <a:lnSpc>
                <a:spcPct val="100000"/>
              </a:lnSpc>
              <a:spcBef>
                <a:spcPts val="640"/>
              </a:spcBef>
              <a:spcAft>
                <a:spcPts val="0"/>
              </a:spcAft>
              <a:buClr>
                <a:schemeClr val="accent2"/>
              </a:buClr>
              <a:buSzPts val="3200"/>
              <a:buFont typeface="Arial"/>
              <a:buNone/>
            </a:pPr>
            <a:endParaRPr sz="2400" b="0" i="0" u="none" strike="noStrike" cap="none" dirty="0">
              <a:solidFill>
                <a:srgbClr val="3366FF"/>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chemeClr val="accent1"/>
                </a:solidFill>
                <a:latin typeface="Arial"/>
                <a:ea typeface="Arial"/>
                <a:cs typeface="Arial"/>
                <a:sym typeface="Arial"/>
              </a:rPr>
              <a:t>The Abrams Dissent</a:t>
            </a:r>
            <a:endParaRPr sz="4000" b="1" i="0" u="none" strike="noStrike" cap="none" dirty="0">
              <a:solidFill>
                <a:schemeClr val="accent1"/>
              </a:solidFill>
              <a:latin typeface="Arial"/>
              <a:ea typeface="Arial"/>
              <a:cs typeface="Arial"/>
              <a:sym typeface="Arial"/>
            </a:endParaRPr>
          </a:p>
        </p:txBody>
      </p:sp>
      <p:sp>
        <p:nvSpPr>
          <p:cNvPr id="191" name="Shape 191"/>
          <p:cNvSpPr txBox="1">
            <a:spLocks noGrp="1"/>
          </p:cNvSpPr>
          <p:nvPr>
            <p:ph idx="1"/>
          </p:nvPr>
        </p:nvSpPr>
        <p:spPr>
          <a:xfrm>
            <a:off x="1079258" y="1348059"/>
            <a:ext cx="7588865" cy="4525963"/>
          </a:xfrm>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200" b="0" i="0" u="none" strike="noStrike" cap="none" dirty="0" smtClean="0">
                <a:solidFill>
                  <a:schemeClr val="dk1"/>
                </a:solidFill>
                <a:latin typeface="Arial"/>
                <a:ea typeface="Arial"/>
                <a:cs typeface="Arial"/>
                <a:sym typeface="Arial"/>
              </a:rPr>
              <a:t>Holmes’ </a:t>
            </a:r>
            <a:r>
              <a:rPr lang="en-US" sz="2200" b="0" i="1" u="none" strike="noStrike" cap="none" dirty="0" smtClean="0">
                <a:solidFill>
                  <a:schemeClr val="dk1"/>
                </a:solidFill>
                <a:latin typeface="Arial"/>
                <a:ea typeface="Arial"/>
                <a:cs typeface="Arial"/>
                <a:sym typeface="Arial"/>
              </a:rPr>
              <a:t>Abrams</a:t>
            </a:r>
            <a:r>
              <a:rPr lang="en-US" sz="2200" b="0" u="none" strike="noStrike" cap="none" dirty="0" smtClean="0">
                <a:solidFill>
                  <a:schemeClr val="dk1"/>
                </a:solidFill>
                <a:latin typeface="Arial"/>
                <a:ea typeface="Arial"/>
                <a:cs typeface="Arial"/>
                <a:sym typeface="Arial"/>
              </a:rPr>
              <a:t> dissent was delivered only eight months after writing the unanimous decision in </a:t>
            </a:r>
            <a:r>
              <a:rPr lang="en-US" sz="2200" b="0" i="1" u="none" strike="noStrike" cap="none" dirty="0" smtClean="0">
                <a:solidFill>
                  <a:schemeClr val="dk1"/>
                </a:solidFill>
                <a:latin typeface="Arial"/>
                <a:ea typeface="Arial"/>
                <a:cs typeface="Arial"/>
                <a:sym typeface="Arial"/>
              </a:rPr>
              <a:t>Schenk</a:t>
            </a:r>
            <a:endParaRPr lang="en-US" sz="2200" b="0" i="0" u="none" strike="noStrike" cap="none" dirty="0" smtClean="0">
              <a:solidFill>
                <a:schemeClr val="dk1"/>
              </a:solidFill>
              <a:latin typeface="Arial"/>
              <a:ea typeface="Arial"/>
              <a:cs typeface="Arial"/>
              <a:sym typeface="Arial"/>
            </a:endParaRPr>
          </a:p>
          <a:p>
            <a:pPr marL="347472" marR="0" lvl="0" indent="-347472" algn="l" rtl="0">
              <a:lnSpc>
                <a:spcPct val="100000"/>
              </a:lnSpc>
              <a:spcBef>
                <a:spcPts val="640"/>
              </a:spcBef>
              <a:spcAft>
                <a:spcPts val="0"/>
              </a:spcAft>
              <a:buClr>
                <a:schemeClr val="accent2"/>
              </a:buClr>
              <a:buSzPts val="3200"/>
              <a:buFont typeface="Arial"/>
              <a:buChar char="•"/>
            </a:pPr>
            <a:r>
              <a:rPr lang="en-US" sz="2200" b="0" i="0" u="none" strike="noStrike" cap="none" dirty="0" smtClean="0">
                <a:solidFill>
                  <a:schemeClr val="dk1"/>
                </a:solidFill>
                <a:latin typeface="Arial"/>
                <a:ea typeface="Arial"/>
                <a:cs typeface="Arial"/>
                <a:sym typeface="Arial"/>
              </a:rPr>
              <a:t>The </a:t>
            </a:r>
            <a:r>
              <a:rPr lang="en-US" sz="2200" b="0" i="0" u="none" strike="noStrike" cap="none" dirty="0">
                <a:solidFill>
                  <a:schemeClr val="dk1"/>
                </a:solidFill>
                <a:latin typeface="Arial"/>
                <a:ea typeface="Arial"/>
                <a:cs typeface="Arial"/>
                <a:sym typeface="Arial"/>
              </a:rPr>
              <a:t>Abrams dissent marked a major shift in Holmes’ opinions on antiwar speech, from support for government restrictions to support for individual </a:t>
            </a:r>
            <a:r>
              <a:rPr lang="en-US" sz="2200" b="0" i="0" u="none" strike="noStrike" cap="none" dirty="0" smtClean="0">
                <a:solidFill>
                  <a:schemeClr val="dk1"/>
                </a:solidFill>
                <a:latin typeface="Arial"/>
                <a:ea typeface="Arial"/>
                <a:cs typeface="Arial"/>
                <a:sym typeface="Arial"/>
              </a:rPr>
              <a:t>rights</a:t>
            </a:r>
            <a:endParaRPr sz="2200" dirty="0"/>
          </a:p>
          <a:p>
            <a:pPr marL="347472" marR="0" lvl="0" indent="-347472" algn="l" rtl="0">
              <a:lnSpc>
                <a:spcPct val="100000"/>
              </a:lnSpc>
              <a:spcBef>
                <a:spcPts val="640"/>
              </a:spcBef>
              <a:spcAft>
                <a:spcPts val="0"/>
              </a:spcAft>
              <a:buClr>
                <a:schemeClr val="accent2"/>
              </a:buClr>
              <a:buSzPts val="3200"/>
              <a:buFont typeface="Arial"/>
              <a:buChar char="•"/>
            </a:pPr>
            <a:r>
              <a:rPr lang="en-US" sz="2200" b="0" i="0" u="none" strike="noStrike" cap="none" dirty="0">
                <a:solidFill>
                  <a:schemeClr val="dk1"/>
                </a:solidFill>
                <a:latin typeface="Arial"/>
                <a:ea typeface="Arial"/>
                <a:cs typeface="Arial"/>
                <a:sym typeface="Arial"/>
              </a:rPr>
              <a:t>The dissent also signified support for the idea that the public good is served when different opinions are allowed to clash publicly</a:t>
            </a:r>
            <a:endParaRPr sz="2200" dirty="0"/>
          </a:p>
          <a:p>
            <a:pPr marL="347472" marR="0" lvl="0" indent="-347472" algn="l" rtl="0">
              <a:lnSpc>
                <a:spcPct val="100000"/>
              </a:lnSpc>
              <a:spcBef>
                <a:spcPts val="640"/>
              </a:spcBef>
              <a:spcAft>
                <a:spcPts val="0"/>
              </a:spcAft>
              <a:buClr>
                <a:schemeClr val="accent2"/>
              </a:buClr>
              <a:buSzPts val="3200"/>
              <a:buFont typeface="Arial"/>
              <a:buChar char="•"/>
            </a:pPr>
            <a:r>
              <a:rPr lang="en-US" sz="2200" b="0" i="0" u="none" strike="noStrike" cap="none" dirty="0">
                <a:solidFill>
                  <a:schemeClr val="dk1"/>
                </a:solidFill>
                <a:latin typeface="Arial"/>
                <a:ea typeface="Arial"/>
                <a:cs typeface="Arial"/>
                <a:sym typeface="Arial"/>
              </a:rPr>
              <a:t>Why and how Holmes changed his </a:t>
            </a:r>
            <a:r>
              <a:rPr lang="en-US" sz="2200" b="0" i="0" u="none" strike="noStrike" cap="none" dirty="0" smtClean="0">
                <a:solidFill>
                  <a:schemeClr val="dk1"/>
                </a:solidFill>
                <a:latin typeface="Arial"/>
                <a:ea typeface="Arial"/>
                <a:cs typeface="Arial"/>
                <a:sym typeface="Arial"/>
              </a:rPr>
              <a:t>stance on </a:t>
            </a:r>
            <a:r>
              <a:rPr lang="en-US" sz="2200" b="0" i="0" u="none" strike="noStrike" cap="none" dirty="0">
                <a:solidFill>
                  <a:schemeClr val="dk1"/>
                </a:solidFill>
                <a:latin typeface="Arial"/>
                <a:ea typeface="Arial"/>
                <a:cs typeface="Arial"/>
                <a:sym typeface="Arial"/>
              </a:rPr>
              <a:t>free speech in the Abrams case remains a subject of speculation and debate within the historical and legal communities</a:t>
            </a:r>
            <a:endParaRPr sz="2200" b="0" i="0" u="none" strike="noStrike" cap="none" dirty="0">
              <a:solidFill>
                <a:schemeClr val="dk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rgbClr val="8C004C"/>
                </a:solidFill>
                <a:latin typeface="Arial"/>
                <a:ea typeface="Arial"/>
                <a:cs typeface="Arial"/>
                <a:sym typeface="Arial"/>
              </a:rPr>
              <a:t>“Fighting Faiths” - Abrams</a:t>
            </a:r>
            <a:endParaRPr sz="4000" b="1" i="0" u="none" strike="noStrike" cap="none" dirty="0">
              <a:solidFill>
                <a:srgbClr val="8C004C"/>
              </a:solidFill>
              <a:latin typeface="Arial"/>
              <a:ea typeface="Arial"/>
              <a:cs typeface="Arial"/>
              <a:sym typeface="Arial"/>
            </a:endParaRPr>
          </a:p>
        </p:txBody>
      </p:sp>
      <p:sp>
        <p:nvSpPr>
          <p:cNvPr id="198" name="Shape 198"/>
          <p:cNvSpPr txBox="1">
            <a:spLocks noGrp="1"/>
          </p:cNvSpPr>
          <p:nvPr>
            <p:ph idx="1"/>
          </p:nvPr>
        </p:nvSpPr>
        <p:spPr>
          <a:xfrm>
            <a:off x="1097934" y="1450783"/>
            <a:ext cx="7588865" cy="4525963"/>
          </a:xfrm>
          <a:prstGeom prst="rect">
            <a:avLst/>
          </a:prstGeom>
          <a:noFill/>
          <a:ln>
            <a:noFill/>
          </a:ln>
        </p:spPr>
        <p:txBody>
          <a:bodyPr spcFirstLastPara="1" wrap="square" lIns="91425" tIns="91425" rIns="91425" bIns="91425" anchor="t" anchorCtr="0">
            <a:noAutofit/>
          </a:bodyPr>
          <a:lstStyle/>
          <a:p>
            <a:pPr marL="342900" marR="0" lvl="0" indent="-139700" algn="l" rtl="0">
              <a:lnSpc>
                <a:spcPct val="100000"/>
              </a:lnSpc>
              <a:spcBef>
                <a:spcPts val="0"/>
              </a:spcBef>
              <a:spcAft>
                <a:spcPts val="0"/>
              </a:spcAft>
              <a:buClr>
                <a:schemeClr val="dk1"/>
              </a:buClr>
              <a:buSzPts val="3200"/>
              <a:buFont typeface="Calibri"/>
              <a:buNone/>
            </a:pPr>
            <a:r>
              <a:rPr lang="en-US" sz="2800" b="0" i="0" u="none" strike="noStrike" cap="none" dirty="0">
                <a:solidFill>
                  <a:schemeClr val="dk1"/>
                </a:solidFill>
                <a:latin typeface="Arial"/>
                <a:ea typeface="Arial"/>
                <a:cs typeface="Arial"/>
                <a:sym typeface="Arial"/>
              </a:rPr>
              <a:t>“Persecution for the expression of opinions seems to me perfectly logical…But when men have realized that </a:t>
            </a:r>
            <a:r>
              <a:rPr lang="en-US" sz="2800" b="0" i="0" u="none" strike="noStrike" cap="none" dirty="0">
                <a:solidFill>
                  <a:srgbClr val="D3332D"/>
                </a:solidFill>
                <a:latin typeface="Arial"/>
                <a:ea typeface="Arial"/>
                <a:cs typeface="Arial"/>
                <a:sym typeface="Arial"/>
              </a:rPr>
              <a:t>time has upset many fighting faiths</a:t>
            </a:r>
            <a:r>
              <a:rPr lang="en-US" sz="2800" b="0" i="0" u="none" strike="noStrike" cap="none" dirty="0">
                <a:solidFill>
                  <a:schemeClr val="dk1"/>
                </a:solidFill>
                <a:latin typeface="Arial"/>
                <a:ea typeface="Arial"/>
                <a:cs typeface="Arial"/>
                <a:sym typeface="Arial"/>
              </a:rPr>
              <a:t>, they may come to believe even more than they believe the very foundations of their own conduct </a:t>
            </a:r>
            <a:r>
              <a:rPr lang="en-US" sz="2800" b="0" i="0" u="none" strike="noStrike" cap="none" dirty="0">
                <a:solidFill>
                  <a:srgbClr val="D3332D"/>
                </a:solidFill>
                <a:latin typeface="Arial"/>
                <a:ea typeface="Arial"/>
                <a:cs typeface="Arial"/>
                <a:sym typeface="Arial"/>
              </a:rPr>
              <a:t>that the ultimate good desired is better reached by free trade in ideas</a:t>
            </a:r>
            <a:r>
              <a:rPr lang="en-US" sz="2800" b="0" i="0" u="none" strike="noStrike" cap="none" dirty="0">
                <a:solidFill>
                  <a:schemeClr val="dk1"/>
                </a:solidFill>
                <a:latin typeface="Arial"/>
                <a:ea typeface="Arial"/>
                <a:cs typeface="Arial"/>
                <a:sym typeface="Arial"/>
              </a:rPr>
              <a:t>—that the best test of truth is the power of the thought to get itself accepted</a:t>
            </a:r>
            <a:r>
              <a:rPr lang="en-US" sz="2800" b="0" i="0" u="none" strike="noStrike" cap="none" dirty="0">
                <a:solidFill>
                  <a:srgbClr val="0000FF"/>
                </a:solidFill>
                <a:latin typeface="Arial"/>
                <a:ea typeface="Arial"/>
                <a:cs typeface="Arial"/>
                <a:sym typeface="Arial"/>
              </a:rPr>
              <a:t> </a:t>
            </a:r>
            <a:r>
              <a:rPr lang="en-US" sz="2800" b="0" i="0" u="none" strike="noStrike" cap="none" dirty="0">
                <a:solidFill>
                  <a:schemeClr val="accent3"/>
                </a:solidFill>
                <a:latin typeface="Arial"/>
                <a:ea typeface="Arial"/>
                <a:cs typeface="Arial"/>
                <a:sym typeface="Arial"/>
              </a:rPr>
              <a:t>in the competition of the market…</a:t>
            </a:r>
            <a:r>
              <a:rPr lang="en-US" sz="2800" b="0" i="0" u="none" strike="noStrike" cap="none" dirty="0">
                <a:solidFill>
                  <a:schemeClr val="dk1"/>
                </a:solidFill>
                <a:latin typeface="Arial"/>
                <a:ea typeface="Arial"/>
                <a:cs typeface="Arial"/>
                <a:sym typeface="Arial"/>
              </a:rPr>
              <a:t>”  </a:t>
            </a:r>
            <a:r>
              <a:rPr lang="en-US" sz="2800" b="0" i="0" u="none" strike="noStrike" cap="none" dirty="0" smtClean="0">
                <a:solidFill>
                  <a:schemeClr val="dk1"/>
                </a:solidFill>
                <a:latin typeface="Arial"/>
                <a:ea typeface="Arial"/>
                <a:cs typeface="Arial"/>
                <a:sym typeface="Arial"/>
              </a:rPr>
              <a:t>				</a:t>
            </a:r>
            <a:r>
              <a:rPr lang="en-US" sz="2000" b="0" i="0" u="none" strike="noStrike" cap="none" dirty="0" smtClean="0">
                <a:solidFill>
                  <a:srgbClr val="8C004C"/>
                </a:solidFill>
                <a:latin typeface="Arial"/>
                <a:ea typeface="Arial"/>
                <a:cs typeface="Arial"/>
                <a:sym typeface="Arial"/>
              </a:rPr>
              <a:t>—</a:t>
            </a:r>
            <a:r>
              <a:rPr lang="en-US" sz="2000" b="0" i="0" u="none" strike="noStrike" cap="none" dirty="0">
                <a:solidFill>
                  <a:srgbClr val="8C004C"/>
                </a:solidFill>
                <a:latin typeface="Arial"/>
                <a:ea typeface="Arial"/>
                <a:cs typeface="Arial"/>
                <a:sym typeface="Arial"/>
              </a:rPr>
              <a:t>Oliver Wendell Holmes, Jr. </a:t>
            </a:r>
            <a:endParaRPr sz="2000" b="0" i="0" u="none" strike="noStrike" cap="none" dirty="0">
              <a:solidFill>
                <a:srgbClr val="8C004C"/>
              </a:solidFill>
              <a:latin typeface="Arial"/>
              <a:ea typeface="Arial"/>
              <a:cs typeface="Arial"/>
              <a:sym typeface="Arial"/>
            </a:endParaRPr>
          </a:p>
          <a:p>
            <a:pPr marL="342900" marR="0" lvl="0" indent="-139700" algn="l" rtl="0">
              <a:lnSpc>
                <a:spcPct val="100000"/>
              </a:lnSpc>
              <a:spcBef>
                <a:spcPts val="640"/>
              </a:spcBef>
              <a:spcAft>
                <a:spcPts val="0"/>
              </a:spcAft>
              <a:buClr>
                <a:schemeClr val="dk1"/>
              </a:buClr>
              <a:buSzPts val="3200"/>
              <a:buFont typeface="Calibri"/>
              <a:buNone/>
            </a:pPr>
            <a:endParaRPr sz="2800" b="0" i="0" u="none" strike="noStrike" cap="none" dirty="0">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rgbClr val="8C004C"/>
                </a:solidFill>
                <a:latin typeface="Arial"/>
                <a:ea typeface="Arial"/>
                <a:cs typeface="Arial"/>
                <a:sym typeface="Arial"/>
              </a:rPr>
              <a:t>In this lesson, you will learn:</a:t>
            </a:r>
            <a:endParaRPr sz="4000" b="1" i="0" u="none" strike="noStrike" cap="none" dirty="0">
              <a:solidFill>
                <a:srgbClr val="8C004C"/>
              </a:solidFill>
              <a:latin typeface="Arial"/>
              <a:ea typeface="Arial"/>
              <a:cs typeface="Arial"/>
              <a:sym typeface="Arial"/>
            </a:endParaRPr>
          </a:p>
        </p:txBody>
      </p:sp>
      <p:sp>
        <p:nvSpPr>
          <p:cNvPr id="82" name="Shape 82"/>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The historical circumstances of the early 20</a:t>
            </a:r>
            <a:r>
              <a:rPr lang="en-US" sz="2800" b="0" i="0" u="none" strike="noStrike" cap="none" baseline="30000" dirty="0">
                <a:solidFill>
                  <a:schemeClr val="dk1"/>
                </a:solidFill>
                <a:latin typeface="Arial"/>
                <a:ea typeface="Arial"/>
                <a:cs typeface="Arial"/>
                <a:sym typeface="Arial"/>
              </a:rPr>
              <a:t>th</a:t>
            </a:r>
            <a:r>
              <a:rPr lang="en-US" sz="2800" b="0" i="0" u="none" strike="noStrike" cap="none" dirty="0">
                <a:solidFill>
                  <a:schemeClr val="dk1"/>
                </a:solidFill>
                <a:latin typeface="Arial"/>
                <a:ea typeface="Arial"/>
                <a:cs typeface="Arial"/>
                <a:sym typeface="Arial"/>
              </a:rPr>
              <a:t> Century and the conditions they created for the Supreme Court’s pivotal rulings on free speech</a:t>
            </a:r>
            <a:endParaRPr sz="2800" dirty="0"/>
          </a:p>
          <a:p>
            <a:pPr marL="347472" marR="0" lvl="0" indent="-347472" algn="l" rtl="0">
              <a:lnSpc>
                <a:spcPct val="100000"/>
              </a:lnSpc>
              <a:spcBef>
                <a:spcPts val="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Some of the most important free speech cases of the early 20</a:t>
            </a:r>
            <a:r>
              <a:rPr lang="en-US" sz="2800" b="0" i="0" u="none" strike="noStrike" cap="none" baseline="30000" dirty="0">
                <a:solidFill>
                  <a:schemeClr val="dk1"/>
                </a:solidFill>
                <a:latin typeface="Arial"/>
                <a:ea typeface="Arial"/>
                <a:cs typeface="Arial"/>
                <a:sym typeface="Arial"/>
              </a:rPr>
              <a:t>th</a:t>
            </a:r>
            <a:r>
              <a:rPr lang="en-US" sz="2800" b="0" i="0" u="none" strike="noStrike" cap="none" dirty="0">
                <a:solidFill>
                  <a:schemeClr val="dk1"/>
                </a:solidFill>
                <a:latin typeface="Arial"/>
                <a:ea typeface="Arial"/>
                <a:cs typeface="Arial"/>
                <a:sym typeface="Arial"/>
              </a:rPr>
              <a:t> Century and their influence on First Amendment thought and future legal interpretations of free speech</a:t>
            </a:r>
            <a:endParaRPr sz="2800" b="0" i="0" u="none" strike="noStrike" cap="none" dirty="0">
              <a:solidFill>
                <a:schemeClr val="dk1"/>
              </a:solidFill>
              <a:latin typeface="Arial"/>
              <a:ea typeface="Arial"/>
              <a:cs typeface="Arial"/>
              <a:sym typeface="Arial"/>
            </a:endParaRPr>
          </a:p>
          <a:p>
            <a:pPr marL="342900" marR="0" lvl="0" indent="-139700" algn="l" rtl="0">
              <a:lnSpc>
                <a:spcPct val="100000"/>
              </a:lnSpc>
              <a:spcBef>
                <a:spcPts val="640"/>
              </a:spcBef>
              <a:spcAft>
                <a:spcPts val="0"/>
              </a:spcAft>
              <a:buClr>
                <a:schemeClr val="accent2"/>
              </a:buClr>
              <a:buSzPts val="3200"/>
              <a:buFont typeface="Calibri"/>
              <a:buNone/>
            </a:pPr>
            <a:endParaRPr sz="2800" b="0" i="0" u="none" strike="noStrike" cap="none" dirty="0">
              <a:solidFill>
                <a:schemeClr val="dk1"/>
              </a:solidFill>
              <a:sym typeface="Calibri"/>
            </a:endParaRPr>
          </a:p>
          <a:p>
            <a:pPr marL="342900" marR="0" lvl="0" indent="-139700" algn="l" rtl="0">
              <a:lnSpc>
                <a:spcPct val="100000"/>
              </a:lnSpc>
              <a:spcBef>
                <a:spcPts val="640"/>
              </a:spcBef>
              <a:spcAft>
                <a:spcPts val="0"/>
              </a:spcAft>
              <a:buClr>
                <a:schemeClr val="accent2"/>
              </a:buClr>
              <a:buSzPts val="3200"/>
              <a:buFont typeface="Calibri"/>
              <a:buNone/>
            </a:pPr>
            <a:endParaRPr sz="2800" b="0" i="0" u="none" strike="noStrike" cap="none" dirty="0">
              <a:solidFill>
                <a:schemeClr val="dk1"/>
              </a:solidFill>
              <a:sym typeface="Calibri"/>
            </a:endParaRPr>
          </a:p>
          <a:p>
            <a:pPr marL="342900" marR="0" lvl="0" indent="-139700" algn="l" rtl="0">
              <a:lnSpc>
                <a:spcPct val="100000"/>
              </a:lnSpc>
              <a:spcBef>
                <a:spcPts val="640"/>
              </a:spcBef>
              <a:spcAft>
                <a:spcPts val="0"/>
              </a:spcAft>
              <a:buClr>
                <a:schemeClr val="accent2"/>
              </a:buClr>
              <a:buSzPts val="3200"/>
              <a:buFont typeface="Calibri"/>
              <a:buNone/>
            </a:pPr>
            <a:endParaRPr sz="2800" b="0" i="0" u="none" strike="noStrike" cap="none" dirty="0">
              <a:solidFill>
                <a:schemeClr val="dk1"/>
              </a:solidFill>
              <a:sym typeface="Calibri"/>
            </a:endParaRPr>
          </a:p>
          <a:p>
            <a:pPr marL="342900" marR="0" lvl="0" indent="-139700" algn="l" rtl="0">
              <a:lnSpc>
                <a:spcPct val="100000"/>
              </a:lnSpc>
              <a:spcBef>
                <a:spcPts val="640"/>
              </a:spcBef>
              <a:spcAft>
                <a:spcPts val="0"/>
              </a:spcAft>
              <a:buClr>
                <a:schemeClr val="accent2"/>
              </a:buClr>
              <a:buSzPts val="3200"/>
              <a:buFont typeface="Calibri"/>
              <a:buNone/>
            </a:pPr>
            <a:endParaRPr sz="2800" b="0" i="0" u="none" strike="noStrike" cap="none" dirty="0">
              <a:solidFill>
                <a:schemeClr val="dk1"/>
              </a:solidFill>
              <a:sym typeface="Calibri"/>
            </a:endParaRPr>
          </a:p>
          <a:p>
            <a:pPr marL="342900" marR="0" lvl="0" indent="-139700" algn="l" rtl="0">
              <a:lnSpc>
                <a:spcPct val="100000"/>
              </a:lnSpc>
              <a:spcBef>
                <a:spcPts val="640"/>
              </a:spcBef>
              <a:spcAft>
                <a:spcPts val="0"/>
              </a:spcAft>
              <a:buClr>
                <a:schemeClr val="accent2"/>
              </a:buClr>
              <a:buSzPts val="3200"/>
              <a:buFont typeface="Calibri"/>
              <a:buNone/>
            </a:pPr>
            <a:endParaRPr sz="2800" b="0" i="0" u="none" strike="noStrike" cap="none" dirty="0">
              <a:solidFill>
                <a:schemeClr val="dk1"/>
              </a:solidFill>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Shape 203"/>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3800" b="1" i="0" u="none" strike="noStrike" cap="none" dirty="0">
                <a:solidFill>
                  <a:schemeClr val="accent1"/>
                </a:solidFill>
                <a:latin typeface="Arial"/>
                <a:ea typeface="Arial"/>
                <a:cs typeface="Arial"/>
                <a:sym typeface="Arial"/>
              </a:rPr>
              <a:t>Whitney v. California (1927)</a:t>
            </a:r>
            <a:br>
              <a:rPr lang="en-US" sz="3800" b="1" i="0" u="none" strike="noStrike" cap="none" dirty="0">
                <a:solidFill>
                  <a:schemeClr val="accent1"/>
                </a:solidFill>
                <a:latin typeface="Arial"/>
                <a:ea typeface="Arial"/>
                <a:cs typeface="Arial"/>
                <a:sym typeface="Arial"/>
              </a:rPr>
            </a:br>
            <a:r>
              <a:rPr lang="en-US" sz="3800" b="1" i="0" u="none" strike="noStrike" cap="none" dirty="0">
                <a:solidFill>
                  <a:schemeClr val="accent1"/>
                </a:solidFill>
                <a:latin typeface="Arial"/>
                <a:ea typeface="Arial"/>
                <a:cs typeface="Arial"/>
                <a:sym typeface="Arial"/>
              </a:rPr>
              <a:t>and the ‘More Speech’ Doctrine</a:t>
            </a:r>
            <a:endParaRPr sz="3800" b="1" i="0" u="none" strike="noStrike" cap="none" dirty="0">
              <a:solidFill>
                <a:schemeClr val="accent1"/>
              </a:solidFill>
              <a:latin typeface="Arial"/>
              <a:ea typeface="Arial"/>
              <a:cs typeface="Arial"/>
              <a:sym typeface="Arial"/>
            </a:endParaRPr>
          </a:p>
        </p:txBody>
      </p:sp>
      <p:sp>
        <p:nvSpPr>
          <p:cNvPr id="204" name="Shape 204"/>
          <p:cNvSpPr txBox="1">
            <a:spLocks noGrp="1"/>
          </p:cNvSpPr>
          <p:nvPr>
            <p:ph idx="1"/>
          </p:nvPr>
        </p:nvSpPr>
        <p:spPr>
          <a:xfrm>
            <a:off x="1097934" y="1562844"/>
            <a:ext cx="7588865" cy="4525963"/>
          </a:xfrm>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dk1"/>
              </a:buClr>
              <a:buSzPts val="3200"/>
              <a:buFont typeface="Arial"/>
              <a:buChar char="•"/>
            </a:pPr>
            <a:r>
              <a:rPr lang="en-US" sz="2800" b="0" i="0" u="none" strike="noStrike" cap="none" dirty="0">
                <a:solidFill>
                  <a:schemeClr val="dk1"/>
                </a:solidFill>
                <a:latin typeface="Arial"/>
                <a:ea typeface="Arial"/>
                <a:cs typeface="Arial"/>
                <a:sym typeface="Arial"/>
              </a:rPr>
              <a:t>Like many other free speech cases of the era, this case concerned the rights of a disfavored political minority</a:t>
            </a:r>
            <a:endParaRPr dirty="0"/>
          </a:p>
          <a:p>
            <a:pPr marL="347472" marR="0" lvl="0" indent="-347472" algn="l" rtl="0">
              <a:lnSpc>
                <a:spcPct val="100000"/>
              </a:lnSpc>
              <a:spcBef>
                <a:spcPts val="640"/>
              </a:spcBef>
              <a:spcAft>
                <a:spcPts val="0"/>
              </a:spcAft>
              <a:buClr>
                <a:schemeClr val="dk1"/>
              </a:buClr>
              <a:buSzPts val="3200"/>
              <a:buFont typeface="Arial"/>
              <a:buChar char="•"/>
            </a:pPr>
            <a:r>
              <a:rPr lang="en-US" sz="2800" b="0" i="0" u="none" strike="noStrike" cap="none" dirty="0">
                <a:solidFill>
                  <a:schemeClr val="dk1"/>
                </a:solidFill>
                <a:latin typeface="Arial"/>
                <a:ea typeface="Arial"/>
                <a:cs typeface="Arial"/>
                <a:sym typeface="Arial"/>
              </a:rPr>
              <a:t>Plaintiff </a:t>
            </a:r>
            <a:r>
              <a:rPr lang="en-US" sz="2800" b="0" i="0" u="none" strike="noStrike" cap="none" dirty="0">
                <a:solidFill>
                  <a:schemeClr val="accent3"/>
                </a:solidFill>
                <a:latin typeface="Arial"/>
                <a:ea typeface="Arial"/>
                <a:cs typeface="Arial"/>
                <a:sym typeface="Arial"/>
              </a:rPr>
              <a:t>Charlotte Anita Whitney </a:t>
            </a:r>
            <a:r>
              <a:rPr lang="en-US" sz="2800" b="0" i="0" u="none" strike="noStrike" cap="none" dirty="0">
                <a:solidFill>
                  <a:schemeClr val="dk1"/>
                </a:solidFill>
                <a:latin typeface="Arial"/>
                <a:ea typeface="Arial"/>
                <a:cs typeface="Arial"/>
                <a:sym typeface="Arial"/>
              </a:rPr>
              <a:t>was a women’s rights activist and Community Party organizer</a:t>
            </a:r>
            <a:endParaRPr dirty="0"/>
          </a:p>
          <a:p>
            <a:pPr marL="347472" marR="0" lvl="0" indent="-347472" algn="l" rtl="0">
              <a:lnSpc>
                <a:spcPct val="100000"/>
              </a:lnSpc>
              <a:spcBef>
                <a:spcPts val="640"/>
              </a:spcBef>
              <a:spcAft>
                <a:spcPts val="0"/>
              </a:spcAft>
              <a:buClr>
                <a:schemeClr val="dk1"/>
              </a:buClr>
              <a:buSzPts val="3200"/>
              <a:buFont typeface="Arial"/>
              <a:buChar char="•"/>
            </a:pPr>
            <a:r>
              <a:rPr lang="en-US" sz="2800" b="0" i="0" u="none" strike="noStrike" cap="none" dirty="0">
                <a:solidFill>
                  <a:schemeClr val="dk1"/>
                </a:solidFill>
                <a:latin typeface="Arial"/>
                <a:ea typeface="Arial"/>
                <a:cs typeface="Arial"/>
                <a:sym typeface="Arial"/>
              </a:rPr>
              <a:t>Was arrested after giving a speech in 1919 and charged with violating California’s law against “criminal syndicalism”</a:t>
            </a:r>
            <a:endParaRPr dirty="0"/>
          </a:p>
          <a:p>
            <a:pPr marL="804672" marR="0" lvl="1" indent="-347472" algn="l" rtl="0">
              <a:lnSpc>
                <a:spcPct val="100000"/>
              </a:lnSpc>
              <a:spcBef>
                <a:spcPts val="560"/>
              </a:spcBef>
              <a:spcAft>
                <a:spcPts val="0"/>
              </a:spcAft>
              <a:buClr>
                <a:schemeClr val="dk1"/>
              </a:buClr>
              <a:buSzPts val="2800"/>
              <a:buFont typeface="Arial"/>
              <a:buChar char="•"/>
            </a:pPr>
            <a:r>
              <a:rPr lang="en-US" sz="2000" b="0" i="0" u="none" strike="noStrike" cap="none" dirty="0">
                <a:solidFill>
                  <a:schemeClr val="dk1"/>
                </a:solidFill>
                <a:latin typeface="Arial"/>
                <a:ea typeface="Arial"/>
                <a:cs typeface="Arial"/>
                <a:sym typeface="Arial"/>
              </a:rPr>
              <a:t>Under criminal syndicalism laws, communist and socialist activists were arrested and accused of advocating for anti-government violence</a:t>
            </a:r>
            <a:endParaRPr sz="2000" b="0" i="0" u="none" strike="noStrike" cap="none" dirty="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smtClean="0">
                <a:solidFill>
                  <a:schemeClr val="accent1"/>
                </a:solidFill>
                <a:latin typeface="Arial"/>
                <a:ea typeface="Arial"/>
                <a:cs typeface="Arial"/>
                <a:sym typeface="Arial"/>
              </a:rPr>
              <a:t>Whitney at the </a:t>
            </a:r>
            <a:r>
              <a:rPr lang="en-US" sz="4000" b="1" i="0" u="none" strike="noStrike" cap="none" dirty="0">
                <a:solidFill>
                  <a:schemeClr val="accent1"/>
                </a:solidFill>
                <a:latin typeface="Arial"/>
                <a:ea typeface="Arial"/>
                <a:cs typeface="Arial"/>
                <a:sym typeface="Arial"/>
              </a:rPr>
              <a:t>Supreme Court</a:t>
            </a:r>
            <a:endParaRPr sz="4000" b="1" i="0" u="none" strike="noStrike" cap="none" dirty="0">
              <a:solidFill>
                <a:schemeClr val="accent1"/>
              </a:solidFill>
              <a:latin typeface="Arial"/>
              <a:ea typeface="Arial"/>
              <a:cs typeface="Arial"/>
              <a:sym typeface="Arial"/>
            </a:endParaRPr>
          </a:p>
        </p:txBody>
      </p:sp>
      <p:sp>
        <p:nvSpPr>
          <p:cNvPr id="211" name="Shape 211"/>
          <p:cNvSpPr txBox="1">
            <a:spLocks noGrp="1"/>
          </p:cNvSpPr>
          <p:nvPr>
            <p:ph idx="1"/>
          </p:nvPr>
        </p:nvSpPr>
        <p:spPr>
          <a:xfrm>
            <a:off x="1097935" y="1600200"/>
            <a:ext cx="4308628" cy="4525963"/>
          </a:xfrm>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400" b="0" i="0" u="none" strike="noStrike" cap="none" dirty="0">
                <a:solidFill>
                  <a:schemeClr val="dk1"/>
                </a:solidFill>
                <a:latin typeface="Arial"/>
                <a:ea typeface="Arial"/>
                <a:cs typeface="Arial"/>
                <a:sym typeface="Arial"/>
              </a:rPr>
              <a:t>Whitney argued that prosecuting her based on her political expression violated her 14</a:t>
            </a:r>
            <a:r>
              <a:rPr lang="en-US" sz="2400" b="0" i="0" u="none" strike="noStrike" cap="none" baseline="30000" dirty="0">
                <a:solidFill>
                  <a:schemeClr val="dk1"/>
                </a:solidFill>
                <a:latin typeface="Arial"/>
                <a:ea typeface="Arial"/>
                <a:cs typeface="Arial"/>
                <a:sym typeface="Arial"/>
              </a:rPr>
              <a:t>th</a:t>
            </a:r>
            <a:r>
              <a:rPr lang="en-US" sz="2400" b="0" i="0" u="none" strike="noStrike" cap="none" dirty="0">
                <a:solidFill>
                  <a:schemeClr val="dk1"/>
                </a:solidFill>
                <a:latin typeface="Arial"/>
                <a:ea typeface="Arial"/>
                <a:cs typeface="Arial"/>
                <a:sym typeface="Arial"/>
              </a:rPr>
              <a:t> Amendment rights of </a:t>
            </a:r>
            <a:r>
              <a:rPr lang="en-US" sz="2400" b="0" i="0" u="none" strike="noStrike" cap="none" dirty="0">
                <a:solidFill>
                  <a:srgbClr val="D3332D"/>
                </a:solidFill>
                <a:latin typeface="Arial"/>
                <a:ea typeface="Arial"/>
                <a:cs typeface="Arial"/>
                <a:sym typeface="Arial"/>
              </a:rPr>
              <a:t>Due Process </a:t>
            </a:r>
            <a:r>
              <a:rPr lang="en-US" sz="2400" b="0" i="0" u="none" strike="noStrike" cap="none" dirty="0">
                <a:solidFill>
                  <a:schemeClr val="dk1"/>
                </a:solidFill>
                <a:latin typeface="Arial"/>
                <a:ea typeface="Arial"/>
                <a:cs typeface="Arial"/>
                <a:sym typeface="Arial"/>
              </a:rPr>
              <a:t>and</a:t>
            </a:r>
            <a:r>
              <a:rPr lang="en-US" sz="2400" b="0" i="0" u="none" strike="noStrike" cap="none" dirty="0">
                <a:solidFill>
                  <a:srgbClr val="0000FF"/>
                </a:solidFill>
                <a:latin typeface="Arial"/>
                <a:ea typeface="Arial"/>
                <a:cs typeface="Arial"/>
                <a:sym typeface="Arial"/>
              </a:rPr>
              <a:t> </a:t>
            </a:r>
            <a:r>
              <a:rPr lang="en-US" sz="2400" b="0" i="0" u="none" strike="noStrike" cap="none" dirty="0">
                <a:solidFill>
                  <a:schemeClr val="accent3"/>
                </a:solidFill>
                <a:latin typeface="Arial"/>
                <a:ea typeface="Arial"/>
                <a:cs typeface="Arial"/>
                <a:sym typeface="Arial"/>
              </a:rPr>
              <a:t>Equal Protection</a:t>
            </a:r>
            <a:endParaRPr dirty="0">
              <a:solidFill>
                <a:schemeClr val="accent3"/>
              </a:solidFill>
            </a:endParaRPr>
          </a:p>
          <a:p>
            <a:pPr marL="347472" marR="0" lvl="0" indent="-347472" algn="l" rtl="0">
              <a:lnSpc>
                <a:spcPct val="100000"/>
              </a:lnSpc>
              <a:spcBef>
                <a:spcPts val="640"/>
              </a:spcBef>
              <a:spcAft>
                <a:spcPts val="0"/>
              </a:spcAft>
              <a:buClr>
                <a:schemeClr val="accent2"/>
              </a:buClr>
              <a:buSzPts val="3200"/>
              <a:buFont typeface="Arial"/>
              <a:buChar char="•"/>
            </a:pPr>
            <a:r>
              <a:rPr lang="en-US" sz="2400" b="0" i="0" u="none" strike="noStrike" cap="none" dirty="0">
                <a:solidFill>
                  <a:srgbClr val="000000"/>
                </a:solidFill>
                <a:latin typeface="Arial"/>
                <a:ea typeface="Arial"/>
                <a:cs typeface="Arial"/>
                <a:sym typeface="Arial"/>
              </a:rPr>
              <a:t>The Supreme Court was not persuaded; all nine justices voted to uphold her punishment under California’s criminal </a:t>
            </a:r>
            <a:r>
              <a:rPr lang="en-US" sz="2400" b="0" i="0" u="none" strike="noStrike" cap="none" dirty="0" smtClean="0">
                <a:solidFill>
                  <a:srgbClr val="000000"/>
                </a:solidFill>
                <a:latin typeface="Arial"/>
                <a:ea typeface="Arial"/>
                <a:cs typeface="Arial"/>
                <a:sym typeface="Arial"/>
              </a:rPr>
              <a:t>syndicalism laws</a:t>
            </a:r>
            <a:endParaRPr sz="2400" b="0" i="0" u="none" strike="noStrike" cap="none" dirty="0">
              <a:solidFill>
                <a:srgbClr val="000000"/>
              </a:solidFill>
              <a:latin typeface="Arial"/>
              <a:ea typeface="Arial"/>
              <a:cs typeface="Arial"/>
              <a:sym typeface="Arial"/>
            </a:endParaRPr>
          </a:p>
        </p:txBody>
      </p:sp>
      <p:pic>
        <p:nvPicPr>
          <p:cNvPr id="212" name="Shape 212" descr="Miss_Charlotte_Anita_Whitney_158007v.jpg"/>
          <p:cNvPicPr preferRelativeResize="0"/>
          <p:nvPr/>
        </p:nvPicPr>
        <p:blipFill rotWithShape="1">
          <a:blip r:embed="rId3">
            <a:alphaModFix/>
          </a:blip>
          <a:srcRect/>
          <a:stretch/>
        </p:blipFill>
        <p:spPr>
          <a:xfrm>
            <a:off x="5668529" y="1780776"/>
            <a:ext cx="2886743" cy="406309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rgbClr val="8C004C"/>
                </a:solidFill>
                <a:latin typeface="Arial"/>
                <a:ea typeface="Arial"/>
                <a:cs typeface="Arial"/>
                <a:sym typeface="Arial"/>
              </a:rPr>
              <a:t>The Supreme Court Responds</a:t>
            </a:r>
            <a:endParaRPr sz="4000" b="1" i="0" u="none" strike="noStrike" cap="none" dirty="0">
              <a:solidFill>
                <a:srgbClr val="8C004C"/>
              </a:solidFill>
              <a:latin typeface="Arial"/>
              <a:ea typeface="Arial"/>
              <a:cs typeface="Arial"/>
              <a:sym typeface="Arial"/>
            </a:endParaRPr>
          </a:p>
        </p:txBody>
      </p:sp>
      <p:sp>
        <p:nvSpPr>
          <p:cNvPr id="218" name="Shape 218"/>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The majority opinion found that Whitney’s free speech rights were not violated because the government had the right to sanction speech that had a </a:t>
            </a:r>
            <a:r>
              <a:rPr lang="en-US" sz="2800" b="0" i="0" strike="noStrike" cap="none" dirty="0">
                <a:solidFill>
                  <a:srgbClr val="D3332D"/>
                </a:solidFill>
                <a:latin typeface="Arial"/>
                <a:ea typeface="Arial"/>
                <a:cs typeface="Arial"/>
                <a:sym typeface="Arial"/>
              </a:rPr>
              <a:t>“bad tendency” </a:t>
            </a:r>
            <a:r>
              <a:rPr lang="en-US" sz="2800" b="0" i="0" u="none" strike="noStrike" cap="none" dirty="0">
                <a:solidFill>
                  <a:schemeClr val="dk1"/>
                </a:solidFill>
                <a:latin typeface="Arial"/>
                <a:ea typeface="Arial"/>
                <a:cs typeface="Arial"/>
                <a:sym typeface="Arial"/>
              </a:rPr>
              <a:t>to </a:t>
            </a:r>
            <a:r>
              <a:rPr lang="en-US" sz="2800" b="0" i="0" strike="noStrike" cap="none" dirty="0">
                <a:solidFill>
                  <a:srgbClr val="D3332D"/>
                </a:solidFill>
                <a:latin typeface="Arial"/>
                <a:ea typeface="Arial"/>
                <a:cs typeface="Arial"/>
                <a:sym typeface="Arial"/>
              </a:rPr>
              <a:t>“incite crime, disturb the public peace, or endanger the foundations of organized government and threaten its overthrow.” </a:t>
            </a:r>
            <a:endParaRPr sz="2800" b="0" i="0" strike="noStrike" cap="none" dirty="0">
              <a:solidFill>
                <a:srgbClr val="D3332D"/>
              </a:solidFill>
              <a:latin typeface="Arial"/>
              <a:ea typeface="Arial"/>
              <a:cs typeface="Arial"/>
              <a:sym typeface="Arial"/>
            </a:endParaRPr>
          </a:p>
          <a:p>
            <a:pPr marL="347472" marR="0" lvl="0" indent="-347472" algn="l" rtl="0">
              <a:lnSpc>
                <a:spcPct val="100000"/>
              </a:lnSpc>
              <a:spcBef>
                <a:spcPts val="640"/>
              </a:spcBef>
              <a:spcAft>
                <a:spcPts val="0"/>
              </a:spcAft>
              <a:buClr>
                <a:schemeClr val="accent2"/>
              </a:buClr>
              <a:buSzPts val="3200"/>
              <a:buFont typeface="Arial"/>
              <a:buChar char="•"/>
            </a:pPr>
            <a:r>
              <a:rPr lang="en-US" sz="2800" b="0" i="1" u="none" strike="noStrike" cap="none" dirty="0">
                <a:solidFill>
                  <a:schemeClr val="accent3"/>
                </a:solidFill>
                <a:latin typeface="Arial"/>
                <a:ea typeface="Arial"/>
                <a:cs typeface="Arial"/>
                <a:sym typeface="Arial"/>
              </a:rPr>
              <a:t>However</a:t>
            </a:r>
            <a:r>
              <a:rPr lang="en-US" sz="2800" b="0" i="1" u="none" strike="noStrike" cap="none" dirty="0">
                <a:solidFill>
                  <a:schemeClr val="tx1"/>
                </a:solidFill>
                <a:latin typeface="Arial"/>
                <a:ea typeface="Arial"/>
                <a:cs typeface="Arial"/>
                <a:sym typeface="Arial"/>
              </a:rPr>
              <a:t>: not all justices agreed with the majority’s reasoning</a:t>
            </a:r>
            <a:endParaRPr sz="2800" b="0" i="1" u="none" strike="noStrike" cap="none" dirty="0">
              <a:solidFill>
                <a:schemeClr val="tx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chemeClr val="accent1"/>
                </a:solidFill>
                <a:latin typeface="Arial"/>
                <a:ea typeface="Arial"/>
                <a:cs typeface="Arial"/>
                <a:sym typeface="Arial"/>
              </a:rPr>
              <a:t>What is a Concurring Opinion?</a:t>
            </a:r>
            <a:endParaRPr sz="4000" b="1" i="0" u="none" strike="noStrike" cap="none" dirty="0">
              <a:solidFill>
                <a:schemeClr val="accent1"/>
              </a:solidFill>
              <a:latin typeface="Arial"/>
              <a:ea typeface="Arial"/>
              <a:cs typeface="Arial"/>
              <a:sym typeface="Arial"/>
            </a:endParaRPr>
          </a:p>
        </p:txBody>
      </p:sp>
      <p:sp>
        <p:nvSpPr>
          <p:cNvPr id="224" name="Shape 224"/>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A </a:t>
            </a:r>
            <a:r>
              <a:rPr lang="en-US" sz="2800" b="0" i="0" u="none" strike="noStrike" cap="none" dirty="0">
                <a:solidFill>
                  <a:srgbClr val="D3332D"/>
                </a:solidFill>
                <a:latin typeface="Arial"/>
                <a:ea typeface="Arial"/>
                <a:cs typeface="Arial"/>
                <a:sym typeface="Arial"/>
              </a:rPr>
              <a:t>concurring opinion </a:t>
            </a:r>
            <a:r>
              <a:rPr lang="en-US" sz="2800" b="0" i="0" u="none" strike="noStrike" cap="none" dirty="0">
                <a:solidFill>
                  <a:schemeClr val="dk1"/>
                </a:solidFill>
                <a:latin typeface="Arial"/>
                <a:ea typeface="Arial"/>
                <a:cs typeface="Arial"/>
                <a:sym typeface="Arial"/>
              </a:rPr>
              <a:t>is a separate opinion from the majority opinion one that may agree with the overall outcome of a case, but offer alternate or additional reasoning to support the decision</a:t>
            </a:r>
            <a:endParaRPr dirty="0"/>
          </a:p>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Like dissenting opinions, concurring opinions can concur </a:t>
            </a:r>
            <a:r>
              <a:rPr lang="en-US" sz="2800" b="0" i="1" u="none" strike="noStrike" cap="none" dirty="0">
                <a:solidFill>
                  <a:srgbClr val="D3332D"/>
                </a:solidFill>
                <a:latin typeface="Arial"/>
                <a:ea typeface="Arial"/>
                <a:cs typeface="Arial"/>
                <a:sym typeface="Arial"/>
              </a:rPr>
              <a:t>in whole</a:t>
            </a:r>
            <a:r>
              <a:rPr lang="en-US" sz="2800" b="0" i="0" u="none" strike="noStrike" cap="none" dirty="0">
                <a:solidFill>
                  <a:srgbClr val="D3332D"/>
                </a:solidFill>
                <a:latin typeface="Arial"/>
                <a:ea typeface="Arial"/>
                <a:cs typeface="Arial"/>
                <a:sym typeface="Arial"/>
              </a:rPr>
              <a:t> or </a:t>
            </a:r>
            <a:r>
              <a:rPr lang="en-US" sz="2800" b="0" i="1" u="none" strike="noStrike" cap="none" dirty="0">
                <a:solidFill>
                  <a:srgbClr val="D3332D"/>
                </a:solidFill>
                <a:latin typeface="Arial"/>
                <a:ea typeface="Arial"/>
                <a:cs typeface="Arial"/>
                <a:sym typeface="Arial"/>
              </a:rPr>
              <a:t>in part</a:t>
            </a:r>
            <a:r>
              <a:rPr lang="en-US" sz="2800" b="0" i="0" u="none" strike="noStrike" cap="none" dirty="0">
                <a:solidFill>
                  <a:srgbClr val="D3332D"/>
                </a:solidFill>
                <a:latin typeface="Arial"/>
                <a:ea typeface="Arial"/>
                <a:cs typeface="Arial"/>
                <a:sym typeface="Arial"/>
              </a:rPr>
              <a:t> </a:t>
            </a:r>
            <a:r>
              <a:rPr lang="en-US" sz="2800" b="0" i="0" u="none" strike="noStrike" cap="none" dirty="0" smtClean="0">
                <a:solidFill>
                  <a:schemeClr val="dk1"/>
                </a:solidFill>
                <a:latin typeface="Arial"/>
                <a:ea typeface="Arial"/>
                <a:cs typeface="Arial"/>
                <a:sym typeface="Arial"/>
              </a:rPr>
              <a:t>with the </a:t>
            </a:r>
            <a:r>
              <a:rPr lang="en-US" sz="2800" b="0" i="0" u="none" strike="noStrike" cap="none" dirty="0">
                <a:solidFill>
                  <a:schemeClr val="dk1"/>
                </a:solidFill>
                <a:latin typeface="Arial"/>
                <a:ea typeface="Arial"/>
                <a:cs typeface="Arial"/>
                <a:sym typeface="Arial"/>
              </a:rPr>
              <a:t>majority opinion</a:t>
            </a:r>
            <a:endParaRPr dirty="0"/>
          </a:p>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smtClean="0">
                <a:solidFill>
                  <a:schemeClr val="dk1"/>
                </a:solidFill>
                <a:latin typeface="Arial"/>
                <a:ea typeface="Arial"/>
                <a:cs typeface="Arial"/>
                <a:sym typeface="Arial"/>
              </a:rPr>
              <a:t>The same opinion </a:t>
            </a:r>
            <a:r>
              <a:rPr lang="en-US" sz="2800" b="0" i="0" u="none" strike="noStrike" cap="none" dirty="0">
                <a:solidFill>
                  <a:schemeClr val="dk1"/>
                </a:solidFill>
                <a:latin typeface="Arial"/>
                <a:ea typeface="Arial"/>
                <a:cs typeface="Arial"/>
                <a:sym typeface="Arial"/>
              </a:rPr>
              <a:t>can both concur with </a:t>
            </a:r>
            <a:r>
              <a:rPr lang="en-US" sz="2800" b="0" i="1" u="none" strike="noStrike" cap="none" dirty="0">
                <a:solidFill>
                  <a:schemeClr val="dk1"/>
                </a:solidFill>
                <a:latin typeface="Arial"/>
                <a:ea typeface="Arial"/>
                <a:cs typeface="Arial"/>
                <a:sym typeface="Arial"/>
              </a:rPr>
              <a:t>and</a:t>
            </a:r>
            <a:r>
              <a:rPr lang="en-US" sz="2800" b="0" i="0" u="none" strike="noStrike" cap="none" dirty="0">
                <a:solidFill>
                  <a:schemeClr val="dk1"/>
                </a:solidFill>
                <a:latin typeface="Arial"/>
                <a:ea typeface="Arial"/>
                <a:cs typeface="Arial"/>
                <a:sym typeface="Arial"/>
              </a:rPr>
              <a:t> dissent from the majority opinion</a:t>
            </a:r>
            <a:endParaRP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rgbClr val="8C004C"/>
                </a:solidFill>
                <a:latin typeface="Arial"/>
                <a:ea typeface="Arial"/>
                <a:cs typeface="Arial"/>
                <a:sym typeface="Arial"/>
              </a:rPr>
              <a:t>Justice Brandeis’ Concurrence</a:t>
            </a:r>
            <a:endParaRPr sz="4000" b="1" i="0" u="none" strike="noStrike" cap="none" dirty="0">
              <a:solidFill>
                <a:srgbClr val="8C004C"/>
              </a:solidFill>
              <a:latin typeface="Arial"/>
              <a:ea typeface="Arial"/>
              <a:cs typeface="Arial"/>
              <a:sym typeface="Arial"/>
            </a:endParaRPr>
          </a:p>
        </p:txBody>
      </p:sp>
      <p:sp>
        <p:nvSpPr>
          <p:cNvPr id="231" name="Shape 231"/>
          <p:cNvSpPr txBox="1">
            <a:spLocks noGrp="1"/>
          </p:cNvSpPr>
          <p:nvPr>
            <p:ph idx="1"/>
          </p:nvPr>
        </p:nvSpPr>
        <p:spPr>
          <a:xfrm>
            <a:off x="3977885" y="1628217"/>
            <a:ext cx="4848980" cy="4525963"/>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640"/>
              </a:spcBef>
              <a:spcAft>
                <a:spcPts val="0"/>
              </a:spcAft>
              <a:buClr>
                <a:schemeClr val="dk1"/>
              </a:buClr>
              <a:buSzPts val="3200"/>
              <a:buFont typeface="Calibri"/>
              <a:buNone/>
            </a:pPr>
            <a:r>
              <a:rPr lang="en-US" sz="2800" b="0" i="0" u="none" strike="noStrike" cap="none" dirty="0">
                <a:solidFill>
                  <a:schemeClr val="dk1"/>
                </a:solidFill>
                <a:latin typeface="Arial"/>
                <a:ea typeface="Arial"/>
                <a:cs typeface="Arial"/>
                <a:sym typeface="Arial"/>
              </a:rPr>
              <a:t>While Louis Brandeis concurred in the overall outcome of the case, upholding Whitney’s criminal conviction, he used his opinion to offer a defense of freedom of speech and the need for differences of opinion as essential to a modern democracy</a:t>
            </a:r>
            <a:endParaRPr sz="2800" dirty="0"/>
          </a:p>
        </p:txBody>
      </p:sp>
      <p:pic>
        <p:nvPicPr>
          <p:cNvPr id="232" name="Shape 232" descr="download.jpg"/>
          <p:cNvPicPr preferRelativeResize="0"/>
          <p:nvPr/>
        </p:nvPicPr>
        <p:blipFill rotWithShape="1">
          <a:blip r:embed="rId3">
            <a:alphaModFix/>
          </a:blip>
          <a:srcRect/>
          <a:stretch/>
        </p:blipFill>
        <p:spPr>
          <a:xfrm>
            <a:off x="886737" y="1858505"/>
            <a:ext cx="2867042" cy="4005108"/>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Shape 238"/>
          <p:cNvSpPr txBox="1">
            <a:spLocks noGrp="1"/>
          </p:cNvSpPr>
          <p:nvPr>
            <p:ph type="title"/>
          </p:nvPr>
        </p:nvSpPr>
        <p:spPr>
          <a:xfrm>
            <a:off x="1097934" y="190586"/>
            <a:ext cx="7588866" cy="1143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rgbClr val="8C004C"/>
                </a:solidFill>
                <a:latin typeface="Arial"/>
                <a:ea typeface="Arial"/>
                <a:cs typeface="Arial"/>
                <a:sym typeface="Arial"/>
              </a:rPr>
              <a:t>Whitney v. California (1927)</a:t>
            </a:r>
            <a:endParaRPr sz="4000" b="1" i="0" u="none" strike="noStrike" cap="none" dirty="0">
              <a:solidFill>
                <a:srgbClr val="8C004C"/>
              </a:solidFill>
              <a:latin typeface="Arial"/>
              <a:ea typeface="Arial"/>
              <a:cs typeface="Arial"/>
              <a:sym typeface="Arial"/>
            </a:endParaRPr>
          </a:p>
        </p:txBody>
      </p:sp>
      <p:sp>
        <p:nvSpPr>
          <p:cNvPr id="239" name="Shape 239"/>
          <p:cNvSpPr txBox="1">
            <a:spLocks noGrp="1"/>
          </p:cNvSpPr>
          <p:nvPr>
            <p:ph idx="1"/>
          </p:nvPr>
        </p:nvSpPr>
        <p:spPr>
          <a:xfrm>
            <a:off x="1097934" y="1441444"/>
            <a:ext cx="7588865" cy="4525963"/>
          </a:xfrm>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400" b="0" i="0" u="none" strike="noStrike" cap="none" dirty="0">
                <a:solidFill>
                  <a:schemeClr val="dk1"/>
                </a:solidFill>
                <a:latin typeface="Arial"/>
                <a:cs typeface="Arial"/>
                <a:sym typeface="Calibri"/>
              </a:rPr>
              <a:t>“If there be time to expose through discussion the falsehood and fallacies, to avert the evil by the processes of education, </a:t>
            </a:r>
            <a:r>
              <a:rPr lang="en-US" sz="2400" b="0" i="0" u="none" strike="noStrike" cap="none" dirty="0">
                <a:solidFill>
                  <a:schemeClr val="accent3"/>
                </a:solidFill>
                <a:latin typeface="Arial"/>
                <a:cs typeface="Arial"/>
                <a:sym typeface="Calibri"/>
              </a:rPr>
              <a:t>the remedy to be applied is more speech, not enforced silence</a:t>
            </a:r>
            <a:r>
              <a:rPr lang="en-US" sz="2400" b="0" i="0" u="none" strike="noStrike" cap="none" dirty="0">
                <a:solidFill>
                  <a:schemeClr val="dk1"/>
                </a:solidFill>
                <a:latin typeface="Arial"/>
                <a:cs typeface="Arial"/>
                <a:sym typeface="Calibri"/>
              </a:rPr>
              <a:t>.”</a:t>
            </a:r>
            <a:endParaRPr dirty="0">
              <a:latin typeface="Arial"/>
              <a:cs typeface="Arial"/>
            </a:endParaRPr>
          </a:p>
          <a:p>
            <a:pPr marL="347472" marR="0" lvl="0" indent="-347472" algn="l" rtl="0">
              <a:lnSpc>
                <a:spcPct val="100000"/>
              </a:lnSpc>
              <a:spcBef>
                <a:spcPts val="640"/>
              </a:spcBef>
              <a:spcAft>
                <a:spcPts val="0"/>
              </a:spcAft>
              <a:buClr>
                <a:schemeClr val="accent2"/>
              </a:buClr>
              <a:buSzPts val="3200"/>
              <a:buFont typeface="Arial"/>
              <a:buChar char="•"/>
            </a:pPr>
            <a:r>
              <a:rPr lang="en-US" sz="2400" b="0" i="0" u="none" strike="noStrike" cap="none" dirty="0">
                <a:solidFill>
                  <a:schemeClr val="dk1"/>
                </a:solidFill>
                <a:latin typeface="Arial"/>
                <a:cs typeface="Arial"/>
                <a:sym typeface="Calibri"/>
              </a:rPr>
              <a:t>“[The founders] knew that order cannot be secured merely through fear of punishment for its infraction; that it is hazardous to discourage thought, hope and imagination; that fear breeds repression; that repression breeds hate; that hate menaces stable government; that </a:t>
            </a:r>
            <a:r>
              <a:rPr lang="en-US" sz="2400" b="0" i="0" u="none" strike="noStrike" cap="none" dirty="0">
                <a:solidFill>
                  <a:srgbClr val="D3332D"/>
                </a:solidFill>
                <a:latin typeface="Arial"/>
                <a:cs typeface="Arial"/>
                <a:sym typeface="Calibri"/>
              </a:rPr>
              <a:t>the path of safety lies in the opportunity to discuss freely supposed grievances and proposed remedies, and that the fitting remedy for evil counsels is good ones</a:t>
            </a:r>
            <a:r>
              <a:rPr lang="en-US" sz="2400" b="0" i="0" u="none" strike="noStrike" cap="none" dirty="0">
                <a:solidFill>
                  <a:schemeClr val="dk1"/>
                </a:solidFill>
                <a:latin typeface="Arial"/>
                <a:cs typeface="Arial"/>
                <a:sym typeface="Calibri"/>
              </a:rPr>
              <a:t>.” </a:t>
            </a:r>
            <a:endParaRPr sz="2400" b="0" i="0" u="none" strike="noStrike" cap="none" dirty="0">
              <a:solidFill>
                <a:schemeClr val="dk1"/>
              </a:solidFill>
              <a:latin typeface="Arial"/>
              <a:cs typeface="Arial"/>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chemeClr val="accent1"/>
                </a:solidFill>
                <a:latin typeface="Arial"/>
                <a:ea typeface="Calibri"/>
                <a:cs typeface="Arial"/>
                <a:sym typeface="Calibri"/>
              </a:rPr>
              <a:t>United States v. </a:t>
            </a:r>
            <a:r>
              <a:rPr lang="en-US" sz="4000" b="1" i="0" u="none" strike="noStrike" cap="none" dirty="0" err="1">
                <a:solidFill>
                  <a:schemeClr val="accent1"/>
                </a:solidFill>
                <a:latin typeface="Arial"/>
                <a:ea typeface="Calibri"/>
                <a:cs typeface="Arial"/>
                <a:sym typeface="Calibri"/>
              </a:rPr>
              <a:t>Schwimmer</a:t>
            </a:r>
            <a:r>
              <a:rPr lang="en-US" sz="4000" b="1" i="0" u="none" strike="noStrike" cap="none" dirty="0">
                <a:solidFill>
                  <a:schemeClr val="accent1"/>
                </a:solidFill>
                <a:latin typeface="Arial"/>
                <a:ea typeface="Calibri"/>
                <a:cs typeface="Arial"/>
                <a:sym typeface="Calibri"/>
              </a:rPr>
              <a:t> (1929)</a:t>
            </a:r>
            <a:endParaRPr sz="4000" b="1" i="0" u="none" strike="noStrike" cap="none" dirty="0">
              <a:solidFill>
                <a:schemeClr val="accent1"/>
              </a:solidFill>
              <a:latin typeface="Arial"/>
              <a:ea typeface="Calibri"/>
              <a:cs typeface="Arial"/>
              <a:sym typeface="Calibri"/>
            </a:endParaRPr>
          </a:p>
        </p:txBody>
      </p:sp>
      <p:sp>
        <p:nvSpPr>
          <p:cNvPr id="251" name="Shape 251"/>
          <p:cNvSpPr txBox="1">
            <a:spLocks noGrp="1"/>
          </p:cNvSpPr>
          <p:nvPr>
            <p:ph idx="1"/>
          </p:nvPr>
        </p:nvSpPr>
        <p:spPr>
          <a:xfrm>
            <a:off x="1097935" y="1600200"/>
            <a:ext cx="4299290" cy="4525963"/>
          </a:xfrm>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Aft>
                <a:spcPts val="0"/>
              </a:spcAft>
              <a:buClr>
                <a:schemeClr val="accent2"/>
              </a:buClr>
              <a:buSzPts val="3200"/>
              <a:buFont typeface="Arial"/>
              <a:buChar char="•"/>
            </a:pPr>
            <a:r>
              <a:rPr lang="en-US" sz="2200" b="0" i="0" u="none" strike="noStrike" cap="none" dirty="0" err="1" smtClean="0">
                <a:solidFill>
                  <a:schemeClr val="dk1"/>
                </a:solidFill>
                <a:latin typeface="Arial"/>
                <a:cs typeface="Arial"/>
                <a:sym typeface="Calibri"/>
              </a:rPr>
              <a:t>Rosika</a:t>
            </a:r>
            <a:r>
              <a:rPr lang="en-US" sz="2200" b="0" i="0" u="none" strike="noStrike" cap="none" dirty="0" smtClean="0">
                <a:solidFill>
                  <a:schemeClr val="dk1"/>
                </a:solidFill>
                <a:latin typeface="Arial"/>
                <a:cs typeface="Arial"/>
                <a:sym typeface="Calibri"/>
              </a:rPr>
              <a:t> </a:t>
            </a:r>
            <a:r>
              <a:rPr lang="en-US" sz="2200" b="0" i="0" u="none" strike="noStrike" cap="none" dirty="0" err="1" smtClean="0">
                <a:solidFill>
                  <a:schemeClr val="dk1"/>
                </a:solidFill>
                <a:latin typeface="Arial"/>
                <a:cs typeface="Arial"/>
                <a:sym typeface="Calibri"/>
              </a:rPr>
              <a:t>Schwimmer</a:t>
            </a:r>
            <a:r>
              <a:rPr lang="en-US" sz="2200" b="0" i="0" u="none" strike="noStrike" cap="none" dirty="0" smtClean="0">
                <a:solidFill>
                  <a:schemeClr val="dk1"/>
                </a:solidFill>
                <a:latin typeface="Arial"/>
                <a:cs typeface="Arial"/>
                <a:sym typeface="Calibri"/>
              </a:rPr>
              <a:t> was a Hungarian citizen who applied for U.S. citizenship</a:t>
            </a:r>
          </a:p>
          <a:p>
            <a:pPr marL="347472" marR="0" lvl="0" indent="-347472" algn="l" rtl="0">
              <a:lnSpc>
                <a:spcPct val="100000"/>
              </a:lnSpc>
              <a:spcAft>
                <a:spcPts val="0"/>
              </a:spcAft>
              <a:buClr>
                <a:schemeClr val="accent2"/>
              </a:buClr>
              <a:buSzPts val="3200"/>
              <a:buFont typeface="Arial"/>
              <a:buChar char="•"/>
            </a:pPr>
            <a:r>
              <a:rPr lang="en-US" sz="2200" dirty="0" smtClean="0">
                <a:latin typeface="Arial"/>
                <a:cs typeface="Arial"/>
              </a:rPr>
              <a:t>Citizenship was declined after answering “I would not take up arms personally” in response to a question on the oath of allegiance as part of her citizenship test</a:t>
            </a:r>
          </a:p>
          <a:p>
            <a:pPr marL="347472" marR="0" lvl="0" indent="-347472" algn="l" rtl="0">
              <a:lnSpc>
                <a:spcPct val="100000"/>
              </a:lnSpc>
              <a:spcAft>
                <a:spcPts val="0"/>
              </a:spcAft>
              <a:buClr>
                <a:schemeClr val="accent2"/>
              </a:buClr>
              <a:buSzPts val="3200"/>
              <a:buFont typeface="Arial"/>
              <a:buChar char="•"/>
            </a:pPr>
            <a:r>
              <a:rPr lang="en-US" sz="2200" b="0" i="0" u="none" strike="noStrike" cap="none" dirty="0" err="1" smtClean="0">
                <a:solidFill>
                  <a:schemeClr val="dk1"/>
                </a:solidFill>
                <a:latin typeface="Arial"/>
                <a:cs typeface="Arial"/>
                <a:sym typeface="Calibri"/>
              </a:rPr>
              <a:t>Schwimmer</a:t>
            </a:r>
            <a:r>
              <a:rPr lang="en-US" sz="2200" b="0" i="0" u="none" strike="noStrike" cap="none" dirty="0" smtClean="0">
                <a:solidFill>
                  <a:schemeClr val="dk1"/>
                </a:solidFill>
                <a:latin typeface="Arial"/>
                <a:cs typeface="Arial"/>
                <a:sym typeface="Calibri"/>
              </a:rPr>
              <a:t> did not believe that her pacifist beliefs were incompatible with her swearing an oath pledging allegiance to the U.S.  </a:t>
            </a:r>
            <a:endParaRPr sz="2200" b="0" i="0" u="none" strike="noStrike" cap="none" dirty="0">
              <a:solidFill>
                <a:schemeClr val="dk1"/>
              </a:solidFill>
              <a:latin typeface="Arial"/>
              <a:cs typeface="Arial"/>
              <a:sym typeface="Calibri"/>
            </a:endParaRPr>
          </a:p>
          <a:p>
            <a:pPr marL="342900" marR="0" lvl="0" indent="-139700" algn="l" rtl="0">
              <a:lnSpc>
                <a:spcPct val="100000"/>
              </a:lnSpc>
              <a:spcBef>
                <a:spcPts val="640"/>
              </a:spcBef>
              <a:spcAft>
                <a:spcPts val="0"/>
              </a:spcAft>
              <a:buClr>
                <a:schemeClr val="dk1"/>
              </a:buClr>
              <a:buSzPts val="3200"/>
              <a:buFont typeface="Calibri"/>
              <a:buNone/>
            </a:pPr>
            <a:endParaRPr sz="2000" b="0" i="0" u="none" strike="noStrike" cap="none" dirty="0">
              <a:solidFill>
                <a:schemeClr val="dk1"/>
              </a:solidFill>
              <a:latin typeface="Arial"/>
              <a:ea typeface="Calibri"/>
              <a:cs typeface="Arial"/>
              <a:sym typeface="Calibri"/>
            </a:endParaRPr>
          </a:p>
          <a:p>
            <a:pPr marL="342900" marR="0" lvl="0" indent="-139700" algn="l" rtl="0">
              <a:lnSpc>
                <a:spcPct val="100000"/>
              </a:lnSpc>
              <a:spcBef>
                <a:spcPts val="640"/>
              </a:spcBef>
              <a:spcAft>
                <a:spcPts val="0"/>
              </a:spcAft>
              <a:buClr>
                <a:schemeClr val="dk1"/>
              </a:buClr>
              <a:buSzPts val="3200"/>
              <a:buFont typeface="Calibri"/>
              <a:buNone/>
            </a:pPr>
            <a:endParaRPr sz="2000" b="0" i="0" u="none" strike="noStrike" cap="none" dirty="0">
              <a:solidFill>
                <a:schemeClr val="dk1"/>
              </a:solidFill>
              <a:latin typeface="Arial"/>
              <a:ea typeface="Calibri"/>
              <a:cs typeface="Arial"/>
              <a:sym typeface="Calibri"/>
            </a:endParaRPr>
          </a:p>
          <a:p>
            <a:pPr marL="342900" marR="0" lvl="0" indent="-139700" algn="l" rtl="0">
              <a:lnSpc>
                <a:spcPct val="100000"/>
              </a:lnSpc>
              <a:spcBef>
                <a:spcPts val="640"/>
              </a:spcBef>
              <a:spcAft>
                <a:spcPts val="0"/>
              </a:spcAft>
              <a:buClr>
                <a:schemeClr val="dk1"/>
              </a:buClr>
              <a:buSzPts val="3200"/>
              <a:buFont typeface="Calibri"/>
              <a:buNone/>
            </a:pPr>
            <a:endParaRPr sz="2000" b="0" i="0" u="none" strike="noStrike" cap="none" dirty="0">
              <a:solidFill>
                <a:schemeClr val="dk1"/>
              </a:solidFill>
              <a:latin typeface="Arial"/>
              <a:ea typeface="Calibri"/>
              <a:cs typeface="Arial"/>
              <a:sym typeface="Calibri"/>
            </a:endParaRPr>
          </a:p>
          <a:p>
            <a:pPr marL="342900" marR="0" lvl="0" indent="-139700" algn="l" rtl="0">
              <a:lnSpc>
                <a:spcPct val="100000"/>
              </a:lnSpc>
              <a:spcBef>
                <a:spcPts val="640"/>
              </a:spcBef>
              <a:spcAft>
                <a:spcPts val="0"/>
              </a:spcAft>
              <a:buClr>
                <a:schemeClr val="dk1"/>
              </a:buClr>
              <a:buSzPts val="3200"/>
              <a:buFont typeface="Calibri"/>
              <a:buNone/>
            </a:pPr>
            <a:endParaRPr sz="2000" b="0" i="0" u="none" strike="noStrike" cap="none" dirty="0">
              <a:solidFill>
                <a:schemeClr val="dk1"/>
              </a:solidFill>
              <a:latin typeface="Arial"/>
              <a:ea typeface="Calibri"/>
              <a:cs typeface="Arial"/>
              <a:sym typeface="Calibri"/>
            </a:endParaRPr>
          </a:p>
          <a:p>
            <a:pPr marL="342900" marR="0" lvl="0" indent="-139700" algn="l" rtl="0">
              <a:lnSpc>
                <a:spcPct val="100000"/>
              </a:lnSpc>
              <a:spcBef>
                <a:spcPts val="640"/>
              </a:spcBef>
              <a:spcAft>
                <a:spcPts val="0"/>
              </a:spcAft>
              <a:buClr>
                <a:schemeClr val="dk1"/>
              </a:buClr>
              <a:buSzPts val="3200"/>
              <a:buFont typeface="Calibri"/>
              <a:buNone/>
            </a:pPr>
            <a:endParaRPr sz="2000" b="0" i="0" u="none" strike="noStrike" cap="none" dirty="0">
              <a:solidFill>
                <a:schemeClr val="dk1"/>
              </a:solidFill>
              <a:latin typeface="Arial"/>
              <a:ea typeface="Calibri"/>
              <a:cs typeface="Arial"/>
              <a:sym typeface="Calibri"/>
            </a:endParaRPr>
          </a:p>
        </p:txBody>
      </p:sp>
      <p:pic>
        <p:nvPicPr>
          <p:cNvPr id="2" name="Picture 1" descr="220px-Rosika_Schwimm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5035" y="1774477"/>
            <a:ext cx="2608561" cy="3568986"/>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934" y="330671"/>
            <a:ext cx="7588866" cy="1143000"/>
          </a:xfrm>
        </p:spPr>
        <p:txBody>
          <a:bodyPr/>
          <a:lstStyle/>
          <a:p>
            <a:r>
              <a:rPr lang="en-US" sz="4000" b="1" dirty="0">
                <a:solidFill>
                  <a:srgbClr val="8C004C"/>
                </a:solidFill>
                <a:latin typeface="Arial"/>
                <a:cs typeface="Arial"/>
              </a:rPr>
              <a:t>United States v. </a:t>
            </a:r>
            <a:r>
              <a:rPr lang="en-US" sz="4000" b="1" dirty="0" err="1">
                <a:solidFill>
                  <a:srgbClr val="8C004C"/>
                </a:solidFill>
                <a:latin typeface="Arial"/>
                <a:cs typeface="Arial"/>
              </a:rPr>
              <a:t>Schwimmer</a:t>
            </a:r>
            <a:r>
              <a:rPr lang="en-US" sz="4000" b="1" dirty="0">
                <a:solidFill>
                  <a:srgbClr val="8C004C"/>
                </a:solidFill>
                <a:latin typeface="Arial"/>
                <a:cs typeface="Arial"/>
              </a:rPr>
              <a:t> (1929)</a:t>
            </a:r>
            <a:endParaRPr lang="en-US" sz="4000" b="1" dirty="0">
              <a:solidFill>
                <a:srgbClr val="8C004C"/>
              </a:solidFill>
            </a:endParaRPr>
          </a:p>
        </p:txBody>
      </p:sp>
      <p:sp>
        <p:nvSpPr>
          <p:cNvPr id="3" name="Text Placeholder 2"/>
          <p:cNvSpPr>
            <a:spLocks noGrp="1"/>
          </p:cNvSpPr>
          <p:nvPr>
            <p:ph idx="1"/>
          </p:nvPr>
        </p:nvSpPr>
        <p:spPr/>
        <p:txBody>
          <a:bodyPr/>
          <a:lstStyle/>
          <a:p>
            <a:pPr marL="347472" indent="-347472">
              <a:buClr>
                <a:schemeClr val="accent2"/>
              </a:buClr>
              <a:buFont typeface="Arial"/>
              <a:buChar char="•"/>
            </a:pPr>
            <a:r>
              <a:rPr lang="en-US" sz="2800" dirty="0" smtClean="0">
                <a:latin typeface="Arial"/>
                <a:cs typeface="Arial"/>
              </a:rPr>
              <a:t>The Supreme Court ruled against </a:t>
            </a:r>
            <a:r>
              <a:rPr lang="en-US" sz="2800" dirty="0" err="1" smtClean="0">
                <a:latin typeface="Arial"/>
                <a:cs typeface="Arial"/>
              </a:rPr>
              <a:t>Schwimmer</a:t>
            </a:r>
            <a:r>
              <a:rPr lang="en-US" sz="2800" dirty="0" smtClean="0">
                <a:latin typeface="Arial"/>
                <a:cs typeface="Arial"/>
              </a:rPr>
              <a:t> (6-3), foreclosing the possibility of her attaining citizenship</a:t>
            </a:r>
          </a:p>
          <a:p>
            <a:pPr marL="804672" lvl="1" indent="-347472">
              <a:buClr>
                <a:schemeClr val="accent2"/>
              </a:buClr>
              <a:buFont typeface="Arial"/>
              <a:buChar char="•"/>
            </a:pPr>
            <a:r>
              <a:rPr lang="en-US" sz="2000" dirty="0" smtClean="0">
                <a:latin typeface="Arial"/>
                <a:cs typeface="Arial"/>
              </a:rPr>
              <a:t>“The </a:t>
            </a:r>
            <a:r>
              <a:rPr lang="en-US" sz="2000" dirty="0">
                <a:latin typeface="Arial"/>
                <a:cs typeface="Arial"/>
              </a:rPr>
              <a:t>pacifism that </a:t>
            </a:r>
            <a:r>
              <a:rPr lang="en-US" sz="2000" dirty="0" err="1">
                <a:latin typeface="Arial"/>
                <a:cs typeface="Arial"/>
              </a:rPr>
              <a:t>Schwimmer</a:t>
            </a:r>
            <a:r>
              <a:rPr lang="en-US" sz="2000" dirty="0">
                <a:latin typeface="Arial"/>
                <a:cs typeface="Arial"/>
              </a:rPr>
              <a:t> professes may hinder her ability to develop the nationalism that the country attempts to foster</a:t>
            </a:r>
            <a:r>
              <a:rPr lang="en-US" sz="2000" dirty="0" smtClean="0">
                <a:latin typeface="Arial"/>
                <a:cs typeface="Arial"/>
              </a:rPr>
              <a:t>.”</a:t>
            </a:r>
          </a:p>
          <a:p>
            <a:pPr marL="347472" indent="-347472">
              <a:buClr>
                <a:schemeClr val="accent2"/>
              </a:buClr>
              <a:buFont typeface="Arial"/>
              <a:buChar char="•"/>
            </a:pPr>
            <a:r>
              <a:rPr lang="en-US" sz="2800" dirty="0" smtClean="0">
                <a:latin typeface="Arial"/>
                <a:cs typeface="Arial"/>
              </a:rPr>
              <a:t>Holmes dissented in </a:t>
            </a:r>
            <a:r>
              <a:rPr lang="en-US" sz="2800" dirty="0" err="1" smtClean="0">
                <a:latin typeface="Arial"/>
                <a:cs typeface="Arial"/>
              </a:rPr>
              <a:t>Schwimmer</a:t>
            </a:r>
            <a:r>
              <a:rPr lang="en-US" sz="2800" dirty="0" smtClean="0">
                <a:latin typeface="Arial"/>
                <a:cs typeface="Arial"/>
              </a:rPr>
              <a:t>, also joined by Brandeis</a:t>
            </a:r>
            <a:endParaRPr lang="en-US" sz="2800" dirty="0">
              <a:latin typeface="Arial"/>
              <a:cs typeface="Arial"/>
            </a:endParaRPr>
          </a:p>
        </p:txBody>
      </p:sp>
    </p:spTree>
    <p:extLst>
      <p:ext uri="{BB962C8B-B14F-4D97-AF65-F5344CB8AC3E}">
        <p14:creationId xmlns:p14="http://schemas.microsoft.com/office/powerpoint/2010/main" val="25772935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b="1" dirty="0" smtClean="0">
                <a:solidFill>
                  <a:srgbClr val="8C004C"/>
                </a:solidFill>
                <a:latin typeface="Arial"/>
                <a:cs typeface="Arial"/>
              </a:rPr>
              <a:t>“Freedom for the thought that we hate”</a:t>
            </a:r>
            <a:endParaRPr lang="en-US" sz="4000" b="1" dirty="0">
              <a:solidFill>
                <a:srgbClr val="8C004C"/>
              </a:solidFill>
              <a:latin typeface="Arial"/>
              <a:cs typeface="Arial"/>
            </a:endParaRPr>
          </a:p>
        </p:txBody>
      </p:sp>
      <p:sp>
        <p:nvSpPr>
          <p:cNvPr id="3" name="Text Placeholder 2"/>
          <p:cNvSpPr>
            <a:spLocks noGrp="1"/>
          </p:cNvSpPr>
          <p:nvPr>
            <p:ph idx="1"/>
          </p:nvPr>
        </p:nvSpPr>
        <p:spPr>
          <a:xfrm>
            <a:off x="1097935" y="1618877"/>
            <a:ext cx="7588865" cy="4525963"/>
          </a:xfrm>
        </p:spPr>
        <p:txBody>
          <a:bodyPr/>
          <a:lstStyle/>
          <a:p>
            <a:pPr marL="347472" lvl="0" indent="-347472">
              <a:buClr>
                <a:schemeClr val="accent2"/>
              </a:buClr>
              <a:buFont typeface="Arial"/>
              <a:buChar char="•"/>
            </a:pPr>
            <a:r>
              <a:rPr lang="en-US" sz="2800" dirty="0" smtClean="0">
                <a:latin typeface="Arial"/>
                <a:cs typeface="Arial"/>
              </a:rPr>
              <a:t>“</a:t>
            </a:r>
            <a:r>
              <a:rPr lang="en-US" sz="2800" dirty="0">
                <a:latin typeface="Arial"/>
                <a:cs typeface="Arial"/>
              </a:rPr>
              <a:t>If there is any principle of the Constitution that more imperatively calls for attachment than any other it is </a:t>
            </a:r>
            <a:r>
              <a:rPr lang="en-US" sz="2800" dirty="0">
                <a:solidFill>
                  <a:schemeClr val="accent3"/>
                </a:solidFill>
                <a:latin typeface="Arial"/>
                <a:cs typeface="Arial"/>
              </a:rPr>
              <a:t>the principle of free thought—not free thought for those who agree with us but freedom for the thought that we hate.</a:t>
            </a:r>
            <a:r>
              <a:rPr lang="en-US" sz="2800" dirty="0">
                <a:solidFill>
                  <a:schemeClr val="tx1"/>
                </a:solidFill>
                <a:latin typeface="Arial"/>
                <a:cs typeface="Arial"/>
              </a:rPr>
              <a:t>”</a:t>
            </a:r>
            <a:r>
              <a:rPr lang="en-US" sz="2800" dirty="0">
                <a:solidFill>
                  <a:srgbClr val="0000FF"/>
                </a:solidFill>
                <a:latin typeface="Arial"/>
                <a:cs typeface="Arial"/>
              </a:rPr>
              <a:t> </a:t>
            </a:r>
            <a:endParaRPr lang="en-US" sz="2800" dirty="0" smtClean="0">
              <a:solidFill>
                <a:srgbClr val="0000FF"/>
              </a:solidFill>
              <a:latin typeface="Arial"/>
              <a:cs typeface="Arial"/>
            </a:endParaRPr>
          </a:p>
          <a:p>
            <a:pPr marL="347472" lvl="0" indent="-347472">
              <a:buClr>
                <a:schemeClr val="accent2"/>
              </a:buClr>
              <a:buFont typeface="Arial"/>
              <a:buChar char="•"/>
            </a:pPr>
            <a:r>
              <a:rPr lang="en-US" sz="2800" dirty="0" smtClean="0">
                <a:latin typeface="Arial"/>
                <a:cs typeface="Arial"/>
              </a:rPr>
              <a:t>Holmes’ dissent has become one of the most famous endorsements of an individual’s right to freedom of conscience</a:t>
            </a:r>
            <a:endParaRPr lang="en-US" sz="2800" dirty="0">
              <a:latin typeface="Arial"/>
              <a:cs typeface="Arial"/>
            </a:endParaRPr>
          </a:p>
        </p:txBody>
      </p:sp>
    </p:spTree>
    <p:extLst>
      <p:ext uri="{BB962C8B-B14F-4D97-AF65-F5344CB8AC3E}">
        <p14:creationId xmlns:p14="http://schemas.microsoft.com/office/powerpoint/2010/main" val="20293281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smtClean="0">
                <a:solidFill>
                  <a:schemeClr val="accent1"/>
                </a:solidFill>
                <a:latin typeface="Arial"/>
                <a:ea typeface="Arial"/>
                <a:cs typeface="Arial"/>
                <a:sym typeface="Arial"/>
              </a:rPr>
              <a:t>Brandeis </a:t>
            </a:r>
            <a:r>
              <a:rPr lang="en-US" sz="4000" b="1" i="0" u="none" strike="noStrike" cap="none" dirty="0">
                <a:solidFill>
                  <a:schemeClr val="accent1"/>
                </a:solidFill>
                <a:latin typeface="Arial"/>
                <a:ea typeface="Arial"/>
                <a:cs typeface="Arial"/>
                <a:sym typeface="Arial"/>
              </a:rPr>
              <a:t>&amp; Holmes’ </a:t>
            </a:r>
            <a:r>
              <a:rPr lang="en-US" sz="4000" b="1" i="0" u="none" strike="noStrike" cap="none" dirty="0" smtClean="0">
                <a:solidFill>
                  <a:schemeClr val="accent1"/>
                </a:solidFill>
                <a:latin typeface="Arial"/>
                <a:ea typeface="Arial"/>
                <a:cs typeface="Arial"/>
                <a:sym typeface="Arial"/>
              </a:rPr>
              <a:t>Lasting Influence</a:t>
            </a:r>
            <a:endParaRPr sz="4000" b="1" i="0" u="none" strike="noStrike" cap="none" dirty="0">
              <a:solidFill>
                <a:schemeClr val="accent1"/>
              </a:solidFill>
              <a:latin typeface="Arial"/>
              <a:ea typeface="Arial"/>
              <a:cs typeface="Arial"/>
              <a:sym typeface="Arial"/>
            </a:endParaRPr>
          </a:p>
        </p:txBody>
      </p:sp>
      <p:sp>
        <p:nvSpPr>
          <p:cNvPr id="245" name="Shape 245"/>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600" b="0" i="0" u="none" strike="noStrike" cap="none" dirty="0" smtClean="0">
                <a:solidFill>
                  <a:srgbClr val="000000"/>
                </a:solidFill>
                <a:latin typeface="Arial"/>
                <a:ea typeface="Arial"/>
                <a:cs typeface="Arial"/>
                <a:sym typeface="Arial"/>
              </a:rPr>
              <a:t>Though Holmes’ and Brandeis’ famous endorsements of free speech </a:t>
            </a:r>
            <a:r>
              <a:rPr lang="en-US" sz="2600" b="0" u="none" strike="noStrike" cap="none" dirty="0" smtClean="0">
                <a:solidFill>
                  <a:srgbClr val="000000"/>
                </a:solidFill>
                <a:latin typeface="Arial"/>
                <a:ea typeface="Arial"/>
                <a:cs typeface="Arial"/>
                <a:sym typeface="Arial"/>
              </a:rPr>
              <a:t>came from cases where the court majorities rejected plaintiffs’ free speech claims, they have been cited numerous times since in the defense of First Amendment rights and strongly influenced subsequent rulings</a:t>
            </a:r>
          </a:p>
          <a:p>
            <a:pPr marL="347472" marR="0" lvl="0" indent="-347472" algn="l" rtl="0">
              <a:lnSpc>
                <a:spcPct val="100000"/>
              </a:lnSpc>
              <a:spcBef>
                <a:spcPts val="640"/>
              </a:spcBef>
              <a:spcAft>
                <a:spcPts val="0"/>
              </a:spcAft>
              <a:buClr>
                <a:schemeClr val="accent2"/>
              </a:buClr>
              <a:buSzPts val="3200"/>
              <a:buFont typeface="Arial"/>
              <a:buChar char="•"/>
            </a:pPr>
            <a:r>
              <a:rPr lang="en-US" sz="2600" b="0" u="none" strike="noStrike" cap="none" dirty="0" smtClean="0">
                <a:solidFill>
                  <a:srgbClr val="000000"/>
                </a:solidFill>
                <a:latin typeface="Arial"/>
                <a:ea typeface="Arial"/>
                <a:cs typeface="Arial"/>
                <a:sym typeface="Arial"/>
              </a:rPr>
              <a:t>State and federal courts have cites Brandeis’ concurrence in </a:t>
            </a:r>
            <a:r>
              <a:rPr lang="en-US" sz="2600" b="0" i="1" u="none" strike="noStrike" cap="none" dirty="0" smtClean="0">
                <a:solidFill>
                  <a:srgbClr val="000000"/>
                </a:solidFill>
                <a:latin typeface="Arial"/>
                <a:ea typeface="Arial"/>
                <a:cs typeface="Arial"/>
                <a:sym typeface="Arial"/>
              </a:rPr>
              <a:t>Whitney</a:t>
            </a:r>
            <a:r>
              <a:rPr lang="en-US" sz="2600" b="0" u="none" strike="noStrike" cap="none" dirty="0" smtClean="0">
                <a:solidFill>
                  <a:srgbClr val="000000"/>
                </a:solidFill>
                <a:latin typeface="Arial"/>
                <a:ea typeface="Arial"/>
                <a:cs typeface="Arial"/>
                <a:sym typeface="Arial"/>
              </a:rPr>
              <a:t> and Holmes’ dissents in </a:t>
            </a:r>
            <a:r>
              <a:rPr lang="en-US" sz="2600" b="0" i="1" u="none" strike="noStrike" cap="none" dirty="0" smtClean="0">
                <a:solidFill>
                  <a:srgbClr val="000000"/>
                </a:solidFill>
                <a:latin typeface="Arial"/>
                <a:ea typeface="Arial"/>
                <a:cs typeface="Arial"/>
                <a:sym typeface="Arial"/>
              </a:rPr>
              <a:t>Abrams</a:t>
            </a:r>
            <a:r>
              <a:rPr lang="en-US" sz="2600" b="0" u="none" strike="noStrike" cap="none" dirty="0" smtClean="0">
                <a:solidFill>
                  <a:srgbClr val="000000"/>
                </a:solidFill>
                <a:latin typeface="Arial"/>
                <a:ea typeface="Arial"/>
                <a:cs typeface="Arial"/>
                <a:sym typeface="Arial"/>
              </a:rPr>
              <a:t> and </a:t>
            </a:r>
            <a:r>
              <a:rPr lang="en-US" sz="2600" i="1" dirty="0" err="1" smtClean="0">
                <a:solidFill>
                  <a:srgbClr val="000000"/>
                </a:solidFill>
                <a:latin typeface="Arial"/>
                <a:ea typeface="Arial"/>
                <a:cs typeface="Arial"/>
                <a:sym typeface="Arial"/>
              </a:rPr>
              <a:t>Schwimmer</a:t>
            </a:r>
            <a:r>
              <a:rPr lang="en-US" sz="2600" dirty="0" smtClean="0">
                <a:solidFill>
                  <a:srgbClr val="000000"/>
                </a:solidFill>
                <a:latin typeface="Arial"/>
                <a:ea typeface="Arial"/>
                <a:cs typeface="Arial"/>
                <a:sym typeface="Arial"/>
              </a:rPr>
              <a:t> more than 400 times in First Amendment-related cases</a:t>
            </a:r>
            <a:endParaRPr sz="2600" b="0" u="none" strike="noStrike" cap="none" dirty="0">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1097934" y="1021757"/>
            <a:ext cx="7588866" cy="1143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rgbClr val="8C004C"/>
                </a:solidFill>
                <a:latin typeface="Arial"/>
                <a:ea typeface="Arial"/>
                <a:cs typeface="Arial"/>
                <a:sym typeface="Arial"/>
              </a:rPr>
              <a:t>Key Concept #1: </a:t>
            </a:r>
            <a:endParaRPr sz="4000" b="1" i="0" u="none" strike="noStrike" cap="none" dirty="0">
              <a:solidFill>
                <a:srgbClr val="8C004C"/>
              </a:solidFill>
              <a:latin typeface="Arial"/>
              <a:ea typeface="Arial"/>
              <a:cs typeface="Arial"/>
              <a:sym typeface="Arial"/>
            </a:endParaRPr>
          </a:p>
        </p:txBody>
      </p:sp>
      <p:sp>
        <p:nvSpPr>
          <p:cNvPr id="88" name="Shape 88"/>
          <p:cNvSpPr txBox="1">
            <a:spLocks noGrp="1"/>
          </p:cNvSpPr>
          <p:nvPr>
            <p:ph idx="1"/>
          </p:nvPr>
        </p:nvSpPr>
        <p:spPr>
          <a:xfrm>
            <a:off x="1097934" y="2347320"/>
            <a:ext cx="7588865" cy="4525963"/>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888888"/>
              </a:buClr>
              <a:buSzPts val="3200"/>
              <a:buFont typeface="Arial"/>
              <a:buNone/>
            </a:pPr>
            <a:r>
              <a:rPr lang="en-US" sz="2800" b="0" i="0" u="none" strike="noStrike" cap="none" dirty="0">
                <a:solidFill>
                  <a:schemeClr val="accent3"/>
                </a:solidFill>
                <a:latin typeface="Arial"/>
                <a:ea typeface="Arial"/>
                <a:cs typeface="Arial"/>
                <a:sym typeface="Arial"/>
              </a:rPr>
              <a:t>Although the First Amendment was ratified in 1791, free speech as it now understood by our legal </a:t>
            </a:r>
            <a:r>
              <a:rPr lang="en-US" sz="2800" b="0" i="0" strike="noStrike" cap="none" dirty="0">
                <a:solidFill>
                  <a:schemeClr val="accent3"/>
                </a:solidFill>
                <a:latin typeface="Arial"/>
                <a:ea typeface="Arial"/>
                <a:cs typeface="Arial"/>
                <a:sym typeface="Arial"/>
              </a:rPr>
              <a:t>system </a:t>
            </a:r>
            <a:r>
              <a:rPr lang="en-US" sz="2800" b="0" i="0" strike="noStrike" cap="none" dirty="0" smtClean="0">
                <a:solidFill>
                  <a:schemeClr val="accent3"/>
                </a:solidFill>
                <a:latin typeface="Arial"/>
                <a:ea typeface="Arial"/>
                <a:cs typeface="Arial"/>
                <a:sym typeface="Arial"/>
              </a:rPr>
              <a:t>has only come into being in the last century.</a:t>
            </a:r>
            <a:endParaRPr sz="2800" b="0" i="0" strike="noStrike" cap="none" dirty="0">
              <a:solidFill>
                <a:schemeClr val="accent3"/>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p:nvPr>
        </p:nvSpPr>
        <p:spPr>
          <a:xfrm>
            <a:off x="1097934" y="199925"/>
            <a:ext cx="7588866" cy="1143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rgbClr val="8C004C"/>
                </a:solidFill>
                <a:latin typeface="Arial"/>
                <a:ea typeface="Arial"/>
                <a:cs typeface="Arial"/>
                <a:sym typeface="Arial"/>
              </a:rPr>
              <a:t>Summing Up</a:t>
            </a:r>
            <a:endParaRPr sz="4000" b="1" i="0" u="none" strike="noStrike" cap="none" dirty="0">
              <a:solidFill>
                <a:srgbClr val="8C004C"/>
              </a:solidFill>
              <a:latin typeface="Arial"/>
              <a:ea typeface="Arial"/>
              <a:cs typeface="Arial"/>
              <a:sym typeface="Arial"/>
            </a:endParaRPr>
          </a:p>
        </p:txBody>
      </p:sp>
      <p:sp>
        <p:nvSpPr>
          <p:cNvPr id="257" name="Shape 257"/>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228600" lvl="0" indent="0"/>
            <a:r>
              <a:rPr lang="en-US" sz="2800" dirty="0">
                <a:latin typeface="Arial"/>
                <a:cs typeface="Arial"/>
              </a:rPr>
              <a:t>The landmark Supreme Court rulings of the early 20th century </a:t>
            </a:r>
            <a:r>
              <a:rPr lang="en-US" sz="2800" dirty="0" smtClean="0">
                <a:latin typeface="Arial"/>
                <a:cs typeface="Arial"/>
              </a:rPr>
              <a:t>laid the foundation for  </a:t>
            </a:r>
            <a:r>
              <a:rPr lang="en-US" sz="2800" dirty="0">
                <a:latin typeface="Arial"/>
                <a:cs typeface="Arial"/>
              </a:rPr>
              <a:t>our modern understanding of free speech, </a:t>
            </a:r>
            <a:r>
              <a:rPr lang="en-US" sz="2800" dirty="0" smtClean="0">
                <a:latin typeface="Arial"/>
                <a:cs typeface="Arial"/>
              </a:rPr>
              <a:t>and they have significantly influenced court rulings on free speech since.</a:t>
            </a:r>
            <a:endParaRPr sz="2800" i="0" u="none" strike="noStrike" cap="none" dirty="0">
              <a:solidFill>
                <a:schemeClr val="dk1"/>
              </a:solidFill>
              <a:latin typeface="Arial"/>
              <a:cs typeface="Arial"/>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smtClean="0">
                <a:solidFill>
                  <a:srgbClr val="8C004C"/>
                </a:solidFill>
                <a:latin typeface="Arial"/>
                <a:ea typeface="Arial"/>
                <a:cs typeface="Arial"/>
                <a:sym typeface="Arial"/>
              </a:rPr>
              <a:t>Terms and Concepts</a:t>
            </a:r>
            <a:endParaRPr sz="4000" b="1" i="0" u="none" strike="noStrike" cap="none" dirty="0">
              <a:solidFill>
                <a:srgbClr val="8C004C"/>
              </a:solidFill>
              <a:latin typeface="Arial"/>
              <a:ea typeface="Arial"/>
              <a:cs typeface="Arial"/>
              <a:sym typeface="Arial"/>
            </a:endParaRPr>
          </a:p>
        </p:txBody>
      </p:sp>
      <p:sp>
        <p:nvSpPr>
          <p:cNvPr id="263" name="Shape 263"/>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571500" marR="0" lvl="0" indent="-342900" algn="l" rtl="0">
              <a:lnSpc>
                <a:spcPct val="100000"/>
              </a:lnSpc>
              <a:spcBef>
                <a:spcPts val="640"/>
              </a:spcBef>
              <a:spcAft>
                <a:spcPts val="0"/>
              </a:spcAft>
              <a:buClr>
                <a:schemeClr val="accent2"/>
              </a:buClr>
              <a:buSzPct val="100000"/>
              <a:buFont typeface="Arial"/>
              <a:buChar char="•"/>
            </a:pPr>
            <a:r>
              <a:rPr lang="en-US" sz="2400" dirty="0" smtClean="0">
                <a:latin typeface="Arial"/>
                <a:cs typeface="Arial"/>
              </a:rPr>
              <a:t>Majority opinion</a:t>
            </a:r>
          </a:p>
          <a:p>
            <a:pPr marL="571500" marR="0" lvl="0" indent="-342900" algn="l" rtl="0">
              <a:lnSpc>
                <a:spcPct val="100000"/>
              </a:lnSpc>
              <a:spcBef>
                <a:spcPts val="640"/>
              </a:spcBef>
              <a:spcAft>
                <a:spcPts val="0"/>
              </a:spcAft>
              <a:buClr>
                <a:schemeClr val="accent2"/>
              </a:buClr>
              <a:buSzPct val="100000"/>
              <a:buFont typeface="Arial"/>
              <a:buChar char="•"/>
            </a:pPr>
            <a:r>
              <a:rPr lang="en-US" sz="2400" dirty="0" smtClean="0">
                <a:latin typeface="Arial"/>
                <a:cs typeface="Arial"/>
              </a:rPr>
              <a:t>Dissent</a:t>
            </a:r>
            <a:endParaRPr sz="2400" dirty="0">
              <a:latin typeface="Arial"/>
              <a:cs typeface="Arial"/>
            </a:endParaRPr>
          </a:p>
          <a:p>
            <a:pPr marL="571500" marR="0" lvl="0" indent="-342900" algn="l" rtl="0">
              <a:lnSpc>
                <a:spcPct val="100000"/>
              </a:lnSpc>
              <a:spcBef>
                <a:spcPts val="640"/>
              </a:spcBef>
              <a:spcAft>
                <a:spcPts val="0"/>
              </a:spcAft>
              <a:buClr>
                <a:schemeClr val="accent2"/>
              </a:buClr>
              <a:buSzPct val="100000"/>
              <a:buFont typeface="Arial"/>
              <a:buChar char="•"/>
            </a:pPr>
            <a:r>
              <a:rPr lang="en-US" sz="2400" dirty="0" smtClean="0">
                <a:latin typeface="Arial"/>
                <a:cs typeface="Arial"/>
              </a:rPr>
              <a:t>Concurrence</a:t>
            </a:r>
            <a:endParaRPr sz="2400" dirty="0">
              <a:latin typeface="Arial"/>
              <a:cs typeface="Arial"/>
            </a:endParaRPr>
          </a:p>
          <a:p>
            <a:pPr marL="571500" marR="0" lvl="0" indent="-342900" algn="l" rtl="0">
              <a:lnSpc>
                <a:spcPct val="100000"/>
              </a:lnSpc>
              <a:spcBef>
                <a:spcPts val="640"/>
              </a:spcBef>
              <a:spcAft>
                <a:spcPts val="0"/>
              </a:spcAft>
              <a:buClr>
                <a:schemeClr val="accent2"/>
              </a:buClr>
              <a:buSzPct val="100000"/>
              <a:buFont typeface="Arial"/>
              <a:buChar char="•"/>
            </a:pPr>
            <a:r>
              <a:rPr lang="en-US" sz="2400" dirty="0" smtClean="0">
                <a:latin typeface="Arial"/>
                <a:cs typeface="Arial"/>
              </a:rPr>
              <a:t>Espionage Act</a:t>
            </a:r>
          </a:p>
          <a:p>
            <a:pPr marL="571500" marR="0" lvl="0" indent="-342900" algn="l" rtl="0">
              <a:lnSpc>
                <a:spcPct val="100000"/>
              </a:lnSpc>
              <a:spcBef>
                <a:spcPts val="640"/>
              </a:spcBef>
              <a:spcAft>
                <a:spcPts val="0"/>
              </a:spcAft>
              <a:buClr>
                <a:schemeClr val="accent2"/>
              </a:buClr>
              <a:buSzPct val="100000"/>
              <a:buFont typeface="Arial"/>
              <a:buChar char="•"/>
            </a:pPr>
            <a:r>
              <a:rPr lang="en-US" sz="2400" dirty="0" smtClean="0">
                <a:latin typeface="Arial"/>
                <a:cs typeface="Arial"/>
              </a:rPr>
              <a:t>Sedition Act</a:t>
            </a:r>
          </a:p>
          <a:p>
            <a:pPr marL="571500" marR="0" lvl="0" indent="-342900" algn="l" rtl="0">
              <a:lnSpc>
                <a:spcPct val="100000"/>
              </a:lnSpc>
              <a:spcBef>
                <a:spcPts val="640"/>
              </a:spcBef>
              <a:spcAft>
                <a:spcPts val="0"/>
              </a:spcAft>
              <a:buClr>
                <a:schemeClr val="accent2"/>
              </a:buClr>
              <a:buSzPct val="100000"/>
              <a:buFont typeface="Arial"/>
              <a:buChar char="•"/>
            </a:pPr>
            <a:r>
              <a:rPr lang="en-US" sz="2400" dirty="0" smtClean="0">
                <a:latin typeface="Arial"/>
                <a:cs typeface="Arial"/>
              </a:rPr>
              <a:t>Syndicalism</a:t>
            </a:r>
          </a:p>
          <a:p>
            <a:pPr marL="571500" marR="0" lvl="0" indent="-342900" algn="l" rtl="0">
              <a:lnSpc>
                <a:spcPct val="100000"/>
              </a:lnSpc>
              <a:spcBef>
                <a:spcPts val="640"/>
              </a:spcBef>
              <a:spcAft>
                <a:spcPts val="0"/>
              </a:spcAft>
              <a:buClr>
                <a:schemeClr val="accent2"/>
              </a:buClr>
              <a:buSzPct val="100000"/>
              <a:buFont typeface="Arial"/>
              <a:buChar char="•"/>
            </a:pPr>
            <a:r>
              <a:rPr lang="en-US" sz="2400" dirty="0" smtClean="0">
                <a:latin typeface="Arial"/>
                <a:cs typeface="Arial"/>
              </a:rPr>
              <a:t>Incitement</a:t>
            </a:r>
          </a:p>
          <a:p>
            <a:pPr marL="571500" marR="0" lvl="0" indent="-342900" algn="l" rtl="0">
              <a:lnSpc>
                <a:spcPct val="100000"/>
              </a:lnSpc>
              <a:spcBef>
                <a:spcPts val="640"/>
              </a:spcBef>
              <a:spcAft>
                <a:spcPts val="0"/>
              </a:spcAft>
              <a:buClr>
                <a:schemeClr val="accent2"/>
              </a:buClr>
              <a:buSzPct val="100000"/>
              <a:buFont typeface="Arial"/>
              <a:buChar char="•"/>
            </a:pPr>
            <a:r>
              <a:rPr lang="en-US" sz="2400" dirty="0" smtClean="0">
                <a:latin typeface="Arial"/>
                <a:cs typeface="Arial"/>
              </a:rPr>
              <a:t>“Free trade in ideas”</a:t>
            </a:r>
          </a:p>
          <a:p>
            <a:pPr marL="571500" marR="0" lvl="0" indent="-342900" algn="l" rtl="0">
              <a:lnSpc>
                <a:spcPct val="100000"/>
              </a:lnSpc>
              <a:spcBef>
                <a:spcPts val="640"/>
              </a:spcBef>
              <a:spcAft>
                <a:spcPts val="0"/>
              </a:spcAft>
              <a:buClr>
                <a:schemeClr val="accent2"/>
              </a:buClr>
              <a:buSzPct val="100000"/>
              <a:buFont typeface="Arial"/>
              <a:buChar char="•"/>
            </a:pPr>
            <a:r>
              <a:rPr lang="en-US" sz="2400" dirty="0" smtClean="0">
                <a:latin typeface="Arial"/>
                <a:cs typeface="Arial"/>
              </a:rPr>
              <a:t>Freedom of conscience</a:t>
            </a:r>
          </a:p>
          <a:p>
            <a:pPr marL="571500" marR="0" lvl="0" indent="-342900" algn="l" rtl="0">
              <a:lnSpc>
                <a:spcPct val="100000"/>
              </a:lnSpc>
              <a:spcBef>
                <a:spcPts val="640"/>
              </a:spcBef>
              <a:spcAft>
                <a:spcPts val="0"/>
              </a:spcAft>
              <a:buClr>
                <a:schemeClr val="accent2"/>
              </a:buClr>
              <a:buSzPct val="100000"/>
              <a:buFont typeface="Arial"/>
              <a:buChar char="•"/>
            </a:pPr>
            <a:endParaRPr lang="en-US" sz="2400" dirty="0" smtClean="0">
              <a:latin typeface="Arial"/>
              <a:cs typeface="Arial"/>
            </a:endParaRPr>
          </a:p>
          <a:p>
            <a:pPr marL="571500" marR="0" lvl="0" indent="-342900" algn="l" rtl="0">
              <a:lnSpc>
                <a:spcPct val="100000"/>
              </a:lnSpc>
              <a:spcBef>
                <a:spcPts val="640"/>
              </a:spcBef>
              <a:spcAft>
                <a:spcPts val="0"/>
              </a:spcAft>
              <a:buClr>
                <a:schemeClr val="accent2"/>
              </a:buClr>
              <a:buSzPct val="100000"/>
              <a:buFont typeface="Arial"/>
              <a:buChar char="•"/>
            </a:pPr>
            <a:endParaRPr lang="en-US" sz="2400" dirty="0" smtClean="0">
              <a:latin typeface="Arial"/>
              <a:cs typeface="Arial"/>
            </a:endParaRPr>
          </a:p>
          <a:p>
            <a:pPr marL="571500" marR="0" lvl="0" indent="-342900" algn="l" rtl="0">
              <a:lnSpc>
                <a:spcPct val="100000"/>
              </a:lnSpc>
              <a:spcBef>
                <a:spcPts val="640"/>
              </a:spcBef>
              <a:spcAft>
                <a:spcPts val="0"/>
              </a:spcAft>
              <a:buClr>
                <a:schemeClr val="accent2"/>
              </a:buClr>
              <a:buSzPct val="100000"/>
              <a:buFont typeface="Arial"/>
              <a:buChar char="•"/>
            </a:pPr>
            <a:endParaRPr sz="2400" dirty="0">
              <a:latin typeface="Arial"/>
              <a:cs typeface="Arial"/>
            </a:endParaRPr>
          </a:p>
          <a:p>
            <a:pPr marL="571500" marR="0" lvl="0" indent="-342900" algn="l" rtl="0">
              <a:lnSpc>
                <a:spcPct val="100000"/>
              </a:lnSpc>
              <a:spcBef>
                <a:spcPts val="640"/>
              </a:spcBef>
              <a:spcAft>
                <a:spcPts val="0"/>
              </a:spcAft>
              <a:buClr>
                <a:schemeClr val="accent2"/>
              </a:buClr>
              <a:buSzPct val="100000"/>
              <a:buFont typeface="Arial"/>
              <a:buChar char="•"/>
            </a:pPr>
            <a:endParaRPr sz="2400" dirty="0">
              <a:latin typeface="Arial"/>
              <a:cs typeface="Arial"/>
            </a:endParaRPr>
          </a:p>
          <a:p>
            <a:pPr marL="571500" marR="0" lvl="0" indent="-342900" algn="l" rtl="0">
              <a:lnSpc>
                <a:spcPct val="100000"/>
              </a:lnSpc>
              <a:spcBef>
                <a:spcPts val="640"/>
              </a:spcBef>
              <a:spcAft>
                <a:spcPts val="0"/>
              </a:spcAft>
              <a:buClr>
                <a:schemeClr val="accent2"/>
              </a:buClr>
              <a:buSzPct val="100000"/>
              <a:buFont typeface="Arial"/>
              <a:buChar char="•"/>
            </a:pPr>
            <a:endParaRPr sz="2400" dirty="0">
              <a:latin typeface="Arial"/>
              <a:cs typeface="Arial"/>
            </a:endParaRPr>
          </a:p>
          <a:p>
            <a:pPr marL="571500" marR="0" lvl="0" indent="-342900" algn="l" rtl="0">
              <a:lnSpc>
                <a:spcPct val="100000"/>
              </a:lnSpc>
              <a:spcBef>
                <a:spcPts val="640"/>
              </a:spcBef>
              <a:spcAft>
                <a:spcPts val="0"/>
              </a:spcAft>
              <a:buClr>
                <a:schemeClr val="accent2"/>
              </a:buClr>
              <a:buSzPct val="100000"/>
              <a:buFont typeface="Arial"/>
              <a:buChar char="•"/>
            </a:pPr>
            <a:endParaRPr sz="2400" dirty="0">
              <a:latin typeface="Arial"/>
              <a:cs typeface="Arial"/>
            </a:endParaRPr>
          </a:p>
          <a:p>
            <a:pPr marL="571500" marR="0" lvl="0" indent="-342900" algn="l" rtl="0">
              <a:lnSpc>
                <a:spcPct val="100000"/>
              </a:lnSpc>
              <a:spcBef>
                <a:spcPts val="640"/>
              </a:spcBef>
              <a:spcAft>
                <a:spcPts val="0"/>
              </a:spcAft>
              <a:buClr>
                <a:schemeClr val="accent2"/>
              </a:buClr>
              <a:buSzPct val="100000"/>
              <a:buFont typeface="Arial"/>
              <a:buChar char="•"/>
            </a:pPr>
            <a:endParaRPr sz="2400" dirty="0">
              <a:latin typeface="Arial"/>
              <a:cs typeface="Arial"/>
            </a:endParaRPr>
          </a:p>
          <a:p>
            <a:pPr marL="571500" marR="0" lvl="0" indent="-342900" algn="l" rtl="0">
              <a:lnSpc>
                <a:spcPct val="100000"/>
              </a:lnSpc>
              <a:spcBef>
                <a:spcPts val="640"/>
              </a:spcBef>
              <a:spcAft>
                <a:spcPts val="0"/>
              </a:spcAft>
              <a:buClr>
                <a:schemeClr val="accent2"/>
              </a:buClr>
              <a:buSzPct val="100000"/>
              <a:buFont typeface="Arial"/>
              <a:buChar char="•"/>
            </a:pPr>
            <a:endParaRPr sz="2400" dirty="0">
              <a:latin typeface="Arial"/>
              <a:cs typeface="Arial"/>
            </a:endParaRPr>
          </a:p>
          <a:p>
            <a:pPr marL="228600" marR="0" lvl="0" indent="0" algn="l" rtl="0">
              <a:lnSpc>
                <a:spcPct val="100000"/>
              </a:lnSpc>
              <a:spcBef>
                <a:spcPts val="640"/>
              </a:spcBef>
              <a:spcAft>
                <a:spcPts val="0"/>
              </a:spcAft>
              <a:buClr>
                <a:schemeClr val="accent2"/>
              </a:buClr>
              <a:buSzPct val="100000"/>
            </a:pPr>
            <a:endParaRPr sz="2400" dirty="0">
              <a:latin typeface="Arial"/>
              <a:cs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Shape 268"/>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3600" b="1" i="0" u="none" strike="noStrike" cap="none" dirty="0">
                <a:solidFill>
                  <a:srgbClr val="8C004C"/>
                </a:solidFill>
                <a:latin typeface="Arial"/>
                <a:ea typeface="Arial"/>
                <a:cs typeface="Arial"/>
                <a:sym typeface="Arial"/>
              </a:rPr>
              <a:t>Test Your Memory</a:t>
            </a:r>
            <a:endParaRPr sz="3600" b="1" i="0" u="none" strike="noStrike" cap="none" dirty="0">
              <a:solidFill>
                <a:srgbClr val="8C004C"/>
              </a:solidFill>
              <a:latin typeface="Arial"/>
              <a:ea typeface="Arial"/>
              <a:cs typeface="Arial"/>
              <a:sym typeface="Arial"/>
            </a:endParaRPr>
          </a:p>
        </p:txBody>
      </p:sp>
      <p:sp>
        <p:nvSpPr>
          <p:cNvPr id="269" name="Shape 269"/>
          <p:cNvSpPr txBox="1">
            <a:spLocks noGrp="1"/>
          </p:cNvSpPr>
          <p:nvPr>
            <p:ph idx="1"/>
          </p:nvPr>
        </p:nvSpPr>
        <p:spPr>
          <a:xfrm>
            <a:off x="1097934" y="1497476"/>
            <a:ext cx="7588865" cy="4525963"/>
          </a:xfrm>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ct val="100000"/>
              <a:buFont typeface="Arial"/>
              <a:buChar char="•"/>
            </a:pPr>
            <a:r>
              <a:rPr lang="en-US" sz="2800" dirty="0">
                <a:latin typeface="Arial"/>
                <a:cs typeface="Arial"/>
              </a:rPr>
              <a:t>Which court case led Justice Oliver Wendell Holmes, Jr. to say that free speech would “not protect a man in falsely shouting fire in a theater and causing a panic</a:t>
            </a:r>
            <a:r>
              <a:rPr lang="en-US" sz="2800" dirty="0" smtClean="0">
                <a:latin typeface="Arial"/>
                <a:cs typeface="Arial"/>
              </a:rPr>
              <a:t>?”</a:t>
            </a:r>
            <a:endParaRPr lang="en-US" sz="2800" dirty="0">
              <a:latin typeface="Arial"/>
              <a:cs typeface="Arial"/>
            </a:endParaRPr>
          </a:p>
          <a:p>
            <a:pPr marL="347472" indent="-347472">
              <a:buClr>
                <a:schemeClr val="accent2"/>
              </a:buClr>
              <a:buSzPct val="100000"/>
              <a:buFont typeface="Arial"/>
              <a:buChar char="•"/>
            </a:pPr>
            <a:r>
              <a:rPr lang="en-US" sz="2800" dirty="0">
                <a:latin typeface="Arial"/>
                <a:cs typeface="Arial"/>
              </a:rPr>
              <a:t>Which case caused Oliver Wendell Holmes, Jr. to state that: “the best test of truth is the power for the thought to get itself accepted in the competition of the market?”</a:t>
            </a:r>
          </a:p>
          <a:p>
            <a:pPr marL="347472" marR="0" lvl="0" indent="-347472" algn="l" rtl="0">
              <a:lnSpc>
                <a:spcPct val="100000"/>
              </a:lnSpc>
              <a:spcBef>
                <a:spcPts val="640"/>
              </a:spcBef>
              <a:spcAft>
                <a:spcPts val="0"/>
              </a:spcAft>
              <a:buClr>
                <a:schemeClr val="accent2"/>
              </a:buClr>
              <a:buSzPct val="100000"/>
              <a:buFont typeface="Arial"/>
              <a:buChar char="•"/>
            </a:pPr>
            <a:endParaRPr lang="en-US" sz="2800" dirty="0">
              <a:latin typeface="Arial"/>
              <a:cs typeface="Aria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sz="4000" b="1" dirty="0">
                <a:solidFill>
                  <a:srgbClr val="8C004C"/>
                </a:solidFill>
                <a:latin typeface="Arial"/>
                <a:cs typeface="Arial"/>
              </a:rPr>
              <a:t>Test Your Memory</a:t>
            </a:r>
            <a:endParaRPr sz="4000" b="1" dirty="0">
              <a:solidFill>
                <a:srgbClr val="8C004C"/>
              </a:solidFill>
              <a:latin typeface="Arial"/>
              <a:cs typeface="Arial"/>
            </a:endParaRPr>
          </a:p>
        </p:txBody>
      </p:sp>
      <p:sp>
        <p:nvSpPr>
          <p:cNvPr id="283" name="Shape 283"/>
          <p:cNvSpPr txBox="1">
            <a:spLocks noGrp="1"/>
          </p:cNvSpPr>
          <p:nvPr>
            <p:ph idx="1"/>
          </p:nvPr>
        </p:nvSpPr>
        <p:spPr>
          <a:prstGeom prst="rect">
            <a:avLst/>
          </a:prstGeom>
        </p:spPr>
        <p:txBody>
          <a:bodyPr spcFirstLastPara="1" wrap="square" lIns="91425" tIns="91425" rIns="91425" bIns="91425" anchor="t" anchorCtr="0">
            <a:noAutofit/>
          </a:bodyPr>
          <a:lstStyle/>
          <a:p>
            <a:pPr marL="347472" indent="-347472">
              <a:buClr>
                <a:schemeClr val="accent2"/>
              </a:buClr>
              <a:buSzPct val="100000"/>
              <a:buFont typeface="Arial"/>
              <a:buChar char="•"/>
            </a:pPr>
            <a:r>
              <a:rPr lang="en-US" sz="2800" dirty="0">
                <a:latin typeface="Arial"/>
                <a:ea typeface="Arial"/>
                <a:cs typeface="Arial"/>
                <a:sym typeface="Arial"/>
              </a:rPr>
              <a:t>Which case included this famous phrase from Justice Louis Brandeis: </a:t>
            </a:r>
            <a:r>
              <a:rPr lang="en-US" sz="2800" dirty="0">
                <a:latin typeface="Arial"/>
                <a:cs typeface="Arial"/>
              </a:rPr>
              <a:t>“If there be time to expose through discussion the falsehood and fallacies, to avert the evil by the processes of education, </a:t>
            </a:r>
            <a:r>
              <a:rPr lang="en-US" sz="2800" dirty="0">
                <a:solidFill>
                  <a:srgbClr val="000000"/>
                </a:solidFill>
                <a:latin typeface="Arial"/>
                <a:cs typeface="Arial"/>
              </a:rPr>
              <a:t>the remedy to be applied is more speech, not enforced silence”</a:t>
            </a:r>
            <a:r>
              <a:rPr lang="en-US" sz="2800" dirty="0" smtClean="0">
                <a:latin typeface="Arial"/>
                <a:cs typeface="Arial"/>
              </a:rPr>
              <a:t>?</a:t>
            </a:r>
          </a:p>
          <a:p>
            <a:pPr marL="347472" lvl="0" indent="-347472">
              <a:spcBef>
                <a:spcPts val="640"/>
              </a:spcBef>
              <a:spcAft>
                <a:spcPts val="0"/>
              </a:spcAft>
              <a:buClr>
                <a:schemeClr val="accent2"/>
              </a:buClr>
              <a:buSzPct val="100000"/>
              <a:buFont typeface="Arial"/>
              <a:buChar char="•"/>
            </a:pPr>
            <a:r>
              <a:rPr lang="en-US" sz="2800" dirty="0" smtClean="0">
                <a:latin typeface="Arial"/>
                <a:cs typeface="Arial"/>
              </a:rPr>
              <a:t>What are the similarities and differences between concurring opinions and dissenting opinions?</a:t>
            </a:r>
            <a:endParaRPr sz="2800" dirty="0">
              <a:latin typeface="Arial"/>
              <a:cs typeface="Arial"/>
            </a:endParaRPr>
          </a:p>
          <a:p>
            <a:pPr marL="0" lvl="0" indent="0">
              <a:spcBef>
                <a:spcPts val="640"/>
              </a:spcBef>
              <a:spcAft>
                <a:spcPts val="0"/>
              </a:spcAft>
              <a:buClr>
                <a:schemeClr val="accent2"/>
              </a:buClr>
              <a:buNone/>
            </a:pPr>
            <a:endParaRPr sz="2800" dirty="0">
              <a:latin typeface="Arial"/>
              <a:cs typeface="Aria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8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Shape 296"/>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US" sz="4000" b="1" dirty="0">
                <a:solidFill>
                  <a:srgbClr val="8C004C"/>
                </a:solidFill>
                <a:latin typeface="Arial"/>
                <a:cs typeface="Arial"/>
              </a:rPr>
              <a:t>Test Your Memory</a:t>
            </a:r>
            <a:endParaRPr sz="4000" b="1" dirty="0">
              <a:solidFill>
                <a:srgbClr val="8C004C"/>
              </a:solidFill>
              <a:latin typeface="Arial"/>
              <a:cs typeface="Arial"/>
            </a:endParaRPr>
          </a:p>
        </p:txBody>
      </p:sp>
      <p:sp>
        <p:nvSpPr>
          <p:cNvPr id="297" name="Shape 297"/>
          <p:cNvSpPr txBox="1">
            <a:spLocks noGrp="1"/>
          </p:cNvSpPr>
          <p:nvPr>
            <p:ph idx="1"/>
          </p:nvPr>
        </p:nvSpPr>
        <p:spPr>
          <a:prstGeom prst="rect">
            <a:avLst/>
          </a:prstGeom>
        </p:spPr>
        <p:txBody>
          <a:bodyPr spcFirstLastPara="1" wrap="square" lIns="91425" tIns="91425" rIns="91425" bIns="91425" anchor="t" anchorCtr="0">
            <a:noAutofit/>
          </a:bodyPr>
          <a:lstStyle/>
          <a:p>
            <a:pPr marL="347472" lvl="0" indent="-347472">
              <a:spcBef>
                <a:spcPts val="640"/>
              </a:spcBef>
              <a:spcAft>
                <a:spcPts val="0"/>
              </a:spcAft>
              <a:buClr>
                <a:schemeClr val="accent2"/>
              </a:buClr>
              <a:buSzPct val="100000"/>
              <a:buFont typeface="Arial"/>
              <a:buChar char="•"/>
            </a:pPr>
            <a:r>
              <a:rPr lang="en-US" sz="3000" dirty="0">
                <a:latin typeface="Arial"/>
                <a:ea typeface="Arial"/>
                <a:cs typeface="Arial"/>
                <a:sym typeface="Arial"/>
              </a:rPr>
              <a:t>Which case included this famous phrase from Justice Louis Brandeis: </a:t>
            </a:r>
            <a:r>
              <a:rPr lang="en-US" sz="3000" dirty="0">
                <a:latin typeface="Arial"/>
                <a:cs typeface="Arial"/>
              </a:rPr>
              <a:t>“If there be time to expose through discussion the falsehood and fallacies, to avert the evil by the processes of education, </a:t>
            </a:r>
            <a:r>
              <a:rPr lang="en-US" sz="3000" dirty="0">
                <a:solidFill>
                  <a:srgbClr val="000000"/>
                </a:solidFill>
                <a:latin typeface="Arial"/>
                <a:cs typeface="Arial"/>
              </a:rPr>
              <a:t>the remedy to be applied is more speech, not enforced </a:t>
            </a:r>
            <a:r>
              <a:rPr lang="en-US" sz="3000" dirty="0" smtClean="0">
                <a:solidFill>
                  <a:srgbClr val="000000"/>
                </a:solidFill>
                <a:latin typeface="Arial"/>
                <a:cs typeface="Arial"/>
              </a:rPr>
              <a:t>silence”</a:t>
            </a:r>
            <a:r>
              <a:rPr lang="en-US" sz="3000" dirty="0" smtClean="0">
                <a:latin typeface="Arial"/>
                <a:cs typeface="Arial"/>
              </a:rPr>
              <a:t>?</a:t>
            </a:r>
            <a:endParaRPr lang="en-US" sz="3000" dirty="0">
              <a:latin typeface="Arial"/>
              <a:cs typeface="Arial"/>
            </a:endParaRPr>
          </a:p>
          <a:p>
            <a:pPr marL="0" lvl="0" indent="0">
              <a:spcBef>
                <a:spcPts val="640"/>
              </a:spcBef>
              <a:spcAft>
                <a:spcPts val="0"/>
              </a:spcAft>
              <a:buClr>
                <a:schemeClr val="accent2"/>
              </a:buClr>
              <a:buSzPts val="1100"/>
              <a:buFont typeface="Arial"/>
              <a:buNone/>
            </a:pPr>
            <a:r>
              <a:rPr lang="en-US" sz="3000" dirty="0" smtClean="0">
                <a:latin typeface="Arial"/>
                <a:cs typeface="Arial"/>
              </a:rPr>
              <a:t> </a:t>
            </a:r>
            <a:endParaRPr sz="3000" dirty="0">
              <a:latin typeface="Arial"/>
              <a:cs typeface="Arial"/>
            </a:endParaRPr>
          </a:p>
          <a:p>
            <a:pPr marL="0" lvl="0" indent="0">
              <a:spcBef>
                <a:spcPts val="640"/>
              </a:spcBef>
              <a:spcAft>
                <a:spcPts val="0"/>
              </a:spcAft>
              <a:buClr>
                <a:schemeClr val="accent2"/>
              </a:buClr>
              <a:buNone/>
            </a:pPr>
            <a:endParaRPr dirty="0">
              <a:latin typeface="Arial"/>
              <a:cs typeface="Aria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Shape 308"/>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smtClean="0">
                <a:solidFill>
                  <a:srgbClr val="8C004C"/>
                </a:solidFill>
                <a:latin typeface="Arial"/>
                <a:ea typeface="Calibri"/>
                <a:cs typeface="Arial"/>
                <a:sym typeface="Calibri"/>
              </a:rPr>
              <a:t>Discussion Questions</a:t>
            </a:r>
            <a:endParaRPr sz="4000" b="1" i="0" u="none" strike="noStrike" cap="none" dirty="0">
              <a:solidFill>
                <a:srgbClr val="8C004C"/>
              </a:solidFill>
              <a:latin typeface="Arial"/>
              <a:ea typeface="Calibri"/>
              <a:cs typeface="Arial"/>
              <a:sym typeface="Calibri"/>
            </a:endParaRPr>
          </a:p>
        </p:txBody>
      </p:sp>
      <p:sp>
        <p:nvSpPr>
          <p:cNvPr id="309" name="Shape 309"/>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203200" marR="0" lvl="0" indent="0" algn="l" rtl="0">
              <a:lnSpc>
                <a:spcPct val="100000"/>
              </a:lnSpc>
              <a:spcBef>
                <a:spcPts val="0"/>
              </a:spcBef>
              <a:spcAft>
                <a:spcPts val="0"/>
              </a:spcAft>
              <a:buClr>
                <a:schemeClr val="dk1"/>
              </a:buClr>
              <a:buSzPts val="3200"/>
            </a:pPr>
            <a:r>
              <a:rPr lang="en-US" sz="2800" b="0" i="0" u="none" strike="noStrike" cap="none" dirty="0">
                <a:solidFill>
                  <a:schemeClr val="dk1"/>
                </a:solidFill>
                <a:latin typeface="Arial"/>
                <a:cs typeface="Arial"/>
                <a:sym typeface="Calibri"/>
              </a:rPr>
              <a:t>What do you think Justice Holmes means by this: “not free thought for those who agree with us but freedom for the thought that we hate”</a:t>
            </a:r>
            <a:r>
              <a:rPr lang="en-US" sz="2800" b="0" i="0" u="none" strike="noStrike" cap="none" dirty="0" smtClean="0">
                <a:solidFill>
                  <a:schemeClr val="dk1"/>
                </a:solidFill>
                <a:latin typeface="Arial"/>
                <a:cs typeface="Arial"/>
                <a:sym typeface="Calibri"/>
              </a:rPr>
              <a:t>?</a:t>
            </a:r>
          </a:p>
          <a:p>
            <a:pPr marL="203200" marR="0" lvl="0" indent="0" algn="l" rtl="0">
              <a:lnSpc>
                <a:spcPct val="100000"/>
              </a:lnSpc>
              <a:spcBef>
                <a:spcPts val="0"/>
              </a:spcBef>
              <a:spcAft>
                <a:spcPts val="0"/>
              </a:spcAft>
              <a:buClr>
                <a:schemeClr val="dk1"/>
              </a:buClr>
              <a:buSzPts val="3200"/>
            </a:pPr>
            <a:endParaRPr lang="en-US" sz="2800" b="0" i="0" u="none" strike="noStrike" cap="none" dirty="0" smtClean="0">
              <a:solidFill>
                <a:schemeClr val="dk1"/>
              </a:solidFill>
              <a:latin typeface="Arial"/>
              <a:cs typeface="Arial"/>
              <a:sym typeface="Calibri"/>
            </a:endParaRPr>
          </a:p>
          <a:p>
            <a:pPr marL="203200" marR="0" lvl="0" indent="0" algn="l" rtl="0">
              <a:lnSpc>
                <a:spcPct val="100000"/>
              </a:lnSpc>
              <a:spcBef>
                <a:spcPts val="0"/>
              </a:spcBef>
              <a:spcAft>
                <a:spcPts val="0"/>
              </a:spcAft>
              <a:buClr>
                <a:schemeClr val="dk1"/>
              </a:buClr>
              <a:buSzPts val="3200"/>
            </a:pPr>
            <a:r>
              <a:rPr lang="en-US" sz="2800" dirty="0" smtClean="0">
                <a:latin typeface="Arial"/>
                <a:cs typeface="Arial"/>
              </a:rPr>
              <a:t>What role do you believe freedom of thought plays in protecting freedom of speech?</a:t>
            </a:r>
            <a:endParaRPr lang="en-US" sz="2800" dirty="0">
              <a:latin typeface="Arial"/>
              <a:cs typeface="Arial"/>
            </a:endParaRPr>
          </a:p>
          <a:p>
            <a:pPr marL="342900" marR="0" lvl="0" indent="-139700" algn="l" rtl="0">
              <a:lnSpc>
                <a:spcPct val="100000"/>
              </a:lnSpc>
              <a:spcBef>
                <a:spcPts val="0"/>
              </a:spcBef>
              <a:spcAft>
                <a:spcPts val="0"/>
              </a:spcAft>
              <a:buClr>
                <a:schemeClr val="dk1"/>
              </a:buClr>
              <a:buSzPts val="3200"/>
              <a:buFont typeface="Calibri"/>
              <a:buNone/>
            </a:pPr>
            <a:endParaRPr sz="2800" b="0" i="0" u="none" strike="noStrike" cap="none" dirty="0">
              <a:solidFill>
                <a:schemeClr val="dk1"/>
              </a:solidFill>
              <a:latin typeface="Arial"/>
              <a:cs typeface="Arial"/>
              <a:sym typeface="Calibri"/>
            </a:endParaRPr>
          </a:p>
          <a:p>
            <a:pPr marL="342900" marR="0" lvl="0" indent="-139700" algn="l" rtl="0">
              <a:lnSpc>
                <a:spcPct val="100000"/>
              </a:lnSpc>
              <a:spcBef>
                <a:spcPts val="640"/>
              </a:spcBef>
              <a:spcAft>
                <a:spcPts val="0"/>
              </a:spcAft>
              <a:buClr>
                <a:schemeClr val="dk1"/>
              </a:buClr>
              <a:buSzPts val="3200"/>
              <a:buFont typeface="Calibri"/>
              <a:buNone/>
            </a:pPr>
            <a:endParaRPr sz="2800" b="0" i="0" u="none" strike="noStrike" cap="none" dirty="0">
              <a:solidFill>
                <a:schemeClr val="dk1"/>
              </a:solidFill>
              <a:latin typeface="Arial"/>
              <a:cs typeface="Arial"/>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100"/>
              <a:buFont typeface="Calibri"/>
              <a:buNone/>
            </a:pPr>
            <a:r>
              <a:rPr lang="en-US" sz="4000" b="1" i="0" u="none" strike="noStrike" cap="none" dirty="0">
                <a:solidFill>
                  <a:schemeClr val="accent1"/>
                </a:solidFill>
                <a:latin typeface="Arial"/>
                <a:ea typeface="Arial"/>
                <a:cs typeface="Arial"/>
                <a:sym typeface="Arial"/>
              </a:rPr>
              <a:t>Remember! </a:t>
            </a:r>
            <a:r>
              <a:rPr lang="en-US" sz="4000" b="0" i="0" u="none" strike="noStrike" cap="none" dirty="0" smtClean="0">
                <a:solidFill>
                  <a:schemeClr val="dk1"/>
                </a:solidFill>
                <a:latin typeface="Arial"/>
                <a:ea typeface="Arial"/>
                <a:cs typeface="Arial"/>
                <a:sym typeface="Arial"/>
              </a:rPr>
              <a:t/>
            </a:r>
            <a:br>
              <a:rPr lang="en-US" sz="4000" b="0" i="0" u="none" strike="noStrike" cap="none" dirty="0" smtClean="0">
                <a:solidFill>
                  <a:schemeClr val="dk1"/>
                </a:solidFill>
                <a:latin typeface="Arial"/>
                <a:ea typeface="Arial"/>
                <a:cs typeface="Arial"/>
                <a:sym typeface="Arial"/>
              </a:rPr>
            </a:br>
            <a:r>
              <a:rPr lang="en-US" sz="2800" b="0" i="0" u="none" strike="noStrike" cap="none" dirty="0" smtClean="0">
                <a:solidFill>
                  <a:schemeClr val="dk1"/>
                </a:solidFill>
                <a:latin typeface="Arial"/>
                <a:ea typeface="Arial"/>
                <a:cs typeface="Arial"/>
                <a:sym typeface="Arial"/>
              </a:rPr>
              <a:t>The </a:t>
            </a:r>
            <a:r>
              <a:rPr lang="en-US" sz="2800" b="0" i="0" u="none" strike="noStrike" cap="none" dirty="0">
                <a:solidFill>
                  <a:schemeClr val="dk1"/>
                </a:solidFill>
                <a:latin typeface="Arial"/>
                <a:ea typeface="Arial"/>
                <a:cs typeface="Arial"/>
                <a:sym typeface="Arial"/>
              </a:rPr>
              <a:t>Freedoms Guaranteed by the First Amendment:</a:t>
            </a:r>
            <a:endParaRPr sz="2800" b="0" i="0" u="none" strike="noStrike" cap="none" dirty="0">
              <a:solidFill>
                <a:schemeClr val="dk1"/>
              </a:solidFill>
              <a:latin typeface="Arial"/>
              <a:ea typeface="Arial"/>
              <a:cs typeface="Arial"/>
              <a:sym typeface="Arial"/>
            </a:endParaRPr>
          </a:p>
        </p:txBody>
      </p:sp>
      <p:sp>
        <p:nvSpPr>
          <p:cNvPr id="94" name="Shape 94"/>
          <p:cNvSpPr txBox="1">
            <a:spLocks noGrp="1"/>
          </p:cNvSpPr>
          <p:nvPr>
            <p:ph idx="1"/>
          </p:nvPr>
        </p:nvSpPr>
        <p:spPr>
          <a:xfrm>
            <a:off x="1097934" y="1796319"/>
            <a:ext cx="7588865" cy="4525963"/>
          </a:xfrm>
          <a:prstGeom prst="rect">
            <a:avLst/>
          </a:prstGeom>
          <a:noFill/>
          <a:ln>
            <a:noFill/>
          </a:ln>
        </p:spPr>
        <p:txBody>
          <a:bodyPr spcFirstLastPara="1" wrap="square" lIns="91425" tIns="45700" rIns="91425" bIns="45700" anchor="t" anchorCtr="0">
            <a:noAutofit/>
          </a:bodyPr>
          <a:lstStyle/>
          <a:p>
            <a:pPr marL="342900" marR="0" lvl="0" indent="-321310" algn="l" rtl="0">
              <a:lnSpc>
                <a:spcPct val="90000"/>
              </a:lnSpc>
              <a:spcBef>
                <a:spcPts val="0"/>
              </a:spcBef>
              <a:spcAft>
                <a:spcPts val="0"/>
              </a:spcAft>
              <a:buClr>
                <a:schemeClr val="accent2"/>
              </a:buClr>
              <a:buSzPts val="2400"/>
              <a:buFont typeface="Arial"/>
              <a:buChar char="•"/>
            </a:pPr>
            <a:r>
              <a:rPr lang="en-US" sz="2400" b="0" i="0" u="none" strike="noStrike" cap="none" dirty="0">
                <a:solidFill>
                  <a:schemeClr val="accent3"/>
                </a:solidFill>
                <a:latin typeface="Arial"/>
                <a:ea typeface="Arial"/>
                <a:cs typeface="Arial"/>
                <a:sym typeface="Arial"/>
              </a:rPr>
              <a:t>Religion</a:t>
            </a:r>
            <a:r>
              <a:rPr lang="en-US" sz="2400" b="0" i="0" u="none" strike="noStrike" cap="none" dirty="0">
                <a:solidFill>
                  <a:schemeClr val="dk1"/>
                </a:solidFill>
                <a:latin typeface="Arial"/>
                <a:ea typeface="Arial"/>
                <a:cs typeface="Arial"/>
                <a:sym typeface="Arial"/>
              </a:rPr>
              <a:t> – Freedom to worship or not worship as you like; prohibition of government from officially favoring any religion over others</a:t>
            </a:r>
            <a:endParaRPr sz="2400" b="0" i="0" u="none" strike="noStrike" cap="none" dirty="0">
              <a:solidFill>
                <a:schemeClr val="dk1"/>
              </a:solidFill>
              <a:latin typeface="Arial"/>
              <a:ea typeface="Arial"/>
              <a:cs typeface="Arial"/>
              <a:sym typeface="Arial"/>
            </a:endParaRPr>
          </a:p>
          <a:p>
            <a:pPr marL="342900" marR="0" lvl="0" indent="-321310" algn="l" rtl="0">
              <a:lnSpc>
                <a:spcPct val="90000"/>
              </a:lnSpc>
              <a:spcBef>
                <a:spcPts val="544"/>
              </a:spcBef>
              <a:spcAft>
                <a:spcPts val="0"/>
              </a:spcAft>
              <a:buClr>
                <a:schemeClr val="accent2"/>
              </a:buClr>
              <a:buSzPts val="2400"/>
              <a:buFont typeface="Arial"/>
              <a:buChar char="•"/>
            </a:pPr>
            <a:r>
              <a:rPr lang="en-US" sz="2400" b="0" i="0" u="none" strike="noStrike" cap="none" dirty="0">
                <a:solidFill>
                  <a:srgbClr val="D3332D"/>
                </a:solidFill>
                <a:latin typeface="Arial"/>
                <a:ea typeface="Arial"/>
                <a:cs typeface="Arial"/>
                <a:sym typeface="Arial"/>
              </a:rPr>
              <a:t>Speech</a:t>
            </a:r>
            <a:r>
              <a:rPr lang="en-US" sz="2400" b="0" i="0" u="none" strike="noStrike" cap="none" dirty="0">
                <a:solidFill>
                  <a:schemeClr val="dk1"/>
                </a:solidFill>
                <a:latin typeface="Arial"/>
                <a:ea typeface="Arial"/>
                <a:cs typeface="Arial"/>
                <a:sym typeface="Arial"/>
              </a:rPr>
              <a:t> – Freedom to to say what you like and not to be compelled to say things you don’t agree with</a:t>
            </a:r>
            <a:endParaRPr sz="2400" b="0" i="0" u="none" strike="noStrike" cap="none" dirty="0">
              <a:solidFill>
                <a:schemeClr val="dk1"/>
              </a:solidFill>
              <a:latin typeface="Arial"/>
              <a:ea typeface="Arial"/>
              <a:cs typeface="Arial"/>
              <a:sym typeface="Arial"/>
            </a:endParaRPr>
          </a:p>
          <a:p>
            <a:pPr marL="342900" marR="0" lvl="0" indent="-321310" algn="l" rtl="0">
              <a:lnSpc>
                <a:spcPct val="90000"/>
              </a:lnSpc>
              <a:spcBef>
                <a:spcPts val="544"/>
              </a:spcBef>
              <a:spcAft>
                <a:spcPts val="0"/>
              </a:spcAft>
              <a:buClr>
                <a:schemeClr val="accent2"/>
              </a:buClr>
              <a:buSzPts val="2400"/>
              <a:buFont typeface="Arial"/>
              <a:buChar char="•"/>
            </a:pPr>
            <a:r>
              <a:rPr lang="en-US" sz="2400" b="0" i="0" u="none" strike="noStrike" cap="none" dirty="0">
                <a:solidFill>
                  <a:srgbClr val="D3332D"/>
                </a:solidFill>
                <a:latin typeface="Arial"/>
                <a:ea typeface="Arial"/>
                <a:cs typeface="Arial"/>
                <a:sym typeface="Arial"/>
              </a:rPr>
              <a:t>Press</a:t>
            </a:r>
            <a:r>
              <a:rPr lang="en-US" sz="2400" b="0" i="0" u="none" strike="noStrike" cap="none" dirty="0">
                <a:solidFill>
                  <a:schemeClr val="dk1"/>
                </a:solidFill>
                <a:latin typeface="Arial"/>
                <a:ea typeface="Arial"/>
                <a:cs typeface="Arial"/>
                <a:sym typeface="Arial"/>
              </a:rPr>
              <a:t> – The right to publish without interference or censorship from the government</a:t>
            </a:r>
            <a:endParaRPr sz="2400" b="0" i="0" u="none" strike="noStrike" cap="none" dirty="0">
              <a:solidFill>
                <a:schemeClr val="dk1"/>
              </a:solidFill>
              <a:latin typeface="Arial"/>
              <a:ea typeface="Arial"/>
              <a:cs typeface="Arial"/>
              <a:sym typeface="Arial"/>
            </a:endParaRPr>
          </a:p>
          <a:p>
            <a:pPr marL="342900" marR="0" lvl="0" indent="-321310" algn="l" rtl="0">
              <a:lnSpc>
                <a:spcPct val="90000"/>
              </a:lnSpc>
              <a:spcBef>
                <a:spcPts val="544"/>
              </a:spcBef>
              <a:spcAft>
                <a:spcPts val="0"/>
              </a:spcAft>
              <a:buClr>
                <a:schemeClr val="accent2"/>
              </a:buClr>
              <a:buSzPts val="2400"/>
              <a:buFont typeface="Arial"/>
              <a:buChar char="•"/>
            </a:pPr>
            <a:r>
              <a:rPr lang="en-US" sz="2400" b="0" i="0" u="none" strike="noStrike" cap="none" dirty="0">
                <a:solidFill>
                  <a:srgbClr val="D3332D"/>
                </a:solidFill>
                <a:latin typeface="Arial"/>
                <a:ea typeface="Arial"/>
                <a:cs typeface="Arial"/>
                <a:sym typeface="Arial"/>
              </a:rPr>
              <a:t>Assembly</a:t>
            </a:r>
            <a:r>
              <a:rPr lang="en-US" sz="2400" b="0" i="0" u="none" strike="noStrike" cap="none" dirty="0">
                <a:solidFill>
                  <a:schemeClr val="dk1"/>
                </a:solidFill>
                <a:latin typeface="Arial"/>
                <a:ea typeface="Arial"/>
                <a:cs typeface="Arial"/>
                <a:sym typeface="Arial"/>
              </a:rPr>
              <a:t> – </a:t>
            </a:r>
            <a:r>
              <a:rPr lang="en-US" sz="2400" b="0" i="0" u="none" strike="noStrike" cap="none" dirty="0">
                <a:solidFill>
                  <a:schemeClr val="dk1"/>
                </a:solidFill>
                <a:latin typeface="Calibri"/>
                <a:ea typeface="Calibri"/>
                <a:cs typeface="Calibri"/>
                <a:sym typeface="Calibri"/>
              </a:rPr>
              <a:t> is the right of individuals to gather peacefully for expressive purposes including dissent</a:t>
            </a:r>
            <a:endParaRPr sz="2400" dirty="0"/>
          </a:p>
          <a:p>
            <a:pPr marL="342900" marR="0" lvl="0" indent="-321310" algn="l" rtl="0">
              <a:lnSpc>
                <a:spcPct val="90000"/>
              </a:lnSpc>
              <a:spcBef>
                <a:spcPts val="544"/>
              </a:spcBef>
              <a:spcAft>
                <a:spcPts val="0"/>
              </a:spcAft>
              <a:buClr>
                <a:schemeClr val="accent2"/>
              </a:buClr>
              <a:buSzPts val="2400"/>
              <a:buFont typeface="Arial"/>
              <a:buChar char="•"/>
            </a:pPr>
            <a:r>
              <a:rPr lang="en-US" sz="2400" b="0" i="0" u="none" strike="noStrike" cap="none" dirty="0">
                <a:solidFill>
                  <a:srgbClr val="D3332D"/>
                </a:solidFill>
                <a:latin typeface="Arial"/>
                <a:ea typeface="Arial"/>
                <a:cs typeface="Arial"/>
                <a:sym typeface="Arial"/>
              </a:rPr>
              <a:t>Grievances</a:t>
            </a:r>
            <a:r>
              <a:rPr lang="en-US" sz="2400" b="0" i="0" u="none" strike="noStrike" cap="none" dirty="0">
                <a:solidFill>
                  <a:schemeClr val="dk1"/>
                </a:solidFill>
                <a:latin typeface="Arial"/>
                <a:ea typeface="Arial"/>
                <a:cs typeface="Arial"/>
                <a:sym typeface="Arial"/>
              </a:rPr>
              <a:t> – Freedom to complain to the government (by petition) without fear of punishment for doing so</a:t>
            </a:r>
            <a:endParaRPr sz="2400" b="0" i="0" u="none" strike="noStrike" cap="none" dirty="0">
              <a:solidFill>
                <a:schemeClr val="dk1"/>
              </a:solidFill>
              <a:latin typeface="Arial"/>
              <a:ea typeface="Arial"/>
              <a:cs typeface="Arial"/>
              <a:sym typeface="Arial"/>
            </a:endParaRPr>
          </a:p>
          <a:p>
            <a:pPr marL="0" marR="0" lvl="0" indent="0" algn="l" rtl="0">
              <a:lnSpc>
                <a:spcPct val="90000"/>
              </a:lnSpc>
              <a:spcBef>
                <a:spcPts val="544"/>
              </a:spcBef>
              <a:spcAft>
                <a:spcPts val="0"/>
              </a:spcAft>
              <a:buClr>
                <a:schemeClr val="accent2"/>
              </a:buClr>
              <a:buSzPts val="680"/>
              <a:buFont typeface="Arial"/>
              <a:buNone/>
            </a:pPr>
            <a:endParaRPr sz="2720" b="0" i="0" u="none" strike="noStrike" cap="none" dirty="0">
              <a:solidFill>
                <a:schemeClr val="dk1"/>
              </a:solidFill>
              <a:latin typeface="Calibri"/>
              <a:ea typeface="Calibri"/>
              <a:cs typeface="Calibri"/>
              <a:sym typeface="Calibri"/>
            </a:endParaRPr>
          </a:p>
          <a:p>
            <a:pPr marL="342900" marR="0" lvl="0" indent="-342900" algn="l" rtl="0">
              <a:lnSpc>
                <a:spcPct val="90000"/>
              </a:lnSpc>
              <a:spcBef>
                <a:spcPts val="544"/>
              </a:spcBef>
              <a:spcAft>
                <a:spcPts val="0"/>
              </a:spcAft>
              <a:buClr>
                <a:schemeClr val="accent2"/>
              </a:buClr>
              <a:buSzPts val="2740"/>
              <a:buFont typeface="Arial"/>
              <a:buNone/>
            </a:pPr>
            <a:endParaRPr sz="2720" b="0" i="0" u="none" strike="noStrike" cap="none" dirty="0">
              <a:solidFill>
                <a:schemeClr val="dk1"/>
              </a:solidFill>
              <a:latin typeface="Calibri"/>
              <a:ea typeface="Calibri"/>
              <a:cs typeface="Calibri"/>
              <a:sym typeface="Calibri"/>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8" name="Shape 115"/>
          <p:cNvSpPr/>
          <p:nvPr/>
        </p:nvSpPr>
        <p:spPr>
          <a:xfrm>
            <a:off x="3838803" y="2767921"/>
            <a:ext cx="1554141" cy="931333"/>
          </a:xfrm>
          <a:prstGeom prst="rightArrow">
            <a:avLst>
              <a:gd name="adj1" fmla="val 50000"/>
              <a:gd name="adj2" fmla="val 50000"/>
            </a:avLst>
          </a:prstGeom>
          <a:solidFill>
            <a:schemeClr val="accent2"/>
          </a:solidFill>
          <a:ln w="9525" cap="flat" cmpd="sng">
            <a:noFill/>
            <a:prstDash val="solid"/>
            <a:round/>
            <a:headEnd type="none" w="sm" len="sm"/>
            <a:tailEnd type="none" w="sm" len="sm"/>
          </a:ln>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accent2"/>
              </a:solidFill>
              <a:latin typeface="Arial"/>
              <a:ea typeface="Arial"/>
              <a:cs typeface="Arial"/>
              <a:sym typeface="Arial"/>
            </a:endParaRPr>
          </a:p>
        </p:txBody>
      </p:sp>
      <p:sp>
        <p:nvSpPr>
          <p:cNvPr id="9" name="Shape 113"/>
          <p:cNvSpPr txBox="1">
            <a:spLocks noGrp="1"/>
          </p:cNvSpPr>
          <p:nvPr>
            <p:ph type="title"/>
          </p:nvPr>
        </p:nvSpPr>
        <p:spPr>
          <a:xfrm>
            <a:off x="1097934" y="274637"/>
            <a:ext cx="7588866" cy="1143000"/>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990"/>
              <a:buFont typeface="Calibri"/>
              <a:buNone/>
            </a:pPr>
            <a:r>
              <a:rPr lang="en-US" sz="4000" b="1" i="0" u="none" strike="noStrike" cap="none" dirty="0">
                <a:solidFill>
                  <a:srgbClr val="D3332D"/>
                </a:solidFill>
                <a:latin typeface="Arial"/>
                <a:ea typeface="Arial"/>
                <a:cs typeface="Arial"/>
                <a:sym typeface="Arial"/>
              </a:rPr>
              <a:t>GRASP</a:t>
            </a:r>
            <a:r>
              <a:rPr lang="en-US" sz="4000" b="1" i="0" u="none" strike="noStrike" cap="none" dirty="0">
                <a:solidFill>
                  <a:schemeClr val="accent1"/>
                </a:solidFill>
                <a:latin typeface="Arial"/>
                <a:ea typeface="Arial"/>
                <a:cs typeface="Arial"/>
                <a:sym typeface="Arial"/>
              </a:rPr>
              <a:t>-</a:t>
            </a:r>
            <a:r>
              <a:rPr lang="en-US" sz="4000" b="1" i="0" u="none" strike="noStrike" cap="none" dirty="0" err="1">
                <a:solidFill>
                  <a:schemeClr val="accent1"/>
                </a:solidFill>
                <a:latin typeface="Arial"/>
                <a:ea typeface="Arial"/>
                <a:cs typeface="Arial"/>
                <a:sym typeface="Arial"/>
              </a:rPr>
              <a:t>ing</a:t>
            </a:r>
            <a:r>
              <a:rPr lang="en-US" sz="4000" b="1" i="0" u="none" strike="noStrike" cap="none" dirty="0">
                <a:solidFill>
                  <a:schemeClr val="accent1"/>
                </a:solidFill>
                <a:latin typeface="Arial"/>
                <a:ea typeface="Arial"/>
                <a:cs typeface="Arial"/>
                <a:sym typeface="Arial"/>
              </a:rPr>
              <a:t> Your First Amendment Rights</a:t>
            </a:r>
            <a:endParaRPr sz="4000" b="1" i="0" u="none" strike="noStrike" cap="none" dirty="0">
              <a:solidFill>
                <a:schemeClr val="accent1"/>
              </a:solidFill>
              <a:latin typeface="Arial"/>
              <a:ea typeface="Arial"/>
              <a:cs typeface="Arial"/>
              <a:sym typeface="Arial"/>
            </a:endParaRPr>
          </a:p>
        </p:txBody>
      </p:sp>
      <p:sp>
        <p:nvSpPr>
          <p:cNvPr id="10" name="Shape 114"/>
          <p:cNvSpPr txBox="1">
            <a:spLocks noGrp="1"/>
          </p:cNvSpPr>
          <p:nvPr>
            <p:ph idx="1"/>
          </p:nvPr>
        </p:nvSpPr>
        <p:spPr>
          <a:xfrm>
            <a:off x="1097934" y="1760387"/>
            <a:ext cx="7588865" cy="4525963"/>
          </a:xfrm>
          <a:prstGeom prst="rect">
            <a:avLst/>
          </a:prstGeom>
          <a:noFill/>
          <a:ln>
            <a:noFill/>
          </a:ln>
        </p:spPr>
        <p:txBody>
          <a:bodyPr spcFirstLastPara="1" wrap="square" lIns="91425" tIns="45700" rIns="91425" bIns="45700" anchor="t" anchorCtr="0">
            <a:noAutofit/>
          </a:bodyPr>
          <a:lstStyle/>
          <a:p>
            <a:pPr marL="342900" marR="0" lvl="0" indent="-342900" algn="l" rtl="0">
              <a:lnSpc>
                <a:spcPct val="100000"/>
              </a:lnSpc>
              <a:spcBef>
                <a:spcPts val="0"/>
              </a:spcBef>
              <a:spcAft>
                <a:spcPts val="0"/>
              </a:spcAft>
              <a:buClr>
                <a:schemeClr val="accent2"/>
              </a:buClr>
              <a:buSzPts val="3200"/>
              <a:buFont typeface="Arial"/>
              <a:buChar char="•"/>
            </a:pPr>
            <a:r>
              <a:rPr lang="en-US" sz="3400" b="0" i="0" u="none" strike="noStrike" cap="none" dirty="0">
                <a:solidFill>
                  <a:schemeClr val="dk1"/>
                </a:solidFill>
                <a:latin typeface="Arial"/>
                <a:ea typeface="Arial"/>
                <a:cs typeface="Arial"/>
                <a:sym typeface="Arial"/>
              </a:rPr>
              <a:t>Religion</a:t>
            </a:r>
            <a:endParaRPr sz="3400" b="0" i="0" u="none" strike="noStrike" cap="none"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accent2"/>
              </a:buClr>
              <a:buSzPts val="3200"/>
              <a:buFont typeface="Arial"/>
              <a:buChar char="•"/>
            </a:pPr>
            <a:r>
              <a:rPr lang="en-US" sz="3400" b="0" i="0" u="none" strike="noStrike" cap="none" dirty="0">
                <a:solidFill>
                  <a:schemeClr val="dk1"/>
                </a:solidFill>
                <a:latin typeface="Arial"/>
                <a:ea typeface="Arial"/>
                <a:cs typeface="Arial"/>
                <a:sym typeface="Arial"/>
              </a:rPr>
              <a:t>Speech </a:t>
            </a:r>
            <a:endParaRPr sz="3400" b="0" i="0" u="none" strike="noStrike" cap="none"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accent2"/>
              </a:buClr>
              <a:buSzPts val="3200"/>
              <a:buFont typeface="Arial"/>
              <a:buChar char="•"/>
            </a:pPr>
            <a:r>
              <a:rPr lang="en-US" sz="3400" b="0" i="0" u="none" strike="noStrike" cap="none" dirty="0">
                <a:solidFill>
                  <a:schemeClr val="dk1"/>
                </a:solidFill>
                <a:latin typeface="Arial"/>
                <a:ea typeface="Arial"/>
                <a:cs typeface="Arial"/>
                <a:sym typeface="Arial"/>
              </a:rPr>
              <a:t>Press</a:t>
            </a:r>
            <a:endParaRPr sz="3400" b="0" i="0" u="none" strike="noStrike" cap="none"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accent2"/>
              </a:buClr>
              <a:buSzPts val="3200"/>
              <a:buFont typeface="Arial"/>
              <a:buChar char="•"/>
            </a:pPr>
            <a:r>
              <a:rPr lang="en-US" sz="3400" b="0" i="0" u="none" strike="noStrike" cap="none" dirty="0">
                <a:solidFill>
                  <a:schemeClr val="dk1"/>
                </a:solidFill>
                <a:latin typeface="Arial"/>
                <a:ea typeface="Arial"/>
                <a:cs typeface="Arial"/>
                <a:sym typeface="Arial"/>
              </a:rPr>
              <a:t>Assembly</a:t>
            </a:r>
            <a:endParaRPr sz="3400" b="0" i="0" u="none" strike="noStrike" cap="none" dirty="0">
              <a:solidFill>
                <a:schemeClr val="dk1"/>
              </a:solidFill>
              <a:latin typeface="Arial"/>
              <a:ea typeface="Arial"/>
              <a:cs typeface="Arial"/>
              <a:sym typeface="Arial"/>
            </a:endParaRPr>
          </a:p>
          <a:p>
            <a:pPr marL="342900" marR="0" lvl="0" indent="-342900" algn="l" rtl="0">
              <a:lnSpc>
                <a:spcPct val="100000"/>
              </a:lnSpc>
              <a:spcBef>
                <a:spcPts val="640"/>
              </a:spcBef>
              <a:spcAft>
                <a:spcPts val="0"/>
              </a:spcAft>
              <a:buClr>
                <a:schemeClr val="accent2"/>
              </a:buClr>
              <a:buSzPts val="3200"/>
              <a:buFont typeface="Arial"/>
              <a:buChar char="•"/>
            </a:pPr>
            <a:r>
              <a:rPr lang="en-US" sz="3400" b="0" i="0" u="none" strike="noStrike" cap="none" dirty="0">
                <a:solidFill>
                  <a:schemeClr val="dk1"/>
                </a:solidFill>
                <a:latin typeface="Arial"/>
                <a:ea typeface="Arial"/>
                <a:cs typeface="Arial"/>
                <a:sym typeface="Arial"/>
              </a:rPr>
              <a:t>Grievances </a:t>
            </a:r>
            <a:endParaRPr sz="3400" b="0" i="0" u="none" strike="noStrike" cap="none" dirty="0">
              <a:solidFill>
                <a:schemeClr val="dk1"/>
              </a:solidFill>
              <a:latin typeface="Arial"/>
              <a:ea typeface="Arial"/>
              <a:cs typeface="Arial"/>
              <a:sym typeface="Arial"/>
            </a:endParaRPr>
          </a:p>
        </p:txBody>
      </p:sp>
      <p:sp>
        <p:nvSpPr>
          <p:cNvPr id="11" name="Shape 116"/>
          <p:cNvSpPr txBox="1">
            <a:spLocks/>
          </p:cNvSpPr>
          <p:nvPr/>
        </p:nvSpPr>
        <p:spPr>
          <a:xfrm>
            <a:off x="6029325" y="1777850"/>
            <a:ext cx="3114675" cy="341947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eaLnBrk="1" hangingPunct="1">
              <a:lnSpc>
                <a:spcPct val="100000"/>
              </a:lnSpc>
              <a:spcBef>
                <a:spcPts val="640"/>
              </a:spcBef>
              <a:spcAft>
                <a:spcPts val="0"/>
              </a:spcAft>
              <a:buClr>
                <a:schemeClr val="dk1"/>
              </a:buClr>
              <a:buSzPts val="3200"/>
              <a:buFont typeface="Calibri"/>
              <a:buNone/>
              <a:defRPr sz="3200" b="0" i="0" u="none" strike="noStrike" cap="none">
                <a:solidFill>
                  <a:schemeClr val="dk1"/>
                </a:solidFill>
                <a:latin typeface="Calibri"/>
                <a:ea typeface="Calibri"/>
                <a:cs typeface="Calibri"/>
                <a:sym typeface="Calibri"/>
              </a:defRPr>
            </a:lvl1pPr>
            <a:lvl2pPr marL="914400" marR="0" lvl="1" indent="-228600" algn="l" rtl="0" eaLnBrk="1" hangingPunct="1">
              <a:lnSpc>
                <a:spcPct val="100000"/>
              </a:lnSpc>
              <a:spcBef>
                <a:spcPts val="560"/>
              </a:spcBef>
              <a:spcAft>
                <a:spcPts val="0"/>
              </a:spcAft>
              <a:buClr>
                <a:schemeClr val="dk1"/>
              </a:buClr>
              <a:buSzPts val="2800"/>
              <a:buFont typeface="Calibri"/>
              <a:buNone/>
              <a:defRPr sz="2800" b="0" i="0" u="none" strike="noStrike" cap="none">
                <a:solidFill>
                  <a:schemeClr val="dk1"/>
                </a:solidFill>
                <a:latin typeface="Calibri"/>
                <a:ea typeface="Calibri"/>
                <a:cs typeface="Calibri"/>
                <a:sym typeface="Calibri"/>
              </a:defRPr>
            </a:lvl2pPr>
            <a:lvl3pPr marL="1371600" marR="0" lvl="2" indent="-228600" algn="l" rtl="0" eaLnBrk="1" hangingPunct="1">
              <a:lnSpc>
                <a:spcPct val="100000"/>
              </a:lnSpc>
              <a:spcBef>
                <a:spcPts val="48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3pPr>
            <a:lvl4pPr marL="1828800" marR="0" lvl="3" indent="-228600" algn="l" rtl="0" eaLnBrk="1" hangingPunct="1">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4pPr>
            <a:lvl5pPr marL="2286000" marR="0" lvl="4" indent="-228600" algn="l" rtl="0" eaLnBrk="1" hangingPunct="1">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5pPr>
            <a:lvl6pPr marL="2743200" marR="0" lvl="5" indent="-228600" algn="l" rtl="0" eaLnBrk="1" hangingPunct="1">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6pPr>
            <a:lvl7pPr marL="3200400" marR="0" lvl="6" indent="-228600" algn="l" rtl="0" eaLnBrk="1" hangingPunct="1">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7pPr>
            <a:lvl8pPr marL="3657600" marR="0" lvl="7" indent="-228600" algn="l" rtl="0" eaLnBrk="1" hangingPunct="1">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8pPr>
            <a:lvl9pPr marL="4114800" marR="0" lvl="8" indent="-228600" algn="l" rtl="0" eaLnBrk="1" hangingPunct="1">
              <a:lnSpc>
                <a:spcPct val="100000"/>
              </a:lnSpc>
              <a:spcBef>
                <a:spcPts val="400"/>
              </a:spcBef>
              <a:spcAft>
                <a:spcPts val="0"/>
              </a:spcAft>
              <a:buClr>
                <a:schemeClr val="dk1"/>
              </a:buClr>
              <a:buSzPts val="2000"/>
              <a:buFont typeface="Calibri"/>
              <a:buNone/>
              <a:defRPr sz="2000" b="0" i="0" u="none" strike="noStrike" cap="none">
                <a:solidFill>
                  <a:schemeClr val="dk1"/>
                </a:solidFill>
                <a:latin typeface="Calibri"/>
                <a:ea typeface="Calibri"/>
                <a:cs typeface="Calibri"/>
                <a:sym typeface="Calibri"/>
              </a:defRPr>
            </a:lvl9pPr>
          </a:lstStyle>
          <a:p>
            <a:pPr marL="342900" indent="-342900">
              <a:spcBef>
                <a:spcPts val="0"/>
              </a:spcBef>
              <a:buClr>
                <a:schemeClr val="accent2"/>
              </a:buClr>
              <a:buFont typeface="Arial"/>
              <a:buChar char="•"/>
            </a:pPr>
            <a:r>
              <a:rPr lang="en-US" sz="3400" b="1" smtClean="0">
                <a:solidFill>
                  <a:srgbClr val="D3332D"/>
                </a:solidFill>
                <a:latin typeface="Arial"/>
                <a:ea typeface="Arial"/>
                <a:cs typeface="Arial"/>
                <a:sym typeface="Arial"/>
              </a:rPr>
              <a:t>G</a:t>
            </a:r>
            <a:r>
              <a:rPr lang="en-US" sz="3400" smtClean="0">
                <a:latin typeface="Arial"/>
                <a:ea typeface="Arial"/>
                <a:cs typeface="Arial"/>
                <a:sym typeface="Arial"/>
              </a:rPr>
              <a:t>rievances</a:t>
            </a:r>
          </a:p>
          <a:p>
            <a:pPr marL="342900" indent="-342900">
              <a:buClr>
                <a:schemeClr val="accent2"/>
              </a:buClr>
              <a:buFont typeface="Arial"/>
              <a:buChar char="•"/>
            </a:pPr>
            <a:r>
              <a:rPr lang="en-US" sz="3400" b="1" smtClean="0">
                <a:solidFill>
                  <a:srgbClr val="D3332D"/>
                </a:solidFill>
                <a:latin typeface="Arial"/>
                <a:ea typeface="Arial"/>
                <a:cs typeface="Arial"/>
                <a:sym typeface="Arial"/>
              </a:rPr>
              <a:t>R</a:t>
            </a:r>
            <a:r>
              <a:rPr lang="en-US" sz="3400" smtClean="0">
                <a:latin typeface="Arial"/>
                <a:ea typeface="Arial"/>
                <a:cs typeface="Arial"/>
                <a:sym typeface="Arial"/>
              </a:rPr>
              <a:t>eligion</a:t>
            </a:r>
          </a:p>
          <a:p>
            <a:pPr marL="342900" indent="-342900">
              <a:buClr>
                <a:schemeClr val="accent2"/>
              </a:buClr>
              <a:buFont typeface="Arial"/>
              <a:buChar char="•"/>
            </a:pPr>
            <a:r>
              <a:rPr lang="en-US" sz="3400" b="1" smtClean="0">
                <a:solidFill>
                  <a:srgbClr val="D3332D"/>
                </a:solidFill>
                <a:latin typeface="Arial"/>
                <a:ea typeface="Arial"/>
                <a:cs typeface="Arial"/>
                <a:sym typeface="Arial"/>
              </a:rPr>
              <a:t>A</a:t>
            </a:r>
            <a:r>
              <a:rPr lang="en-US" sz="3400" smtClean="0">
                <a:latin typeface="Arial"/>
                <a:ea typeface="Arial"/>
                <a:cs typeface="Arial"/>
                <a:sym typeface="Arial"/>
              </a:rPr>
              <a:t>ssembly</a:t>
            </a:r>
          </a:p>
          <a:p>
            <a:pPr marL="342900" indent="-342900">
              <a:buClr>
                <a:schemeClr val="accent2"/>
              </a:buClr>
              <a:buFont typeface="Arial"/>
              <a:buChar char="•"/>
            </a:pPr>
            <a:r>
              <a:rPr lang="en-US" sz="3400" b="1" smtClean="0">
                <a:solidFill>
                  <a:srgbClr val="D3332D"/>
                </a:solidFill>
                <a:latin typeface="Arial"/>
                <a:ea typeface="Arial"/>
                <a:cs typeface="Arial"/>
                <a:sym typeface="Arial"/>
              </a:rPr>
              <a:t>S</a:t>
            </a:r>
            <a:r>
              <a:rPr lang="en-US" sz="3400" smtClean="0">
                <a:latin typeface="Arial"/>
                <a:ea typeface="Arial"/>
                <a:cs typeface="Arial"/>
                <a:sym typeface="Arial"/>
              </a:rPr>
              <a:t>peech</a:t>
            </a:r>
          </a:p>
          <a:p>
            <a:pPr marL="342900" indent="-342900">
              <a:buClr>
                <a:schemeClr val="accent2"/>
              </a:buClr>
              <a:buFont typeface="Arial"/>
              <a:buChar char="•"/>
            </a:pPr>
            <a:r>
              <a:rPr lang="en-US" sz="3400" b="1" smtClean="0">
                <a:solidFill>
                  <a:schemeClr val="accent3"/>
                </a:solidFill>
                <a:latin typeface="Arial"/>
                <a:ea typeface="Arial"/>
                <a:cs typeface="Arial"/>
                <a:sym typeface="Arial"/>
              </a:rPr>
              <a:t>P</a:t>
            </a:r>
            <a:r>
              <a:rPr lang="en-US" sz="3400" smtClean="0">
                <a:latin typeface="Arial"/>
                <a:ea typeface="Arial"/>
                <a:cs typeface="Arial"/>
                <a:sym typeface="Arial"/>
              </a:rPr>
              <a:t>ress</a:t>
            </a:r>
            <a:endParaRPr lang="en-US"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1097934" y="1040435"/>
            <a:ext cx="7588866" cy="11430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chemeClr val="accent1"/>
                </a:solidFill>
                <a:latin typeface="Arial"/>
                <a:ea typeface="Arial"/>
                <a:cs typeface="Arial"/>
                <a:sym typeface="Arial"/>
              </a:rPr>
              <a:t>Key Concept #2: </a:t>
            </a:r>
            <a:endParaRPr sz="4000" b="1" i="0" u="none" strike="noStrike" cap="none" dirty="0">
              <a:solidFill>
                <a:schemeClr val="accent1"/>
              </a:solidFill>
              <a:latin typeface="Arial"/>
              <a:ea typeface="Arial"/>
              <a:cs typeface="Arial"/>
              <a:sym typeface="Arial"/>
            </a:endParaRPr>
          </a:p>
        </p:txBody>
      </p:sp>
      <p:sp>
        <p:nvSpPr>
          <p:cNvPr id="114" name="Shape 114"/>
          <p:cNvSpPr txBox="1">
            <a:spLocks noGrp="1"/>
          </p:cNvSpPr>
          <p:nvPr>
            <p:ph idx="1"/>
          </p:nvPr>
        </p:nvSpPr>
        <p:spPr>
          <a:xfrm>
            <a:off x="1097934" y="2365998"/>
            <a:ext cx="7588865" cy="4525963"/>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888888"/>
              </a:buClr>
              <a:buSzPts val="3200"/>
              <a:buFont typeface="Arial"/>
              <a:buNone/>
            </a:pPr>
            <a:r>
              <a:rPr lang="en-US" sz="2800" b="0" i="0" u="none" strike="noStrike" cap="none" dirty="0">
                <a:solidFill>
                  <a:schemeClr val="accent3"/>
                </a:solidFill>
                <a:latin typeface="Arial"/>
                <a:ea typeface="Arial"/>
                <a:cs typeface="Arial"/>
                <a:sym typeface="Arial"/>
              </a:rPr>
              <a:t>The late 1910s and early 1920s, when some of the earliest modern legal interpretations of the First </a:t>
            </a:r>
            <a:r>
              <a:rPr lang="en-US" sz="2800" b="0" i="0" u="none" strike="noStrike" cap="none" dirty="0" smtClean="0">
                <a:solidFill>
                  <a:schemeClr val="accent3"/>
                </a:solidFill>
                <a:latin typeface="Arial"/>
                <a:ea typeface="Arial"/>
                <a:cs typeface="Arial"/>
                <a:sym typeface="Arial"/>
              </a:rPr>
              <a:t>Amendment were made by the Supreme Court, </a:t>
            </a:r>
            <a:r>
              <a:rPr lang="en-US" sz="2800" b="0" i="0" u="none" strike="noStrike" cap="none" dirty="0">
                <a:solidFill>
                  <a:schemeClr val="accent3"/>
                </a:solidFill>
                <a:latin typeface="Arial"/>
                <a:ea typeface="Arial"/>
                <a:cs typeface="Arial"/>
                <a:sym typeface="Arial"/>
              </a:rPr>
              <a:t>were a period of significant political and social upheaval in the United States.</a:t>
            </a:r>
            <a:endParaRPr sz="2800" b="0" i="0" u="sng" strike="noStrike" cap="none" dirty="0">
              <a:solidFill>
                <a:schemeClr val="accent3"/>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a:solidFill>
                  <a:srgbClr val="8C004C"/>
                </a:solidFill>
                <a:latin typeface="Arial"/>
                <a:ea typeface="Arial"/>
                <a:cs typeface="Arial"/>
                <a:sym typeface="Arial"/>
              </a:rPr>
              <a:t>Early 20</a:t>
            </a:r>
            <a:r>
              <a:rPr lang="en-US" sz="4000" b="1" i="0" u="none" strike="noStrike" cap="none" baseline="30000" dirty="0">
                <a:solidFill>
                  <a:srgbClr val="8C004C"/>
                </a:solidFill>
                <a:latin typeface="Arial"/>
                <a:ea typeface="Arial"/>
                <a:cs typeface="Arial"/>
                <a:sym typeface="Arial"/>
              </a:rPr>
              <a:t>th</a:t>
            </a:r>
            <a:r>
              <a:rPr lang="en-US" sz="4000" b="1" i="0" u="none" strike="noStrike" cap="none" dirty="0">
                <a:solidFill>
                  <a:srgbClr val="8C004C"/>
                </a:solidFill>
                <a:latin typeface="Arial"/>
                <a:ea typeface="Arial"/>
                <a:cs typeface="Arial"/>
                <a:sym typeface="Arial"/>
              </a:rPr>
              <a:t> Century Conflicts</a:t>
            </a:r>
            <a:endParaRPr sz="4000" b="1" i="0" u="none" strike="noStrike" cap="none" dirty="0">
              <a:solidFill>
                <a:srgbClr val="8C004C"/>
              </a:solidFill>
              <a:latin typeface="Arial"/>
              <a:ea typeface="Arial"/>
              <a:cs typeface="Arial"/>
              <a:sym typeface="Arial"/>
            </a:endParaRPr>
          </a:p>
        </p:txBody>
      </p:sp>
      <p:sp>
        <p:nvSpPr>
          <p:cNvPr id="120" name="Shape 120"/>
          <p:cNvSpPr txBox="1">
            <a:spLocks noGrp="1"/>
          </p:cNvSpPr>
          <p:nvPr>
            <p:ph idx="1"/>
          </p:nvPr>
        </p:nvSpPr>
        <p:spPr>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United States Entry into World War I</a:t>
            </a:r>
            <a:endParaRPr sz="2800" dirty="0"/>
          </a:p>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Anti-immigrant sentiment in U.S.</a:t>
            </a:r>
            <a:endParaRPr sz="2800" dirty="0"/>
          </a:p>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a:solidFill>
                  <a:schemeClr val="dk1"/>
                </a:solidFill>
                <a:latin typeface="Arial"/>
                <a:ea typeface="Arial"/>
                <a:cs typeface="Arial"/>
                <a:sym typeface="Arial"/>
              </a:rPr>
              <a:t>U.S. efforts to </a:t>
            </a:r>
            <a:r>
              <a:rPr lang="en-US" sz="2800" b="0" i="0" u="none" strike="noStrike" cap="none" dirty="0" smtClean="0">
                <a:solidFill>
                  <a:schemeClr val="dk1"/>
                </a:solidFill>
                <a:latin typeface="Arial"/>
                <a:ea typeface="Arial"/>
                <a:cs typeface="Arial"/>
                <a:sym typeface="Arial"/>
              </a:rPr>
              <a:t>eliminate influence </a:t>
            </a:r>
            <a:r>
              <a:rPr lang="en-US" sz="2800" b="0" i="0" u="none" strike="noStrike" cap="none" dirty="0">
                <a:solidFill>
                  <a:schemeClr val="dk1"/>
                </a:solidFill>
                <a:latin typeface="Arial"/>
                <a:ea typeface="Arial"/>
                <a:cs typeface="Arial"/>
                <a:sym typeface="Arial"/>
              </a:rPr>
              <a:t>of </a:t>
            </a:r>
            <a:r>
              <a:rPr lang="en-US" sz="2800" b="0" i="0" u="none" strike="noStrike" cap="none" dirty="0" smtClean="0">
                <a:solidFill>
                  <a:schemeClr val="dk1"/>
                </a:solidFill>
                <a:latin typeface="Arial"/>
                <a:ea typeface="Arial"/>
                <a:cs typeface="Arial"/>
                <a:sym typeface="Arial"/>
              </a:rPr>
              <a:t>suspected communists/socialists in </a:t>
            </a:r>
            <a:r>
              <a:rPr lang="en-US" sz="2800" b="0" i="0" u="none" strike="noStrike" cap="none" dirty="0">
                <a:solidFill>
                  <a:schemeClr val="dk1"/>
                </a:solidFill>
                <a:latin typeface="Arial"/>
                <a:ea typeface="Arial"/>
                <a:cs typeface="Arial"/>
                <a:sym typeface="Arial"/>
              </a:rPr>
              <a:t>American politics</a:t>
            </a:r>
            <a:endParaRPr sz="2800" dirty="0"/>
          </a:p>
          <a:p>
            <a:pPr marL="347472" marR="0" lvl="0" indent="-347472" algn="l" rtl="0">
              <a:lnSpc>
                <a:spcPct val="100000"/>
              </a:lnSpc>
              <a:spcBef>
                <a:spcPts val="640"/>
              </a:spcBef>
              <a:spcAft>
                <a:spcPts val="0"/>
              </a:spcAft>
              <a:buClr>
                <a:schemeClr val="accent2"/>
              </a:buClr>
              <a:buSzPts val="3200"/>
              <a:buFont typeface="Arial"/>
              <a:buChar char="•"/>
            </a:pPr>
            <a:r>
              <a:rPr lang="en-US" sz="2800" b="0" i="0" u="none" strike="noStrike" cap="none" dirty="0" smtClean="0">
                <a:solidFill>
                  <a:srgbClr val="000000"/>
                </a:solidFill>
                <a:latin typeface="Arial"/>
                <a:ea typeface="Arial"/>
                <a:cs typeface="Arial"/>
                <a:sym typeface="Arial"/>
              </a:rPr>
              <a:t>President </a:t>
            </a:r>
            <a:r>
              <a:rPr lang="en-US" sz="2800" b="0" i="0" u="none" strike="noStrike" cap="none" dirty="0">
                <a:solidFill>
                  <a:srgbClr val="000000"/>
                </a:solidFill>
                <a:latin typeface="Arial"/>
                <a:ea typeface="Arial"/>
                <a:cs typeface="Arial"/>
                <a:sym typeface="Arial"/>
              </a:rPr>
              <a:t>Woodrow Wilson and Congress tried to limit anti-American dissent by passing the Espionage Act in 1917</a:t>
            </a:r>
            <a:endParaRPr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idx="1"/>
          </p:nvPr>
        </p:nvSpPr>
        <p:spPr>
          <a:xfrm>
            <a:off x="1097934" y="572959"/>
            <a:ext cx="7588865" cy="4525963"/>
          </a:xfrm>
          <a:prstGeom prst="rect">
            <a:avLst/>
          </a:prstGeom>
          <a:noFill/>
          <a:ln>
            <a:noFill/>
          </a:ln>
        </p:spPr>
        <p:txBody>
          <a:bodyPr spcFirstLastPara="1" wrap="square" lIns="91425" tIns="91425" rIns="91425" bIns="91425" anchor="t" anchorCtr="0">
            <a:noAutofit/>
          </a:bodyPr>
          <a:lstStyle/>
          <a:p>
            <a:pPr marL="457200" marR="0" lvl="0" indent="-228600" algn="l" rtl="0">
              <a:lnSpc>
                <a:spcPct val="100000"/>
              </a:lnSpc>
              <a:spcBef>
                <a:spcPts val="640"/>
              </a:spcBef>
              <a:spcAft>
                <a:spcPts val="0"/>
              </a:spcAft>
              <a:buClr>
                <a:schemeClr val="dk1"/>
              </a:buClr>
              <a:buSzPts val="3200"/>
              <a:buFont typeface="Calibri"/>
              <a:buNone/>
            </a:pPr>
            <a:r>
              <a:rPr lang="en-US" sz="2400" b="0" i="0" u="none" strike="noStrike" cap="none" dirty="0">
                <a:solidFill>
                  <a:schemeClr val="dk1"/>
                </a:solidFill>
                <a:latin typeface="Arial"/>
                <a:ea typeface="Arial"/>
                <a:cs typeface="Arial"/>
                <a:sym typeface="Arial"/>
              </a:rPr>
              <a:t>“There are citizens of the United States, I blush to admit, born under other flags but welcomed under our generous naturalization laws to the full freedom and opportunity of America, </a:t>
            </a:r>
            <a:r>
              <a:rPr lang="en-US" sz="2400" b="0" i="0" strike="noStrike" cap="none" dirty="0">
                <a:solidFill>
                  <a:schemeClr val="accent3"/>
                </a:solidFill>
                <a:latin typeface="Arial"/>
                <a:ea typeface="Arial"/>
                <a:cs typeface="Arial"/>
                <a:sym typeface="Arial"/>
              </a:rPr>
              <a:t>who have poured the poison of disloyalty into the very arteries of our national life; who have sought to bring the authority and good name of our Government into contempt</a:t>
            </a:r>
            <a:r>
              <a:rPr lang="en-US" sz="2400" b="0" i="0" u="none" strike="noStrike" cap="none" dirty="0">
                <a:solidFill>
                  <a:schemeClr val="dk1"/>
                </a:solidFill>
                <a:latin typeface="Arial"/>
                <a:ea typeface="Arial"/>
                <a:cs typeface="Arial"/>
                <a:sym typeface="Arial"/>
              </a:rPr>
              <a:t>, to destroy our industries wherever they thought it effective for their vindictive purposes to strike at them, and to debase our politics to the uses of foreign intrigue[.]”</a:t>
            </a:r>
            <a:endParaRPr sz="2400" dirty="0"/>
          </a:p>
          <a:p>
            <a:pPr marL="457200" marR="0" lvl="0" indent="-228600" algn="r" rtl="0">
              <a:lnSpc>
                <a:spcPct val="100000"/>
              </a:lnSpc>
              <a:spcBef>
                <a:spcPts val="640"/>
              </a:spcBef>
              <a:spcAft>
                <a:spcPts val="0"/>
              </a:spcAft>
              <a:buClr>
                <a:schemeClr val="dk1"/>
              </a:buClr>
              <a:buSzPts val="3200"/>
              <a:buFont typeface="Calibri"/>
              <a:buNone/>
            </a:pPr>
            <a:r>
              <a:rPr lang="en-US" sz="2000" b="0" i="0" u="none" strike="noStrike" cap="none" dirty="0" smtClean="0">
                <a:solidFill>
                  <a:srgbClr val="8C004C"/>
                </a:solidFill>
                <a:latin typeface="Arial"/>
                <a:ea typeface="Arial"/>
                <a:cs typeface="Arial"/>
                <a:sym typeface="Arial"/>
              </a:rPr>
              <a:t>-Woodrow </a:t>
            </a:r>
            <a:r>
              <a:rPr lang="en-US" sz="2000" b="0" i="0" u="none" strike="noStrike" cap="none" dirty="0">
                <a:solidFill>
                  <a:srgbClr val="8C004C"/>
                </a:solidFill>
                <a:latin typeface="Arial"/>
                <a:ea typeface="Arial"/>
                <a:cs typeface="Arial"/>
                <a:sym typeface="Arial"/>
              </a:rPr>
              <a:t>Wilson’s State of the Union Address</a:t>
            </a:r>
            <a:endParaRPr sz="2000" dirty="0">
              <a:solidFill>
                <a:srgbClr val="8C004C"/>
              </a:solidFill>
            </a:endParaRPr>
          </a:p>
          <a:p>
            <a:pPr marL="457200" marR="0" lvl="0" indent="-228600" algn="r" rtl="0">
              <a:lnSpc>
                <a:spcPct val="100000"/>
              </a:lnSpc>
              <a:spcBef>
                <a:spcPts val="640"/>
              </a:spcBef>
              <a:spcAft>
                <a:spcPts val="0"/>
              </a:spcAft>
              <a:buClr>
                <a:schemeClr val="dk1"/>
              </a:buClr>
              <a:buSzPts val="3200"/>
              <a:buFont typeface="Calibri"/>
              <a:buNone/>
            </a:pPr>
            <a:r>
              <a:rPr lang="en-US" sz="2000" b="0" i="0" u="none" strike="noStrike" cap="none" dirty="0">
                <a:solidFill>
                  <a:srgbClr val="8C004C"/>
                </a:solidFill>
                <a:latin typeface="Arial"/>
                <a:ea typeface="Arial"/>
                <a:cs typeface="Arial"/>
                <a:sym typeface="Arial"/>
              </a:rPr>
              <a:t>December 7, 1915</a:t>
            </a:r>
            <a:endParaRPr sz="2000" dirty="0">
              <a:solidFill>
                <a:srgbClr val="8C004C"/>
              </a:solidFill>
            </a:endParaRPr>
          </a:p>
          <a:p>
            <a:pPr marL="457200" marR="0" lvl="0" indent="-228600" algn="l" rtl="0">
              <a:lnSpc>
                <a:spcPct val="100000"/>
              </a:lnSpc>
              <a:spcBef>
                <a:spcPts val="640"/>
              </a:spcBef>
              <a:spcAft>
                <a:spcPts val="0"/>
              </a:spcAft>
              <a:buClr>
                <a:schemeClr val="dk1"/>
              </a:buClr>
              <a:buSzPts val="3200"/>
              <a:buFont typeface="Calibri"/>
              <a:buNone/>
            </a:pPr>
            <a:endParaRPr sz="2400" b="0" i="0" u="none" strike="noStrike" cap="none" dirty="0">
              <a:solidFill>
                <a:schemeClr val="dk1"/>
              </a:solidFill>
              <a:latin typeface="Arial"/>
              <a:ea typeface="Arial"/>
              <a:cs typeface="Arial"/>
              <a:sym typeface="Arial"/>
            </a:endParaRPr>
          </a:p>
          <a:p>
            <a:pPr marL="457200" marR="0" lvl="0" indent="-228600" algn="l" rtl="0">
              <a:lnSpc>
                <a:spcPct val="100000"/>
              </a:lnSpc>
              <a:spcBef>
                <a:spcPts val="640"/>
              </a:spcBef>
              <a:spcAft>
                <a:spcPts val="0"/>
              </a:spcAft>
              <a:buClr>
                <a:schemeClr val="dk1"/>
              </a:buClr>
              <a:buSzPts val="3200"/>
              <a:buFont typeface="Calibri"/>
              <a:buNone/>
            </a:pPr>
            <a:endParaRPr sz="2400" b="0" i="0" u="none" strike="noStrike" cap="none" dirty="0">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4400"/>
              <a:buFont typeface="Calibri"/>
              <a:buNone/>
            </a:pPr>
            <a:r>
              <a:rPr lang="en-US" sz="4000" b="1" i="0" u="none" strike="noStrike" cap="none" dirty="0" smtClean="0">
                <a:solidFill>
                  <a:schemeClr val="accent1"/>
                </a:solidFill>
                <a:latin typeface="Arial"/>
                <a:ea typeface="Arial"/>
                <a:cs typeface="Arial"/>
                <a:sym typeface="Arial"/>
              </a:rPr>
              <a:t>The </a:t>
            </a:r>
            <a:r>
              <a:rPr lang="en-US" sz="4000" b="1" i="0" u="none" strike="noStrike" cap="none" dirty="0">
                <a:solidFill>
                  <a:schemeClr val="accent1"/>
                </a:solidFill>
                <a:latin typeface="Arial"/>
                <a:ea typeface="Arial"/>
                <a:cs typeface="Arial"/>
                <a:sym typeface="Arial"/>
              </a:rPr>
              <a:t>Espionage Act (1917)</a:t>
            </a:r>
            <a:endParaRPr sz="4000" b="1" i="0" u="none" strike="noStrike" cap="none" dirty="0">
              <a:solidFill>
                <a:schemeClr val="accent1"/>
              </a:solidFill>
              <a:latin typeface="Arial"/>
              <a:ea typeface="Arial"/>
              <a:cs typeface="Arial"/>
              <a:sym typeface="Arial"/>
            </a:endParaRPr>
          </a:p>
        </p:txBody>
      </p:sp>
      <p:sp>
        <p:nvSpPr>
          <p:cNvPr id="251" name="Shape 251"/>
          <p:cNvSpPr txBox="1">
            <a:spLocks noGrp="1"/>
          </p:cNvSpPr>
          <p:nvPr>
            <p:ph idx="1"/>
          </p:nvPr>
        </p:nvSpPr>
        <p:spPr>
          <a:xfrm>
            <a:off x="1097935" y="1488132"/>
            <a:ext cx="4532734" cy="4525963"/>
          </a:xfrm>
          <a:prstGeom prst="rect">
            <a:avLst/>
          </a:prstGeom>
          <a:noFill/>
          <a:ln>
            <a:noFill/>
          </a:ln>
        </p:spPr>
        <p:txBody>
          <a:bodyPr spcFirstLastPara="1" wrap="square" lIns="91425" tIns="91425" rIns="91425" bIns="91425" anchor="t" anchorCtr="0">
            <a:noAutofit/>
          </a:bodyPr>
          <a:lstStyle/>
          <a:p>
            <a:pPr marL="347472" marR="0" lvl="0" indent="-347472" algn="l" rtl="0">
              <a:lnSpc>
                <a:spcPct val="100000"/>
              </a:lnSpc>
              <a:spcBef>
                <a:spcPts val="640"/>
              </a:spcBef>
              <a:spcAft>
                <a:spcPts val="0"/>
              </a:spcAft>
              <a:buClr>
                <a:schemeClr val="accent2"/>
              </a:buClr>
              <a:buSzPts val="3200"/>
              <a:buFont typeface="Arial"/>
              <a:buChar char="•"/>
            </a:pPr>
            <a:r>
              <a:rPr lang="en-US" sz="2200" b="0" i="0" u="none" strike="noStrike" cap="none" dirty="0">
                <a:solidFill>
                  <a:schemeClr val="dk1"/>
                </a:solidFill>
                <a:latin typeface="Arial"/>
                <a:cs typeface="Arial"/>
                <a:sym typeface="Calibri"/>
              </a:rPr>
              <a:t>The Espionage Act was passed in 1917 as part of an effort to protect the American effort in World War I from interference and subversion</a:t>
            </a:r>
            <a:endParaRPr sz="2200" dirty="0">
              <a:latin typeface="Arial"/>
              <a:cs typeface="Arial"/>
            </a:endParaRPr>
          </a:p>
          <a:p>
            <a:pPr marL="347472" marR="0" lvl="0" indent="-347472" algn="l" rtl="0">
              <a:lnSpc>
                <a:spcPct val="100000"/>
              </a:lnSpc>
              <a:spcBef>
                <a:spcPts val="640"/>
              </a:spcBef>
              <a:spcAft>
                <a:spcPts val="0"/>
              </a:spcAft>
              <a:buClr>
                <a:schemeClr val="accent2"/>
              </a:buClr>
              <a:buSzPts val="3200"/>
              <a:buFont typeface="Arial"/>
              <a:buChar char="•"/>
            </a:pPr>
            <a:r>
              <a:rPr lang="en-US" sz="2200" b="0" i="0" u="none" strike="noStrike" cap="none" dirty="0">
                <a:solidFill>
                  <a:schemeClr val="dk1"/>
                </a:solidFill>
                <a:latin typeface="Arial"/>
                <a:cs typeface="Arial"/>
                <a:sym typeface="Calibri"/>
              </a:rPr>
              <a:t>The Espionage Act included a series of amendments known as the </a:t>
            </a:r>
            <a:r>
              <a:rPr lang="en-US" sz="2200" b="0" i="0" strike="noStrike" cap="none" dirty="0">
                <a:solidFill>
                  <a:schemeClr val="accent3"/>
                </a:solidFill>
                <a:latin typeface="Arial"/>
                <a:cs typeface="Arial"/>
                <a:sym typeface="Calibri"/>
              </a:rPr>
              <a:t>Sedition Act of 1918</a:t>
            </a:r>
            <a:r>
              <a:rPr lang="en-US" sz="2200" b="0" i="0" u="none" strike="noStrike" cap="none" dirty="0">
                <a:solidFill>
                  <a:schemeClr val="dk1"/>
                </a:solidFill>
                <a:latin typeface="Arial"/>
                <a:cs typeface="Arial"/>
                <a:sym typeface="Calibri"/>
              </a:rPr>
              <a:t>, which criminalized speech critical of the American government</a:t>
            </a:r>
            <a:endParaRPr sz="2200" dirty="0">
              <a:latin typeface="Arial"/>
              <a:cs typeface="Arial"/>
            </a:endParaRPr>
          </a:p>
          <a:p>
            <a:pPr marL="347472" marR="0" lvl="0" indent="-347472" algn="l" rtl="0">
              <a:lnSpc>
                <a:spcPct val="100000"/>
              </a:lnSpc>
              <a:spcBef>
                <a:spcPts val="640"/>
              </a:spcBef>
              <a:spcAft>
                <a:spcPts val="0"/>
              </a:spcAft>
              <a:buClr>
                <a:schemeClr val="accent2"/>
              </a:buClr>
              <a:buSzPts val="3200"/>
              <a:buFont typeface="Arial"/>
              <a:buChar char="•"/>
            </a:pPr>
            <a:r>
              <a:rPr lang="en-US" sz="2200" b="0" i="0" u="none" strike="noStrike" cap="none" dirty="0">
                <a:solidFill>
                  <a:schemeClr val="dk1"/>
                </a:solidFill>
                <a:latin typeface="Arial"/>
                <a:cs typeface="Arial"/>
                <a:sym typeface="Calibri"/>
              </a:rPr>
              <a:t>While the Sedition Act was repealed in 1920, the Espionage Act </a:t>
            </a:r>
            <a:r>
              <a:rPr lang="en-US" sz="2200" b="0" i="0" u="none" strike="noStrike" cap="none" dirty="0" smtClean="0">
                <a:solidFill>
                  <a:schemeClr val="dk1"/>
                </a:solidFill>
                <a:latin typeface="Arial"/>
                <a:cs typeface="Arial"/>
                <a:sym typeface="Calibri"/>
              </a:rPr>
              <a:t>remains in effect today</a:t>
            </a:r>
            <a:endParaRPr sz="2200" b="0" i="0" u="none" strike="noStrike" cap="none" dirty="0">
              <a:solidFill>
                <a:schemeClr val="dk1"/>
              </a:solidFill>
              <a:latin typeface="Arial"/>
              <a:cs typeface="Arial"/>
              <a:sym typeface="Calibri"/>
            </a:endParaRPr>
          </a:p>
        </p:txBody>
      </p:sp>
      <p:pic>
        <p:nvPicPr>
          <p:cNvPr id="252" name="Shape 252" descr="cartoon-Espionage-Act-feature.jpg"/>
          <p:cNvPicPr preferRelativeResize="0"/>
          <p:nvPr/>
        </p:nvPicPr>
        <p:blipFill rotWithShape="1">
          <a:blip r:embed="rId3">
            <a:alphaModFix/>
          </a:blip>
          <a:srcRect l="33828" r="33912"/>
          <a:stretch/>
        </p:blipFill>
        <p:spPr>
          <a:xfrm>
            <a:off x="5842087" y="1600200"/>
            <a:ext cx="3049563" cy="4525963"/>
          </a:xfrm>
          <a:prstGeom prst="rect">
            <a:avLst/>
          </a:prstGeom>
          <a:noFill/>
          <a:ln>
            <a:noFill/>
          </a:ln>
        </p:spPr>
      </p:pic>
    </p:spTree>
    <p:extLst>
      <p:ext uri="{BB962C8B-B14F-4D97-AF65-F5344CB8AC3E}">
        <p14:creationId xmlns:p14="http://schemas.microsoft.com/office/powerpoint/2010/main" val="54463901"/>
      </p:ext>
    </p:extLst>
  </p:cSld>
  <p:clrMapOvr>
    <a:masterClrMapping/>
  </p:clrMapOvr>
</p:sld>
</file>

<file path=ppt/theme/theme1.xml><?xml version="1.0" encoding="utf-8"?>
<a:theme xmlns:a="http://schemas.openxmlformats.org/drawingml/2006/main" name="Unit 1 - The Origins of the First Amendment (Slides)">
  <a:themeElements>
    <a:clrScheme name="Custom 4">
      <a:dk1>
        <a:srgbClr val="000000"/>
      </a:dk1>
      <a:lt1>
        <a:srgbClr val="FFFFFF"/>
      </a:lt1>
      <a:dk2>
        <a:srgbClr val="1F497D"/>
      </a:dk2>
      <a:lt2>
        <a:srgbClr val="EEECE1"/>
      </a:lt2>
      <a:accent1>
        <a:srgbClr val="8C004C"/>
      </a:accent1>
      <a:accent2>
        <a:srgbClr val="DF6840"/>
      </a:accent2>
      <a:accent3>
        <a:srgbClr val="D3332D"/>
      </a:accent3>
      <a:accent4>
        <a:srgbClr val="8064A2"/>
      </a:accent4>
      <a:accent5>
        <a:srgbClr val="4BACC6"/>
      </a:accent5>
      <a:accent6>
        <a:srgbClr val="F79646"/>
      </a:accent6>
      <a:hlink>
        <a:srgbClr val="DA5241"/>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11964</TotalTime>
  <Words>3005</Words>
  <Application>Microsoft Macintosh PowerPoint</Application>
  <PresentationFormat>On-screen Show (4:3)</PresentationFormat>
  <Paragraphs>184</Paragraphs>
  <Slides>35</Slides>
  <Notes>33</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Unit 1 - The Origins of the First Amendment (Slides)</vt:lpstr>
      <vt:lpstr>The Law and Free Speech: The Modern Origins of the First Amendment</vt:lpstr>
      <vt:lpstr>In this lesson, you will learn:</vt:lpstr>
      <vt:lpstr>Key Concept #1: </vt:lpstr>
      <vt:lpstr>Remember!  The Freedoms Guaranteed by the First Amendment:</vt:lpstr>
      <vt:lpstr>GRASP-ing Your First Amendment Rights</vt:lpstr>
      <vt:lpstr>Key Concept #2: </vt:lpstr>
      <vt:lpstr>Early 20th Century Conflicts</vt:lpstr>
      <vt:lpstr>PowerPoint Presentation</vt:lpstr>
      <vt:lpstr>The Espionage Act (1917)</vt:lpstr>
      <vt:lpstr>Speech Under the  Espionage Act</vt:lpstr>
      <vt:lpstr>Schenck v. United States (1919)</vt:lpstr>
      <vt:lpstr>Schenck v. United States (1919)</vt:lpstr>
      <vt:lpstr>PowerPoint Presentation</vt:lpstr>
      <vt:lpstr>Schenck’s Influence</vt:lpstr>
      <vt:lpstr>Abrams v. United States (1919)</vt:lpstr>
      <vt:lpstr>Abrams v. United States (1919)</vt:lpstr>
      <vt:lpstr>What is a Dissent?</vt:lpstr>
      <vt:lpstr>The Abrams Dissent</vt:lpstr>
      <vt:lpstr>“Fighting Faiths” - Abrams</vt:lpstr>
      <vt:lpstr>Whitney v. California (1927) and the ‘More Speech’ Doctrine</vt:lpstr>
      <vt:lpstr>Whitney at the Supreme Court</vt:lpstr>
      <vt:lpstr>The Supreme Court Responds</vt:lpstr>
      <vt:lpstr>What is a Concurring Opinion?</vt:lpstr>
      <vt:lpstr>Justice Brandeis’ Concurrence</vt:lpstr>
      <vt:lpstr>Whitney v. California (1927)</vt:lpstr>
      <vt:lpstr>United States v. Schwimmer (1929)</vt:lpstr>
      <vt:lpstr>United States v. Schwimmer (1929)</vt:lpstr>
      <vt:lpstr>“Freedom for the thought that we hate”</vt:lpstr>
      <vt:lpstr>Brandeis &amp; Holmes’ Lasting Influence</vt:lpstr>
      <vt:lpstr>Summing Up</vt:lpstr>
      <vt:lpstr>Terms and Concepts</vt:lpstr>
      <vt:lpstr>Test Your Memory</vt:lpstr>
      <vt:lpstr>Test Your Memory</vt:lpstr>
      <vt:lpstr>Test Your Memory</vt:lpstr>
      <vt:lpstr>Discussion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Law and Free Speech Part 1: The Modern Origins of the First Amendment</dc:title>
  <cp:lastModifiedBy>Nikki</cp:lastModifiedBy>
  <cp:revision>41</cp:revision>
  <dcterms:modified xsi:type="dcterms:W3CDTF">2018-08-29T15:28:32Z</dcterms:modified>
</cp:coreProperties>
</file>