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1"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71" r:id="rId16"/>
    <p:sldId id="272" r:id="rId17"/>
    <p:sldId id="273" r:id="rId18"/>
    <p:sldId id="275" r:id="rId19"/>
    <p:sldId id="274" r:id="rId20"/>
    <p:sldId id="277" r:id="rId21"/>
    <p:sldId id="276" r:id="rId22"/>
    <p:sldId id="278" r:id="rId23"/>
    <p:sldId id="280" r:id="rId24"/>
    <p:sldId id="281" r:id="rId25"/>
    <p:sldId id="282" r:id="rId26"/>
    <p:sldId id="283" r:id="rId27"/>
    <p:sldId id="284" r:id="rId28"/>
    <p:sldId id="286" r:id="rId29"/>
    <p:sldId id="287" r:id="rId30"/>
    <p:sldId id="288" r:id="rId31"/>
    <p:sldId id="289" r:id="rId32"/>
    <p:sldId id="290" r:id="rId33"/>
    <p:sldId id="292" r:id="rId34"/>
    <p:sldId id="293" r:id="rId35"/>
    <p:sldId id="294" r:id="rId36"/>
    <p:sldId id="302" r:id="rId37"/>
    <p:sldId id="303" r:id="rId38"/>
    <p:sldId id="297" r:id="rId39"/>
    <p:sldId id="298" r:id="rId40"/>
    <p:sldId id="299" r:id="rId41"/>
    <p:sldId id="300" r:id="rId4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202" autoAdjust="0"/>
  </p:normalViewPr>
  <p:slideViewPr>
    <p:cSldViewPr snapToGrid="0" snapToObjects="1">
      <p:cViewPr varScale="1">
        <p:scale>
          <a:sx n="111" d="100"/>
          <a:sy n="111" d="100"/>
        </p:scale>
        <p:origin x="-2384"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spcFirstLastPara="1" wrap="square" lIns="91425" tIns="91425" rIns="91425" bIns="91425" anchor="t" anchorCtr="0"/>
          <a:lstStyle>
            <a:lvl1pPr marR="0" lvl="0" algn="r"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lstStyle>
            <a:lvl1pPr marL="457200" marR="0" lvl="0"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2pPr>
            <a:lvl3pPr marL="1371600" marR="0" lvl="2"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3pPr>
            <a:lvl4pPr marL="1828800" marR="0" lvl="3"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4pPr>
            <a:lvl5pPr marL="2286000" marR="0" lvl="4"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5pPr>
            <a:lvl6pPr marL="2743200" marR="0" lvl="5"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6pPr>
            <a:lvl7pPr marL="3200400" marR="0" lvl="6"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7pPr>
            <a:lvl8pPr marL="3657600" marR="0" lvl="7"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8pPr>
            <a:lvl9pPr marL="4114800" marR="0" lvl="8" indent="-304800" algn="l" rtl="0">
              <a:lnSpc>
                <a:spcPct val="100000"/>
              </a:lnSpc>
              <a:spcBef>
                <a:spcPts val="0"/>
              </a:spcBef>
              <a:spcAft>
                <a:spcPts val="0"/>
              </a:spcAft>
              <a:buClr>
                <a:schemeClr val="dk1"/>
              </a:buClr>
              <a:buSzPts val="1200"/>
              <a:buFont typeface="Calibri"/>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72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1200"/>
              <a:buFont typeface="Calibri"/>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908912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 Id="rId3" Type="http://schemas.openxmlformats.org/officeDocument/2006/relationships/hyperlink" Target="http://ncac.org/resource/abolition-of-slavery-free-speech"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todayinclh.com/?event=suffragist-pickets-seek-espionage-act-exemption" TargetMode="External"/><Relationship Id="rId4" Type="http://schemas.openxmlformats.org/officeDocument/2006/relationships/hyperlink" Target="http://todayinclh.com/?event=congress-declares-war-suppression-of-civil-liberties-begins" TargetMode="External"/><Relationship Id="rId5" Type="http://schemas.openxmlformats.org/officeDocument/2006/relationships/hyperlink" Target="http://todayinclh.com/?event=espionage-act-passed" TargetMode="External"/><Relationship Id="rId6" Type="http://schemas.openxmlformats.org/officeDocument/2006/relationships/hyperlink" Target="http://todayinclh.com/?event=suppression-of-dissent-the-masses-notified-that-august-issue-non-mailable" TargetMode="External"/><Relationship Id="rId7" Type="http://schemas.openxmlformats.org/officeDocument/2006/relationships/hyperlink" Target="http://todayinclh.com/?event=kaiser-wilson-suffragists-picket-white-house-2" TargetMode="External"/><Relationship Id="rId8" Type="http://schemas.openxmlformats.org/officeDocument/2006/relationships/hyperlink" Target="http://todayinclh.com/?event=president-wilson-finally-supports-womens-suffrage" TargetMode="External"/><Relationship Id="rId9" Type="http://schemas.openxmlformats.org/officeDocument/2006/relationships/hyperlink" Target="http://todayinclh.com/?event=women-get-the-vote-19th-amendment-ratified" TargetMode="External"/><Relationship Id="rId10" Type="http://schemas.openxmlformats.org/officeDocument/2006/relationships/hyperlink" Target="http://todayinclh.com/?event=women-vote-for-first-time-in-federal-elections" TargetMode="External"/><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6" name="Shape 8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47" name="Shape 14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53" name="Shape 15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Shape 159"/>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QUESTION: How do you think the federal government reflected the majority preferences of eligible voters in the 1790s? How do you think it would be reflected today? Are there any significant differences?</a:t>
            </a:r>
            <a:endParaRPr sz="1200" b="0" i="0" u="none" strike="noStrike" cap="none">
              <a:solidFill>
                <a:schemeClr val="dk1"/>
              </a:solidFill>
              <a:latin typeface="Calibri"/>
              <a:ea typeface="Calibri"/>
              <a:cs typeface="Calibri"/>
              <a:sym typeface="Calibri"/>
            </a:endParaRPr>
          </a:p>
        </p:txBody>
      </p:sp>
      <p:sp>
        <p:nvSpPr>
          <p:cNvPr id="160" name="Shape 160"/>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Shape 16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QUESTION: How do you think the federal government reflected the majority preferences of eligible voters in the 1790s? How do you think it would be reflected today? Are there any significant differences?</a:t>
            </a:r>
            <a:endParaRPr sz="1200" b="0" i="0" u="none" strike="noStrike" cap="none">
              <a:solidFill>
                <a:schemeClr val="dk1"/>
              </a:solidFill>
              <a:latin typeface="Calibri"/>
              <a:ea typeface="Calibri"/>
              <a:cs typeface="Calibri"/>
              <a:sym typeface="Calibri"/>
            </a:endParaRPr>
          </a:p>
        </p:txBody>
      </p:sp>
      <p:sp>
        <p:nvSpPr>
          <p:cNvPr id="167" name="Shape 167"/>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80" name="Shape 18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Shape 18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Journal article on efforts to suppress abolitionist speech: https://law.lclark.edu/live/files/23593-hessler-kathy---early-efforts-to-suppress-protest</a:t>
            </a:r>
            <a:endParaRPr/>
          </a:p>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Explanation of above cartoon from LOC website (https://www.loc.gov/item/2008661344/)</a:t>
            </a:r>
            <a:endParaRPr sz="1200" b="1" i="0" u="none" strike="noStrike" cap="none">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endParaRPr sz="1200" b="1" i="0" u="none" strike="noStrike" cap="none">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A satire on enforcement of the "gag-rule" in the House of Representatives, prohibiting discussion of the question of slavery. Growing antislavery sentiment in the North coincided with increased resentment by southern congressmen of such discussion as meddlesome and insulting to their constituencies. The print may relate to John Quincy Adams's opposition to passage of the resolution in 1838, or (more likely) to his continued frustration in attempting to force the slavery issue through presentation of northern constituents' petitions in 1839. In December 1839 a new "gag rule" was passed by the House forbidding debate, reading, printing of, or even reference to any petition on the subject of abolition. Here Adams cowers prostrate on a pile composed of petitions, a copy of the abolitionist newspaper the "Emancipator," and a resolution to recognize Haiti. He says "I cannot stand Thomson's [sic] frown." South Carolina representative Waddy Thompson, Jr., a Whig defender of slavery, glowers at him from behind a sack and two casks, saying "Sir the South loses caste whenever she suffers this subject to be discussed here; it must be indignantly frowned down." Two blacks crouch behind Thompson, one saying "de dem Bobolishn is down flat!" Weitenkampf cites an impression with an imprint naming Robinson as printer and publisher, this line being apparently trimmed from the Library's impression. The drawing style and handling of the figures strongly suggest that "Abolition Frowned Down" is by the same Robinson artist as the anonymous "Called to Account" and "Symptoms of a Duel" (nos. 1839-10 and -11).</a:t>
            </a:r>
            <a:endParaRPr sz="1200" b="0" i="0" u="none" strike="noStrike" cap="none">
              <a:solidFill>
                <a:schemeClr val="dk1"/>
              </a:solidFill>
              <a:latin typeface="Calibri"/>
              <a:ea typeface="Calibri"/>
              <a:cs typeface="Calibri"/>
              <a:sym typeface="Calibri"/>
            </a:endParaRPr>
          </a:p>
        </p:txBody>
      </p:sp>
      <p:sp>
        <p:nvSpPr>
          <p:cNvPr id="187" name="Shape 187"/>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3" name="Shape 193"/>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p:txBody>
      </p:sp>
      <p:sp>
        <p:nvSpPr>
          <p:cNvPr id="194" name="Shape 194"/>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0" name="Shape 20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01" name="Shape 201"/>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Shape 213"/>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dirty="0"/>
              <a:t>Source: </a:t>
            </a:r>
            <a:r>
              <a:rPr lang="en-US" sz="1100" dirty="0"/>
              <a:t>https://</a:t>
            </a:r>
            <a:r>
              <a:rPr lang="en-US" sz="1100" dirty="0" err="1"/>
              <a:t>wakespace.lib.wfu.edu</a:t>
            </a:r>
            <a:r>
              <a:rPr lang="en-US" sz="1100" dirty="0"/>
              <a:t>/</a:t>
            </a:r>
            <a:r>
              <a:rPr lang="en-US" sz="1100" dirty="0" err="1"/>
              <a:t>bitstream</a:t>
            </a:r>
            <a:r>
              <a:rPr lang="en-US" sz="1100" dirty="0"/>
              <a:t>/handle/10339/16046/Curtis%20Curious%20History%20of%20Attempts%20to%20Suppress%20Antislavery%20Speech,%20Press,%20and%20Petition%20in%201835--37.</a:t>
            </a:r>
            <a:r>
              <a:rPr lang="en-US" sz="1100" dirty="0" smtClean="0"/>
              <a:t>pdf</a:t>
            </a:r>
          </a:p>
          <a:p>
            <a:pPr marL="0" marR="0" lvl="0" indent="0" algn="l" rtl="0">
              <a:lnSpc>
                <a:spcPct val="100000"/>
              </a:lnSpc>
              <a:spcBef>
                <a:spcPts val="0"/>
              </a:spcBef>
              <a:spcAft>
                <a:spcPts val="0"/>
              </a:spcAft>
              <a:buClr>
                <a:schemeClr val="dk1"/>
              </a:buClr>
              <a:buSzPts val="1200"/>
              <a:buFont typeface="Calibri"/>
              <a:buNone/>
            </a:pPr>
            <a:endParaRPr lang="en-US" sz="1100" b="0" i="0"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100" b="0" i="0" u="none" strike="noStrike" cap="none" dirty="0" smtClean="0">
                <a:solidFill>
                  <a:schemeClr val="dk1"/>
                </a:solidFill>
                <a:latin typeface="Calibri"/>
                <a:ea typeface="Calibri"/>
                <a:cs typeface="Calibri"/>
                <a:sym typeface="Calibri"/>
              </a:rPr>
              <a:t>See also</a:t>
            </a:r>
            <a:r>
              <a:rPr lang="en-US" sz="1100" b="0" i="0" u="none" strike="noStrike" cap="none" baseline="0" dirty="0" smtClean="0">
                <a:solidFill>
                  <a:schemeClr val="dk1"/>
                </a:solidFill>
                <a:latin typeface="Calibri"/>
                <a:ea typeface="Calibri"/>
                <a:cs typeface="Calibri"/>
                <a:sym typeface="Calibri"/>
              </a:rPr>
              <a:t> Michael Kent Curtis, </a:t>
            </a:r>
            <a:r>
              <a:rPr lang="en-US" sz="1100" b="0" i="1" u="none" strike="noStrike" cap="none" baseline="0" dirty="0" smtClean="0">
                <a:solidFill>
                  <a:schemeClr val="dk1"/>
                </a:solidFill>
                <a:latin typeface="Calibri"/>
                <a:ea typeface="Calibri"/>
                <a:cs typeface="Calibri"/>
                <a:sym typeface="Calibri"/>
              </a:rPr>
              <a:t>Free Speech, The People’s Darling Privilege</a:t>
            </a:r>
            <a:r>
              <a:rPr lang="en-US" sz="1100" b="0" i="0" u="none" strike="noStrike" cap="none" baseline="0" dirty="0" smtClean="0">
                <a:solidFill>
                  <a:schemeClr val="dk1"/>
                </a:solidFill>
                <a:latin typeface="Calibri"/>
                <a:ea typeface="Calibri"/>
                <a:cs typeface="Calibri"/>
                <a:sym typeface="Calibri"/>
              </a:rPr>
              <a:t>: </a:t>
            </a:r>
            <a:r>
              <a:rPr lang="en-US" sz="1100" b="0" i="1" u="none" strike="noStrike" cap="none" baseline="0" dirty="0" smtClean="0">
                <a:solidFill>
                  <a:schemeClr val="dk1"/>
                </a:solidFill>
                <a:latin typeface="Calibri"/>
                <a:ea typeface="Calibri"/>
                <a:cs typeface="Calibri"/>
                <a:sym typeface="Calibri"/>
              </a:rPr>
              <a:t>Struggles for Freedom of Expression in American History</a:t>
            </a:r>
            <a:r>
              <a:rPr lang="en-US" sz="1100" b="0" i="0" u="none" strike="noStrike" cap="none" baseline="0" dirty="0" smtClean="0">
                <a:solidFill>
                  <a:schemeClr val="dk1"/>
                </a:solidFill>
                <a:latin typeface="Calibri"/>
                <a:ea typeface="Calibri"/>
                <a:cs typeface="Calibri"/>
                <a:sym typeface="Calibri"/>
              </a:rPr>
              <a:t> </a:t>
            </a:r>
            <a:endParaRPr sz="1100" b="0" i="0" u="none" strike="noStrike" cap="none" dirty="0">
              <a:solidFill>
                <a:schemeClr val="dk1"/>
              </a:solidFill>
              <a:latin typeface="Calibri"/>
              <a:ea typeface="Calibri"/>
              <a:cs typeface="Calibri"/>
              <a:sym typeface="Calibri"/>
            </a:endParaRPr>
          </a:p>
        </p:txBody>
      </p:sp>
      <p:sp>
        <p:nvSpPr>
          <p:cNvPr id="214" name="Shape 2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Shape 2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Shape 20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152400" marR="0" lvl="0" indent="0" algn="l" rtl="0">
              <a:lnSpc>
                <a:spcPct val="100000"/>
              </a:lnSpc>
              <a:spcBef>
                <a:spcPts val="0"/>
              </a:spcBef>
              <a:spcAft>
                <a:spcPts val="0"/>
              </a:spcAft>
              <a:buClr>
                <a:schemeClr val="dk1"/>
              </a:buClr>
              <a:buSzPts val="1200"/>
              <a:buFont typeface="Calibri"/>
              <a:buNone/>
            </a:pPr>
            <a:r>
              <a:rPr lang="en-US" u="sng" dirty="0">
                <a:solidFill>
                  <a:schemeClr val="hlink"/>
                </a:solidFill>
                <a:hlinkClick r:id="rId3"/>
              </a:rPr>
              <a:t>http://ncac.org/resource/abolition-of-slavery-free-speech</a:t>
            </a:r>
            <a:endParaRPr dirty="0"/>
          </a:p>
          <a:p>
            <a:pPr marL="152400" marR="0" lvl="0" indent="0" algn="l" rtl="0">
              <a:lnSpc>
                <a:spcPct val="100000"/>
              </a:lnSpc>
              <a:spcBef>
                <a:spcPts val="0"/>
              </a:spcBef>
              <a:spcAft>
                <a:spcPts val="0"/>
              </a:spcAft>
              <a:buClr>
                <a:schemeClr val="dk1"/>
              </a:buClr>
              <a:buSzPts val="1200"/>
              <a:buFont typeface="Calibri"/>
              <a:buNone/>
            </a:pPr>
            <a:r>
              <a:rPr lang="en-US" sz="1050" i="1" dirty="0">
                <a:solidFill>
                  <a:srgbClr val="222222"/>
                </a:solidFill>
                <a:highlight>
                  <a:srgbClr val="FFFFFF"/>
                </a:highlight>
                <a:latin typeface="Arial"/>
                <a:ea typeface="Arial"/>
                <a:cs typeface="Arial"/>
                <a:sym typeface="Arial"/>
              </a:rPr>
              <a:t>An Indispensable Liberty: The Fight for Free Speech in Nineteenth-Century America</a:t>
            </a:r>
            <a:r>
              <a:rPr lang="en-US" sz="1050" dirty="0">
                <a:solidFill>
                  <a:srgbClr val="222222"/>
                </a:solidFill>
                <a:highlight>
                  <a:srgbClr val="FFFFFF"/>
                </a:highlight>
                <a:latin typeface="Arial"/>
                <a:ea typeface="Arial"/>
                <a:cs typeface="Arial"/>
                <a:sym typeface="Arial"/>
              </a:rPr>
              <a:t> (2016.) edited by Mary M. Cronin.</a:t>
            </a:r>
            <a:endParaRPr dirty="0"/>
          </a:p>
          <a:p>
            <a:pPr marL="152400" marR="0" lvl="0" indent="0" algn="l" rtl="0">
              <a:lnSpc>
                <a:spcPct val="100000"/>
              </a:lnSpc>
              <a:spcBef>
                <a:spcPts val="0"/>
              </a:spcBef>
              <a:spcAft>
                <a:spcPts val="0"/>
              </a:spcAft>
              <a:buClr>
                <a:schemeClr val="dk1"/>
              </a:buClr>
              <a:buSzPts val="1200"/>
              <a:buFont typeface="Calibri"/>
              <a:buNone/>
            </a:pPr>
            <a:endParaRPr dirty="0"/>
          </a:p>
          <a:p>
            <a:pPr marL="152400" marR="0" lvl="0" indent="0" algn="l" rtl="0">
              <a:lnSpc>
                <a:spcPct val="100000"/>
              </a:lnSpc>
              <a:spcBef>
                <a:spcPts val="0"/>
              </a:spcBef>
              <a:spcAft>
                <a:spcPts val="0"/>
              </a:spcAft>
              <a:buClr>
                <a:schemeClr val="dk1"/>
              </a:buClr>
              <a:buSzPts val="1200"/>
              <a:buFont typeface="Calibri"/>
              <a:buNone/>
            </a:pPr>
            <a:endParaRPr dirty="0"/>
          </a:p>
          <a:p>
            <a:pPr marL="152400" marR="0" lvl="0" indent="0" algn="l" rtl="0">
              <a:lnSpc>
                <a:spcPct val="100000"/>
              </a:lnSpc>
              <a:spcBef>
                <a:spcPts val="0"/>
              </a:spcBef>
              <a:spcAft>
                <a:spcPts val="0"/>
              </a:spcAft>
              <a:buClr>
                <a:schemeClr val="dk1"/>
              </a:buClr>
              <a:buSzPts val="1200"/>
              <a:buFont typeface="Calibri"/>
              <a:buNone/>
            </a:pPr>
            <a:endParaRPr dirty="0"/>
          </a:p>
        </p:txBody>
      </p:sp>
      <p:sp>
        <p:nvSpPr>
          <p:cNvPr id="208" name="Shape 208"/>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Shape 9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93" name="Shape 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7" name="Shape 2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200"/>
              <a:buFont typeface="Calibri"/>
              <a:buNone/>
            </a:pPr>
            <a:r>
              <a:rPr lang="en-US"/>
              <a:t>See “Silencing the Fanatics,” NYT Opinion, in Reading Resources</a:t>
            </a:r>
            <a:endParaRPr/>
          </a:p>
        </p:txBody>
      </p:sp>
      <p:sp>
        <p:nvSpPr>
          <p:cNvPr id="228" name="Shape 228"/>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0" name="Shape 22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US" dirty="0" smtClean="0"/>
              <a:t>Text</a:t>
            </a:r>
            <a:r>
              <a:rPr lang="en-US" baseline="0" dirty="0" smtClean="0"/>
              <a:t> of article at https://</a:t>
            </a:r>
            <a:r>
              <a:rPr lang="en-US" baseline="0" dirty="0" err="1" smtClean="0"/>
              <a:t>opinionator.blogs.nytimes.com</a:t>
            </a:r>
            <a:r>
              <a:rPr lang="en-US" baseline="0" dirty="0" smtClean="0"/>
              <a:t>/2010/12/02/silencing-the-fanatics/</a:t>
            </a:r>
          </a:p>
          <a:p>
            <a:pPr marL="0" lvl="0" indent="0">
              <a:spcBef>
                <a:spcPts val="0"/>
              </a:spcBef>
              <a:spcAft>
                <a:spcPts val="0"/>
              </a:spcAft>
              <a:buNone/>
            </a:pPr>
            <a:endParaRPr lang="en-US" baseline="0" dirty="0" smtClean="0"/>
          </a:p>
          <a:p>
            <a:pPr marL="0" lvl="0" indent="0">
              <a:spcBef>
                <a:spcPts val="0"/>
              </a:spcBef>
              <a:spcAft>
                <a:spcPts val="0"/>
              </a:spcAft>
              <a:buNone/>
            </a:pPr>
            <a:endParaRPr lang="en-US" baseline="0" dirty="0" smtClean="0"/>
          </a:p>
        </p:txBody>
      </p:sp>
      <p:sp>
        <p:nvSpPr>
          <p:cNvPr id="221" name="Shape 221"/>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Shape 235"/>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See “A Plea for Free Speech in Boston” in Reading Resources</a:t>
            </a:r>
            <a:endParaRPr sz="1200" b="0" i="0" u="none" strike="noStrike" cap="none">
              <a:solidFill>
                <a:schemeClr val="dk1"/>
              </a:solidFill>
              <a:latin typeface="Calibri"/>
              <a:ea typeface="Calibri"/>
              <a:cs typeface="Calibri"/>
              <a:sym typeface="Calibri"/>
            </a:endParaRPr>
          </a:p>
        </p:txBody>
      </p:sp>
      <p:sp>
        <p:nvSpPr>
          <p:cNvPr id="236" name="Shape 236"/>
          <p:cNvSpPr txBox="1">
            <a:spLocks noGrp="1"/>
          </p:cNvSpPr>
          <p:nvPr>
            <p:ph type="sldNum" idx="12"/>
          </p:nvPr>
        </p:nvSpPr>
        <p:spPr>
          <a:xfrm>
            <a:off x="3884612" y="8685213"/>
            <a:ext cx="2971800" cy="4572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350"/>
              <a:buFont typeface="Arial"/>
              <a:buNone/>
            </a:pPr>
            <a:fld id="{00000000-1234-1234-1234-123412341234}" type="slidenum">
              <a:rPr lang="en-US" sz="1400" b="0" i="0" u="none" strike="noStrike" cap="none">
                <a:solidFill>
                  <a:srgbClr val="000000"/>
                </a:solidFill>
                <a:latin typeface="Arial"/>
                <a:ea typeface="Arial"/>
                <a:cs typeface="Arial"/>
                <a:sym typeface="Arial"/>
              </a:rPr>
              <a:t>22</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Shape 24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r>
              <a:rPr lang="en-US" dirty="0" smtClean="0"/>
              <a:t>More information on the accompanying cartoon, “Must Liberty’s Light Go Out?” is available at https://</a:t>
            </a:r>
            <a:r>
              <a:rPr lang="en-US" dirty="0" err="1" smtClean="0"/>
              <a:t>www.loc.gov</a:t>
            </a:r>
            <a:r>
              <a:rPr lang="en-US" dirty="0" smtClean="0"/>
              <a:t>/resource/cph.3b36807/.</a:t>
            </a:r>
            <a:endParaRPr dirty="0"/>
          </a:p>
        </p:txBody>
      </p:sp>
      <p:sp>
        <p:nvSpPr>
          <p:cNvPr id="248" name="Shape 24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Shape 25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5" name="Shape 25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1" name="Shape 26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7" name="Shape 26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Shape 27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r>
              <a:rPr lang="en-US" sz="900" u="sng" dirty="0">
                <a:solidFill>
                  <a:schemeClr val="hlink"/>
                </a:solidFill>
                <a:hlinkClick r:id="rId3"/>
              </a:rPr>
              <a:t>http://todayinclh.com/?event=suffragist-pickets-seek-espionage-act-exemption</a:t>
            </a:r>
            <a:endParaRPr sz="900" dirty="0"/>
          </a:p>
          <a:p>
            <a:pPr marL="0" lvl="0" indent="0" rtl="0">
              <a:lnSpc>
                <a:spcPct val="92857"/>
              </a:lnSpc>
              <a:spcBef>
                <a:spcPts val="0"/>
              </a:spcBef>
              <a:spcAft>
                <a:spcPts val="0"/>
              </a:spcAft>
              <a:buNone/>
            </a:pPr>
            <a:endParaRPr sz="900" dirty="0">
              <a:solidFill>
                <a:schemeClr val="dk1"/>
              </a:solidFill>
              <a:latin typeface="Georgia"/>
              <a:ea typeface="Georgia"/>
              <a:cs typeface="Georgia"/>
              <a:sym typeface="Georgia"/>
            </a:endParaRPr>
          </a:p>
          <a:p>
            <a:pPr marL="0" lvl="0" indent="0" rtl="0">
              <a:lnSpc>
                <a:spcPct val="92857"/>
              </a:lnSpc>
              <a:spcBef>
                <a:spcPts val="800"/>
              </a:spcBef>
              <a:spcAft>
                <a:spcPts val="0"/>
              </a:spcAft>
              <a:buClr>
                <a:schemeClr val="dk1"/>
              </a:buClr>
              <a:buSzPts val="1100"/>
              <a:buFont typeface="Arial"/>
              <a:buNone/>
            </a:pPr>
            <a:r>
              <a:rPr lang="en-US" sz="900" u="none" dirty="0">
                <a:solidFill>
                  <a:srgbClr val="000000"/>
                </a:solidFill>
                <a:latin typeface="Georgia"/>
                <a:ea typeface="Georgia"/>
                <a:cs typeface="Georgia"/>
                <a:sym typeface="Georgia"/>
              </a:rPr>
              <a:t>Today in Civil Liberties History </a:t>
            </a:r>
            <a:r>
              <a:rPr lang="en-US" sz="900" u="none" dirty="0" smtClean="0">
                <a:solidFill>
                  <a:srgbClr val="000000"/>
                </a:solidFill>
                <a:latin typeface="Georgia"/>
                <a:ea typeface="Georgia"/>
                <a:cs typeface="Georgia"/>
                <a:sym typeface="Georgia"/>
              </a:rPr>
              <a:t>– 1917 August </a:t>
            </a:r>
            <a:r>
              <a:rPr lang="en-US" sz="900" u="none" dirty="0">
                <a:solidFill>
                  <a:srgbClr val="000000"/>
                </a:solidFill>
                <a:latin typeface="Georgia"/>
                <a:ea typeface="Georgia"/>
                <a:cs typeface="Georgia"/>
                <a:sym typeface="Georgia"/>
              </a:rPr>
              <a:t>9</a:t>
            </a:r>
            <a:endParaRPr sz="900" u="none" dirty="0">
              <a:solidFill>
                <a:srgbClr val="000000"/>
              </a:solidFill>
              <a:latin typeface="Georgia"/>
              <a:ea typeface="Georgia"/>
              <a:cs typeface="Georgia"/>
              <a:sym typeface="Georgia"/>
            </a:endParaRPr>
          </a:p>
          <a:p>
            <a:pPr marL="190500" lvl="0" indent="0" rtl="0">
              <a:lnSpc>
                <a:spcPct val="107142"/>
              </a:lnSpc>
              <a:spcBef>
                <a:spcPts val="800"/>
              </a:spcBef>
              <a:spcAft>
                <a:spcPts val="0"/>
              </a:spcAft>
              <a:buClr>
                <a:schemeClr val="dk1"/>
              </a:buClr>
              <a:buSzPts val="1100"/>
              <a:buFont typeface="Arial"/>
              <a:buNone/>
            </a:pPr>
            <a:r>
              <a:rPr lang="en-US" sz="900" u="none" dirty="0">
                <a:solidFill>
                  <a:srgbClr val="000000"/>
                </a:solidFill>
                <a:latin typeface="Georgia"/>
                <a:ea typeface="Georgia"/>
                <a:cs typeface="Georgia"/>
                <a:sym typeface="Georgia"/>
              </a:rPr>
              <a:t>Suffragist Pickets Seek Espionage Act Exemption</a:t>
            </a:r>
            <a:endParaRPr sz="900" u="none" dirty="0">
              <a:solidFill>
                <a:srgbClr val="000000"/>
              </a:solidFill>
              <a:latin typeface="Georgia"/>
              <a:ea typeface="Georgia"/>
              <a:cs typeface="Georgia"/>
              <a:sym typeface="Georgia"/>
            </a:endParaRPr>
          </a:p>
          <a:p>
            <a:pPr marL="0" lvl="0" indent="0" rtl="0">
              <a:lnSpc>
                <a:spcPct val="75000"/>
              </a:lnSpc>
              <a:spcBef>
                <a:spcPts val="800"/>
              </a:spcBef>
              <a:spcAft>
                <a:spcPts val="0"/>
              </a:spcAft>
              <a:buClr>
                <a:schemeClr val="dk1"/>
              </a:buClr>
              <a:buSzPts val="1100"/>
              <a:buFont typeface="Arial"/>
              <a:buNone/>
            </a:pPr>
            <a:r>
              <a:rPr lang="en-US" sz="900" u="none" dirty="0">
                <a:solidFill>
                  <a:srgbClr val="000000"/>
                </a:solidFill>
              </a:rPr>
              <a:t> </a:t>
            </a:r>
            <a:endParaRPr sz="900" u="none" dirty="0">
              <a:solidFill>
                <a:srgbClr val="000000"/>
              </a:solidFill>
            </a:endParaRPr>
          </a:p>
          <a:p>
            <a:pPr marL="0" lvl="0" indent="0" rtl="0">
              <a:lnSpc>
                <a:spcPct val="160000"/>
              </a:lnSpc>
              <a:spcBef>
                <a:spcPts val="0"/>
              </a:spcBef>
              <a:spcAft>
                <a:spcPts val="0"/>
              </a:spcAft>
              <a:buClr>
                <a:schemeClr val="dk1"/>
              </a:buClr>
              <a:buSzPts val="1100"/>
              <a:buFont typeface="Arial"/>
              <a:buNone/>
            </a:pPr>
            <a:r>
              <a:rPr lang="en-US" sz="900" u="none" dirty="0">
                <a:solidFill>
                  <a:srgbClr val="000000"/>
                </a:solidFill>
              </a:rPr>
              <a:t>Suffragists associated with the National Woman’s Party led by Alice Paul, who had been picketing the White House in support of a constitutional amendment granting women the right to vote, asked the Senate Judiciary Committee on this day for an amendment to the Espionage Act protecting their right to picket</a:t>
            </a:r>
            <a:r>
              <a:rPr lang="en-US" sz="900" u="none" dirty="0" smtClean="0">
                <a:solidFill>
                  <a:srgbClr val="000000"/>
                </a:solidFill>
              </a:rPr>
              <a:t>.</a:t>
            </a:r>
          </a:p>
          <a:p>
            <a:pPr marL="0" lvl="0" indent="0" rtl="0">
              <a:lnSpc>
                <a:spcPct val="160000"/>
              </a:lnSpc>
              <a:spcBef>
                <a:spcPts val="0"/>
              </a:spcBef>
              <a:spcAft>
                <a:spcPts val="0"/>
              </a:spcAft>
              <a:buClr>
                <a:schemeClr val="dk1"/>
              </a:buClr>
              <a:buSzPts val="1100"/>
              <a:buFont typeface="Arial"/>
              <a:buNone/>
            </a:pPr>
            <a:endParaRPr sz="900" u="none" dirty="0">
              <a:solidFill>
                <a:srgbClr val="000000"/>
              </a:solidFill>
            </a:endParaRPr>
          </a:p>
          <a:p>
            <a:pPr marL="0" lvl="0" indent="0" rtl="0">
              <a:lnSpc>
                <a:spcPct val="160000"/>
              </a:lnSpc>
              <a:spcBef>
                <a:spcPts val="1100"/>
              </a:spcBef>
              <a:spcAft>
                <a:spcPts val="0"/>
              </a:spcAft>
              <a:buClr>
                <a:schemeClr val="dk1"/>
              </a:buClr>
              <a:buSzPts val="1100"/>
              <a:buFont typeface="Arial"/>
              <a:buNone/>
            </a:pPr>
            <a:r>
              <a:rPr lang="en-US" sz="900" u="none" dirty="0">
                <a:solidFill>
                  <a:srgbClr val="000000"/>
                </a:solidFill>
              </a:rPr>
              <a:t>The U.S. had entered World War I just four months earlier, on </a:t>
            </a:r>
            <a:r>
              <a:rPr lang="en-US" sz="900" u="none" dirty="0">
                <a:solidFill>
                  <a:srgbClr val="000000"/>
                </a:solidFill>
                <a:hlinkClick r:id="rId4"/>
              </a:rPr>
              <a:t>April 6, 1917</a:t>
            </a:r>
            <a:r>
              <a:rPr lang="en-US" sz="900" u="none" dirty="0">
                <a:solidFill>
                  <a:srgbClr val="000000"/>
                </a:solidFill>
              </a:rPr>
              <a:t>, and a wave of suppression of dissent had swept the country. People were prosecuted under the Espionage Act, passed on </a:t>
            </a:r>
            <a:r>
              <a:rPr lang="en-US" sz="900" u="none" dirty="0">
                <a:solidFill>
                  <a:srgbClr val="000000"/>
                </a:solidFill>
                <a:hlinkClick r:id="rId5"/>
              </a:rPr>
              <a:t>June 15, 1917</a:t>
            </a:r>
            <a:r>
              <a:rPr lang="en-US" sz="900" u="none" dirty="0">
                <a:solidFill>
                  <a:srgbClr val="000000"/>
                </a:solidFill>
              </a:rPr>
              <a:t>, for anything authorities deemed to interfere with the war effort. That included criticisms of the war, the draft, and the President of the United States. Fifteen anti-war publications had been barred from the mails on </a:t>
            </a:r>
            <a:r>
              <a:rPr lang="en-US" sz="900" u="none" dirty="0">
                <a:solidFill>
                  <a:srgbClr val="000000"/>
                </a:solidFill>
                <a:hlinkClick r:id="rId6"/>
              </a:rPr>
              <a:t>July 7, 1917</a:t>
            </a:r>
            <a:r>
              <a:rPr lang="en-US" sz="900" u="none" dirty="0">
                <a:solidFill>
                  <a:srgbClr val="000000"/>
                </a:solidFill>
              </a:rPr>
              <a:t>, for example</a:t>
            </a:r>
            <a:r>
              <a:rPr lang="en-US" sz="900" u="none" dirty="0" smtClean="0">
                <a:solidFill>
                  <a:srgbClr val="000000"/>
                </a:solidFill>
              </a:rPr>
              <a:t>.</a:t>
            </a:r>
          </a:p>
          <a:p>
            <a:pPr marL="0" lvl="0" indent="0" rtl="0">
              <a:lnSpc>
                <a:spcPct val="160000"/>
              </a:lnSpc>
              <a:spcBef>
                <a:spcPts val="1100"/>
              </a:spcBef>
              <a:spcAft>
                <a:spcPts val="0"/>
              </a:spcAft>
              <a:buClr>
                <a:schemeClr val="dk1"/>
              </a:buClr>
              <a:buSzPts val="1100"/>
              <a:buFont typeface="Arial"/>
              <a:buNone/>
            </a:pPr>
            <a:endParaRPr sz="900" u="none" dirty="0">
              <a:solidFill>
                <a:srgbClr val="000000"/>
              </a:solidFill>
            </a:endParaRPr>
          </a:p>
          <a:p>
            <a:pPr marL="0" lvl="0" indent="0" rtl="0">
              <a:lnSpc>
                <a:spcPct val="160000"/>
              </a:lnSpc>
              <a:spcBef>
                <a:spcPts val="1100"/>
              </a:spcBef>
              <a:spcAft>
                <a:spcPts val="0"/>
              </a:spcAft>
              <a:buClr>
                <a:schemeClr val="dk1"/>
              </a:buClr>
              <a:buSzPts val="1100"/>
              <a:buFont typeface="Arial"/>
              <a:buNone/>
            </a:pPr>
            <a:r>
              <a:rPr lang="en-US" sz="900" u="none" dirty="0">
                <a:solidFill>
                  <a:srgbClr val="000000"/>
                </a:solidFill>
              </a:rPr>
              <a:t>Five of the seven women testifying today had been arrested and jailed recently for picketing the White House. They told the Judiciary Committee that “The President says we must not picket the White House,” and sought protection for political speech. Two days later, on </a:t>
            </a:r>
            <a:r>
              <a:rPr lang="en-US" sz="900" u="none" dirty="0">
                <a:solidFill>
                  <a:srgbClr val="000000"/>
                </a:solidFill>
                <a:hlinkClick r:id="rId7"/>
              </a:rPr>
              <a:t>August 11, 1917</a:t>
            </a:r>
            <a:r>
              <a:rPr lang="en-US" sz="900" u="none" dirty="0">
                <a:solidFill>
                  <a:srgbClr val="000000"/>
                </a:solidFill>
              </a:rPr>
              <a:t>, members of the National Woman’s Party picketed the White House again, this time with signs attacking  President Woodrow Wilson as “Kaiser Wilson” for his failure to support a constitutional amendment granting women the right to vote. In the context of the rapidly expanding repression, comparing the president with the leader of the German enemy was extremely provocative. Many suffragist pickets were arrested in the weeks ahead, but they were never prosecuted under the Espionage Act</a:t>
            </a:r>
            <a:r>
              <a:rPr lang="en-US" sz="900" u="none" dirty="0" smtClean="0">
                <a:solidFill>
                  <a:srgbClr val="000000"/>
                </a:solidFill>
              </a:rPr>
              <a:t>.</a:t>
            </a:r>
          </a:p>
          <a:p>
            <a:pPr marL="0" lvl="0" indent="0" rtl="0">
              <a:lnSpc>
                <a:spcPct val="160000"/>
              </a:lnSpc>
              <a:spcBef>
                <a:spcPts val="1100"/>
              </a:spcBef>
              <a:spcAft>
                <a:spcPts val="0"/>
              </a:spcAft>
              <a:buClr>
                <a:schemeClr val="dk1"/>
              </a:buClr>
              <a:buSzPts val="1100"/>
              <a:buFont typeface="Arial"/>
              <a:buNone/>
            </a:pPr>
            <a:endParaRPr sz="900" u="none" dirty="0">
              <a:solidFill>
                <a:srgbClr val="000000"/>
              </a:solidFill>
            </a:endParaRPr>
          </a:p>
          <a:p>
            <a:pPr marL="0" lvl="0" indent="0" rtl="0">
              <a:lnSpc>
                <a:spcPct val="160000"/>
              </a:lnSpc>
              <a:spcBef>
                <a:spcPts val="1100"/>
              </a:spcBef>
              <a:spcAft>
                <a:spcPts val="0"/>
              </a:spcAft>
              <a:buClr>
                <a:schemeClr val="dk1"/>
              </a:buClr>
              <a:buSzPts val="1100"/>
              <a:buFont typeface="Arial"/>
              <a:buNone/>
            </a:pPr>
            <a:r>
              <a:rPr lang="en-US" sz="900" u="none" dirty="0">
                <a:solidFill>
                  <a:srgbClr val="000000"/>
                </a:solidFill>
              </a:rPr>
              <a:t>The Judiciary Committee did not amend the Espionage Act. Suffragist picketing escalated in the fall of 1917, and many National Woman’s Party members were arrested and jailed. Alice Paul and about two dozen others went on hunger strikes in jail. The resulting adverse publicity cause Woodrow Wilson to reverse course and support the suffrage amendment on </a:t>
            </a:r>
            <a:r>
              <a:rPr lang="en-US" sz="900" u="none" dirty="0">
                <a:solidFill>
                  <a:srgbClr val="000000"/>
                </a:solidFill>
                <a:hlinkClick r:id="rId8"/>
              </a:rPr>
              <a:t>January 9, 1918</a:t>
            </a:r>
            <a:r>
              <a:rPr lang="en-US" sz="900" u="none" dirty="0">
                <a:solidFill>
                  <a:srgbClr val="000000"/>
                </a:solidFill>
              </a:rPr>
              <a:t>.</a:t>
            </a:r>
            <a:endParaRPr sz="900" u="none" dirty="0">
              <a:solidFill>
                <a:srgbClr val="000000"/>
              </a:solidFill>
            </a:endParaRPr>
          </a:p>
          <a:p>
            <a:pPr marL="0" lvl="0" indent="0" rtl="0">
              <a:lnSpc>
                <a:spcPct val="160000"/>
              </a:lnSpc>
              <a:spcBef>
                <a:spcPts val="1100"/>
              </a:spcBef>
              <a:spcAft>
                <a:spcPts val="0"/>
              </a:spcAft>
              <a:buClr>
                <a:schemeClr val="dk1"/>
              </a:buClr>
              <a:buSzPts val="1100"/>
              <a:buFont typeface="Arial"/>
              <a:buNone/>
            </a:pPr>
            <a:r>
              <a:rPr lang="en-US" sz="900" u="none" dirty="0">
                <a:solidFill>
                  <a:srgbClr val="000000"/>
                </a:solidFill>
              </a:rPr>
              <a:t>The Nineteenth Amendment was ratified on </a:t>
            </a:r>
            <a:r>
              <a:rPr lang="en-US" sz="900" u="none" dirty="0">
                <a:solidFill>
                  <a:srgbClr val="000000"/>
                </a:solidFill>
                <a:hlinkClick r:id="rId9"/>
              </a:rPr>
              <a:t>August 18, 1920</a:t>
            </a:r>
            <a:r>
              <a:rPr lang="en-US" sz="900" u="none" dirty="0">
                <a:solidFill>
                  <a:srgbClr val="000000"/>
                </a:solidFill>
              </a:rPr>
              <a:t>, and women voted for the first time in all state and federal elections, including the presidential election, on </a:t>
            </a:r>
            <a:r>
              <a:rPr lang="en-US" sz="900" u="none" dirty="0">
                <a:solidFill>
                  <a:srgbClr val="000000"/>
                </a:solidFill>
                <a:hlinkClick r:id="rId10"/>
              </a:rPr>
              <a:t>November 2, 1920</a:t>
            </a:r>
            <a:r>
              <a:rPr lang="en-US" sz="900" u="none" dirty="0">
                <a:solidFill>
                  <a:srgbClr val="000000"/>
                </a:solidFill>
              </a:rPr>
              <a:t>.</a:t>
            </a:r>
            <a:endParaRPr sz="900" u="none" dirty="0">
              <a:solidFill>
                <a:srgbClr val="000000"/>
              </a:solidFill>
            </a:endParaRPr>
          </a:p>
          <a:p>
            <a:pPr marL="0" lvl="0" indent="0">
              <a:spcBef>
                <a:spcPts val="1100"/>
              </a:spcBef>
              <a:spcAft>
                <a:spcPts val="0"/>
              </a:spcAft>
              <a:buNone/>
            </a:pPr>
            <a:endParaRPr dirty="0"/>
          </a:p>
        </p:txBody>
      </p:sp>
      <p:sp>
        <p:nvSpPr>
          <p:cNvPr id="273" name="Shape 2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Shape 286"/>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This speech suppression included attempts to silence people trying to form labor unions. </a:t>
            </a:r>
            <a:endParaRPr sz="1200" b="0" i="0" u="none" strike="noStrike" cap="none">
              <a:solidFill>
                <a:schemeClr val="dk1"/>
              </a:solidFill>
              <a:latin typeface="Calibri"/>
              <a:ea typeface="Calibri"/>
              <a:cs typeface="Calibri"/>
              <a:sym typeface="Calibri"/>
            </a:endParaRPr>
          </a:p>
        </p:txBody>
      </p:sp>
      <p:sp>
        <p:nvSpPr>
          <p:cNvPr id="287" name="Shape 28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296" name="Shape 2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99" name="Shape 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Shape 301"/>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02" name="Shape 30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Shape 307"/>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08" name="Shape 30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6" name="Shape 3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dirty="0"/>
          </a:p>
        </p:txBody>
      </p:sp>
      <p:sp>
        <p:nvSpPr>
          <p:cNvPr id="317" name="Shape 317"/>
          <p:cNvSpPr txBox="1">
            <a:spLocks noGrp="1"/>
          </p:cNvSpPr>
          <p:nvPr>
            <p:ph type="sldNum" idx="12"/>
          </p:nvPr>
        </p:nvSpPr>
        <p:spPr>
          <a:xfrm>
            <a:off x="3884612" y="8685213"/>
            <a:ext cx="2971800" cy="457200"/>
          </a:xfrm>
          <a:prstGeom prst="rect">
            <a:avLst/>
          </a:prstGeom>
        </p:spPr>
        <p:txBody>
          <a:bodyPr spcFirstLastPara="1" wrap="square" lIns="91425" tIns="45700" rIns="91425" bIns="45700" anchor="b" anchorCtr="0">
            <a:noAutofit/>
          </a:bodyPr>
          <a:lstStyle/>
          <a:p>
            <a:pPr marL="0" lvl="0" indent="0">
              <a:spcBef>
                <a:spcPts val="0"/>
              </a:spcBef>
              <a:spcAft>
                <a:spcPts val="0"/>
              </a:spcAft>
              <a:buClr>
                <a:schemeClr val="dk1"/>
              </a:buClr>
              <a:buSzPts val="300"/>
              <a:buFont typeface="Calibri"/>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Shape 329"/>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dirty="0"/>
          </a:p>
        </p:txBody>
      </p:sp>
      <p:sp>
        <p:nvSpPr>
          <p:cNvPr id="330" name="Shape 33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Shape 335"/>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rtl="0">
              <a:lnSpc>
                <a:spcPct val="115000"/>
              </a:lnSpc>
              <a:spcBef>
                <a:spcPts val="0"/>
              </a:spcBef>
              <a:spcAft>
                <a:spcPts val="0"/>
              </a:spcAft>
              <a:buNone/>
            </a:pPr>
            <a:r>
              <a:rPr lang="en-US" sz="1100">
                <a:solidFill>
                  <a:srgbClr val="262626"/>
                </a:solidFill>
              </a:rPr>
              <a:t>See Gibson v. Florida Legislative Investigation Committee, 372 U.S. 539 (1963)</a:t>
            </a:r>
            <a:endParaRPr sz="1100">
              <a:solidFill>
                <a:srgbClr val="262626"/>
              </a:solidFill>
            </a:endParaRPr>
          </a:p>
          <a:p>
            <a:pPr marL="0" lvl="0" indent="0" rtl="0">
              <a:lnSpc>
                <a:spcPct val="115000"/>
              </a:lnSpc>
              <a:spcBef>
                <a:spcPts val="0"/>
              </a:spcBef>
              <a:spcAft>
                <a:spcPts val="0"/>
              </a:spcAft>
              <a:buClr>
                <a:schemeClr val="dk1"/>
              </a:buClr>
              <a:buSzPts val="1100"/>
              <a:buFont typeface="Arial"/>
              <a:buNone/>
            </a:pPr>
            <a:r>
              <a:rPr lang="en-US" sz="1100">
                <a:solidFill>
                  <a:srgbClr val="262626"/>
                </a:solidFill>
              </a:rPr>
              <a:t>Source: National Coalition Against Censorship</a:t>
            </a:r>
            <a:endParaRPr sz="1100">
              <a:solidFill>
                <a:srgbClr val="262626"/>
              </a:solidFill>
            </a:endParaRPr>
          </a:p>
          <a:p>
            <a:pPr marL="0" lvl="0" indent="0" rtl="0">
              <a:lnSpc>
                <a:spcPct val="115000"/>
              </a:lnSpc>
              <a:spcBef>
                <a:spcPts val="0"/>
              </a:spcBef>
              <a:spcAft>
                <a:spcPts val="0"/>
              </a:spcAft>
              <a:buClr>
                <a:schemeClr val="dk1"/>
              </a:buClr>
              <a:buSzPts val="1100"/>
              <a:buFont typeface="Arial"/>
              <a:buNone/>
            </a:pPr>
            <a:r>
              <a:rPr lang="en-US" sz="1100">
                <a:solidFill>
                  <a:schemeClr val="dk1"/>
                </a:solidFill>
              </a:rPr>
              <a:t>http://ncac.org/resource/the-struggle-for-civil-rights-and-the-first-amendment</a:t>
            </a:r>
            <a:endParaRPr sz="1100">
              <a:solidFill>
                <a:schemeClr val="dk1"/>
              </a:solidFill>
            </a:endParaRPr>
          </a:p>
          <a:p>
            <a:pPr marL="0" lvl="0" indent="0">
              <a:spcBef>
                <a:spcPts val="0"/>
              </a:spcBef>
              <a:spcAft>
                <a:spcPts val="0"/>
              </a:spcAft>
              <a:buNone/>
            </a:pPr>
            <a:endParaRPr/>
          </a:p>
        </p:txBody>
      </p:sp>
      <p:sp>
        <p:nvSpPr>
          <p:cNvPr id="336" name="Shape 33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Shape 34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Shape 342"/>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Picture of the March on Washington</a:t>
            </a:r>
            <a:endParaRPr sz="1200" b="0" i="0" u="none" strike="noStrike" cap="none">
              <a:solidFill>
                <a:schemeClr val="dk1"/>
              </a:solidFill>
              <a:latin typeface="Calibri"/>
              <a:ea typeface="Calibri"/>
              <a:cs typeface="Calibri"/>
              <a:sym typeface="Calibri"/>
            </a:endParaRPr>
          </a:p>
        </p:txBody>
      </p:sp>
      <p:sp>
        <p:nvSpPr>
          <p:cNvPr id="343" name="Shape 343"/>
          <p:cNvSpPr txBox="1">
            <a:spLocks noGrp="1"/>
          </p:cNvSpPr>
          <p:nvPr>
            <p:ph type="sldNum" idx="12"/>
          </p:nvPr>
        </p:nvSpPr>
        <p:spPr>
          <a:xfrm>
            <a:off x="3884612" y="8685213"/>
            <a:ext cx="2971800" cy="457200"/>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350"/>
              <a:buFont typeface="Arial"/>
              <a:buNone/>
            </a:pPr>
            <a:fld id="{00000000-1234-1234-1234-123412341234}" type="slidenum">
              <a:rPr lang="en-US" sz="1400" b="0" i="0" u="none" strike="noStrike" cap="none">
                <a:solidFill>
                  <a:srgbClr val="000000"/>
                </a:solidFill>
                <a:latin typeface="Arial"/>
                <a:ea typeface="Arial"/>
                <a:cs typeface="Arial"/>
                <a:sym typeface="Arial"/>
              </a:rPr>
              <a:t>35</a:t>
            </a:fld>
            <a:endParaRPr sz="14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52400" indent="0">
              <a:buNone/>
            </a:pPr>
            <a:r>
              <a:rPr lang="en-US" dirty="0" smtClean="0"/>
              <a:t>For an extended history of the case that resulted in the Supreme Court’s ruling in </a:t>
            </a:r>
            <a:r>
              <a:rPr lang="en-US" i="1" dirty="0" smtClean="0"/>
              <a:t>New York Times Co. v. Sullivan</a:t>
            </a:r>
            <a:r>
              <a:rPr lang="en-US" i="0" dirty="0" smtClean="0"/>
              <a:t>, see “Make No Law:</a:t>
            </a:r>
            <a:r>
              <a:rPr lang="en-US" i="0" baseline="0" dirty="0" smtClean="0"/>
              <a:t> The Sullivan Case and the First Amendment,” by Anthony Lewis</a:t>
            </a:r>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smtClean="0">
                <a:solidFill>
                  <a:schemeClr val="dk1"/>
                </a:solidFill>
                <a:latin typeface="Calibri"/>
                <a:ea typeface="Calibri"/>
                <a:cs typeface="Calibri"/>
                <a:sym typeface="Calibri"/>
              </a:rPr>
              <a:t>36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6322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Shape 36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3" name="Shape 36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369" name="Shape 3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Shape 375"/>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376" name="Shape 37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Shape 381"/>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2" name="Shape 3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11" name="Shape 1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19" name="Shape 1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FURTHER READING:</a:t>
            </a:r>
            <a:endParaRPr dirty="0"/>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a:t>
            </a:r>
            <a:endParaRPr dirty="0"/>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dirty="0">
                <a:solidFill>
                  <a:schemeClr val="dk1"/>
                </a:solidFill>
                <a:latin typeface="Calibri"/>
                <a:ea typeface="Calibri"/>
                <a:cs typeface="Calibri"/>
                <a:sym typeface="Calibri"/>
              </a:rPr>
              <a:t>Charles Slack, </a:t>
            </a:r>
            <a:r>
              <a:rPr lang="en-US" sz="1200" b="0" i="1" u="none" strike="noStrike" cap="none" dirty="0">
                <a:solidFill>
                  <a:schemeClr val="dk1"/>
                </a:solidFill>
                <a:latin typeface="Calibri"/>
                <a:ea typeface="Calibri"/>
                <a:cs typeface="Calibri"/>
                <a:sym typeface="Calibri"/>
              </a:rPr>
              <a:t>Liberty’s First Crisis: Adams, Jefferson, and the Misfits Who Saved Free </a:t>
            </a:r>
            <a:r>
              <a:rPr lang="en-US" sz="1200" b="0" i="1" u="none" strike="noStrike" cap="none" dirty="0" smtClean="0">
                <a:solidFill>
                  <a:schemeClr val="dk1"/>
                </a:solidFill>
                <a:latin typeface="Calibri"/>
                <a:ea typeface="Calibri"/>
                <a:cs typeface="Calibri"/>
                <a:sym typeface="Calibri"/>
              </a:rPr>
              <a:t>Speech</a:t>
            </a:r>
          </a:p>
          <a:p>
            <a:pPr marL="0" marR="0" lvl="0" indent="0" algn="l" rtl="0">
              <a:lnSpc>
                <a:spcPct val="100000"/>
              </a:lnSpc>
              <a:spcBef>
                <a:spcPts val="0"/>
              </a:spcBef>
              <a:spcAft>
                <a:spcPts val="0"/>
              </a:spcAft>
              <a:buClr>
                <a:schemeClr val="dk1"/>
              </a:buClr>
              <a:buSzPts val="1200"/>
              <a:buFont typeface="Calibri"/>
              <a:buNone/>
            </a:pPr>
            <a:endParaRPr lang="en-US" sz="1200" b="0" i="1"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dirty="0" smtClean="0">
                <a:solidFill>
                  <a:schemeClr val="dk1"/>
                </a:solidFill>
                <a:latin typeface="Calibri"/>
                <a:ea typeface="Calibri"/>
                <a:cs typeface="Calibri"/>
                <a:sym typeface="Calibri"/>
              </a:rPr>
              <a:t>Stephen D. Solomon, </a:t>
            </a:r>
            <a:r>
              <a:rPr lang="en-US" sz="1200" b="0" i="1" u="none" strike="noStrike" cap="none" dirty="0" smtClean="0">
                <a:solidFill>
                  <a:schemeClr val="dk1"/>
                </a:solidFill>
                <a:latin typeface="Calibri"/>
                <a:ea typeface="Calibri"/>
                <a:cs typeface="Calibri"/>
                <a:sym typeface="Calibri"/>
              </a:rPr>
              <a:t>Revolutionary Dissent: How the Founding Generation</a:t>
            </a:r>
            <a:r>
              <a:rPr lang="en-US" sz="1200" b="0" i="1" u="none" strike="noStrike" cap="none" baseline="0" dirty="0" smtClean="0">
                <a:solidFill>
                  <a:schemeClr val="dk1"/>
                </a:solidFill>
                <a:latin typeface="Calibri"/>
                <a:ea typeface="Calibri"/>
                <a:cs typeface="Calibri"/>
                <a:sym typeface="Calibri"/>
              </a:rPr>
              <a:t> Created the Freedom of Speech</a:t>
            </a:r>
            <a:endParaRPr lang="en-US" sz="1200" b="0" i="0" u="none" strike="noStrike" cap="none" baseline="0"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lang="en-US" sz="1200" b="0" i="0" u="none" strike="noStrike" cap="none" baseline="0"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baseline="0" dirty="0" smtClean="0">
                <a:solidFill>
                  <a:schemeClr val="dk1"/>
                </a:solidFill>
                <a:latin typeface="Calibri"/>
                <a:ea typeface="Calibri"/>
                <a:cs typeface="Calibri"/>
                <a:sym typeface="Calibri"/>
              </a:rPr>
              <a:t>Extra: FIRE conducted an interview with Stephen Solomon for the podcast </a:t>
            </a:r>
            <a:r>
              <a:rPr lang="en-US" sz="1200" b="0" i="1" u="none" strike="noStrike" cap="none" baseline="0" dirty="0" smtClean="0">
                <a:solidFill>
                  <a:schemeClr val="dk1"/>
                </a:solidFill>
                <a:latin typeface="Calibri"/>
                <a:ea typeface="Calibri"/>
                <a:cs typeface="Calibri"/>
                <a:sym typeface="Calibri"/>
              </a:rPr>
              <a:t>So to Speak: The Free Speech Podcast</a:t>
            </a:r>
            <a:r>
              <a:rPr lang="en-US" sz="1200" b="0" i="0" u="none" strike="noStrike" cap="none" baseline="0" dirty="0" smtClean="0">
                <a:solidFill>
                  <a:schemeClr val="dk1"/>
                </a:solidFill>
                <a:latin typeface="Calibri"/>
                <a:ea typeface="Calibri"/>
                <a:cs typeface="Calibri"/>
                <a:sym typeface="Calibri"/>
              </a:rPr>
              <a:t>, where Solomon talks about the book and the era at length. The podcast can be listened to at https://</a:t>
            </a:r>
            <a:r>
              <a:rPr lang="en-US" sz="1200" b="0" i="0" u="none" strike="noStrike" cap="none" baseline="0" dirty="0" err="1" smtClean="0">
                <a:solidFill>
                  <a:schemeClr val="dk1"/>
                </a:solidFill>
                <a:latin typeface="Calibri"/>
                <a:ea typeface="Calibri"/>
                <a:cs typeface="Calibri"/>
                <a:sym typeface="Calibri"/>
              </a:rPr>
              <a:t>www.thefire.org</a:t>
            </a:r>
            <a:r>
              <a:rPr lang="en-US" sz="1200" b="0" i="0" u="none" strike="noStrike" cap="none" baseline="0" dirty="0" smtClean="0">
                <a:solidFill>
                  <a:schemeClr val="dk1"/>
                </a:solidFill>
                <a:latin typeface="Calibri"/>
                <a:ea typeface="Calibri"/>
                <a:cs typeface="Calibri"/>
                <a:sym typeface="Calibri"/>
              </a:rPr>
              <a:t>/so-to-speak-podcast-nyu-professor-stephen-solomons-revolutionary-dissent/.</a:t>
            </a:r>
            <a:endParaRPr sz="1200" b="0" i="0" u="none" strike="noStrike" cap="none" dirty="0">
              <a:solidFill>
                <a:schemeClr val="dk1"/>
              </a:solidFill>
              <a:latin typeface="Calibri"/>
              <a:ea typeface="Calibri"/>
              <a:cs typeface="Calibri"/>
              <a:sym typeface="Calibri"/>
            </a:endParaRPr>
          </a:p>
        </p:txBody>
      </p:sp>
      <p:sp>
        <p:nvSpPr>
          <p:cNvPr id="125" name="Shape 12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txBox="1">
            <a:spLocks noGrp="1"/>
          </p:cNvSpPr>
          <p:nvPr>
            <p:ph type="body" idx="1"/>
          </p:nvPr>
        </p:nvSpPr>
        <p:spPr>
          <a:xfrm>
            <a:off x="685800" y="4343400"/>
            <a:ext cx="5486399"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33" name="Shape 13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Shape 139"/>
          <p:cNvSpPr txBox="1">
            <a:spLocks noGrp="1"/>
          </p:cNvSpPr>
          <p:nvPr>
            <p:ph type="body" idx="1"/>
          </p:nvPr>
        </p:nvSpPr>
        <p:spPr>
          <a:xfrm>
            <a:off x="685800" y="4343400"/>
            <a:ext cx="5486399"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00"/>
              <a:buFont typeface="Calibri"/>
              <a:buNone/>
            </a:pPr>
            <a:endParaRPr sz="1200" b="0" i="0" u="none" strike="noStrike" cap="none">
              <a:solidFill>
                <a:schemeClr val="dk1"/>
              </a:solidFill>
              <a:latin typeface="Calibri"/>
              <a:ea typeface="Calibri"/>
              <a:cs typeface="Calibri"/>
              <a:sym typeface="Calibri"/>
            </a:endParaRPr>
          </a:p>
        </p:txBody>
      </p:sp>
      <p:sp>
        <p:nvSpPr>
          <p:cNvPr id="140" name="Shape 140"/>
          <p:cNvSpPr txBox="1">
            <a:spLocks noGrp="1"/>
          </p:cNvSpPr>
          <p:nvPr>
            <p:ph type="sldNum" idx="12"/>
          </p:nvPr>
        </p:nvSpPr>
        <p:spPr>
          <a:xfrm>
            <a:off x="3884612" y="8685213"/>
            <a:ext cx="2971799"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Calibri"/>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685800" y="2130425"/>
            <a:ext cx="7772400" cy="1470023"/>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smtClean="0"/>
              <a:t>Click to edit Master title style</a:t>
            </a:r>
            <a:endParaRPr dirty="0"/>
          </a:p>
        </p:txBody>
      </p:sp>
      <p:sp>
        <p:nvSpPr>
          <p:cNvPr id="17" name="Shape 17"/>
          <p:cNvSpPr txBox="1">
            <a:spLocks noGrp="1"/>
          </p:cNvSpPr>
          <p:nvPr>
            <p:ph type="subTitle" idx="1"/>
          </p:nvPr>
        </p:nvSpPr>
        <p:spPr>
          <a:xfrm>
            <a:off x="1371600" y="3886200"/>
            <a:ext cx="6400799" cy="1752600"/>
          </a:xfrm>
          <a:prstGeom prst="rect">
            <a:avLst/>
          </a:prstGeom>
          <a:noFill/>
          <a:ln>
            <a:noFill/>
          </a:ln>
        </p:spPr>
        <p:txBody>
          <a:bodyPr spcFirstLastPara="1" wrap="square" lIns="91425" tIns="91425" rIns="91425" bIns="91425" anchor="t" anchorCtr="0"/>
          <a:lstStyle>
            <a:lvl1pPr marR="0" lvl="0" algn="ctr" rtl="0">
              <a:lnSpc>
                <a:spcPct val="100000"/>
              </a:lnSpc>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lnSpc>
                <a:spcPct val="100000"/>
              </a:lnSpc>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rtl="0">
              <a:lnSpc>
                <a:spcPct val="100000"/>
              </a:lnSpc>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lnSpc>
                <a:spcPct val="100000"/>
              </a:lnSpc>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r>
              <a:rPr lang="en-US" smtClean="0"/>
              <a:t>Click to edit Master subtitle style</a:t>
            </a:r>
            <a:endParaRPr/>
          </a:p>
        </p:txBody>
      </p:sp>
      <p:sp>
        <p:nvSpPr>
          <p:cNvPr id="18" name="Shape 18"/>
          <p:cNvSpPr txBox="1">
            <a:spLocks noGrp="1"/>
          </p:cNvSpPr>
          <p:nvPr>
            <p:ph type="dt" idx="10"/>
          </p:nvPr>
        </p:nvSpPr>
        <p:spPr>
          <a:xfrm>
            <a:off x="685800" y="6356350"/>
            <a:ext cx="19049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19" name="Shape 1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20" name="Shape 2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 Title and 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4732336" y="2171700"/>
            <a:ext cx="5851525" cy="20574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smtClean="0"/>
              <a:t>Click to edit Master title style</a:t>
            </a:r>
            <a:endParaRPr/>
          </a:p>
        </p:txBody>
      </p:sp>
      <p:sp>
        <p:nvSpPr>
          <p:cNvPr id="76" name="Shape 76"/>
          <p:cNvSpPr txBox="1">
            <a:spLocks noGrp="1"/>
          </p:cNvSpPr>
          <p:nvPr>
            <p:ph type="body" idx="1"/>
          </p:nvPr>
        </p:nvSpPr>
        <p:spPr>
          <a:xfrm rot="5400000">
            <a:off x="541336" y="190500"/>
            <a:ext cx="5851525" cy="6019798"/>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77" name="Shape 77"/>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78" name="Shape 78"/>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79" name="Shape 79"/>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lvl="0" indent="0">
              <a:spcBef>
                <a:spcPts val="0"/>
              </a:spcBef>
              <a:spcAft>
                <a:spcPts val="0"/>
              </a:spcAft>
              <a:buNone/>
            </a:pPr>
            <a:fld id="{00000000-1234-1234-1234-123412341234}" type="slidenum">
              <a:rPr lang="uk-UA" smtClean="0"/>
              <a:t>‹#›</a:t>
            </a:fld>
            <a:endParaRPr lang="uk-UA"/>
          </a:p>
        </p:txBody>
      </p:sp>
    </p:spTree>
    <p:extLst>
      <p:ext uri="{BB962C8B-B14F-4D97-AF65-F5344CB8AC3E}">
        <p14:creationId xmlns:p14="http://schemas.microsoft.com/office/powerpoint/2010/main" val="2421951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1"/>
        <p:cNvGrpSpPr/>
        <p:nvPr/>
      </p:nvGrpSpPr>
      <p:grpSpPr>
        <a:xfrm>
          <a:off x="0" y="0"/>
          <a:ext cx="0" cy="0"/>
          <a:chOff x="0" y="0"/>
          <a:chExt cx="0" cy="0"/>
        </a:xfrm>
      </p:grpSpPr>
      <p:sp>
        <p:nvSpPr>
          <p:cNvPr id="24" name="Shape 24"/>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25" name="Shape 25"/>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26" name="Shape 26"/>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
        <p:nvSpPr>
          <p:cNvPr id="7" name="Shape 10"/>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smtClean="0"/>
              <a:t>Click to edit Master title style</a:t>
            </a:r>
            <a:endParaRPr dirty="0"/>
          </a:p>
        </p:txBody>
      </p:sp>
      <p:sp>
        <p:nvSpPr>
          <p:cNvPr id="8" name="Shape 11"/>
          <p:cNvSpPr txBox="1">
            <a:spLocks noGrp="1"/>
          </p:cNvSpPr>
          <p:nvPr>
            <p:ph idx="1"/>
          </p:nvPr>
        </p:nvSpPr>
        <p:spPr>
          <a:xfrm>
            <a:off x="1097934" y="1600200"/>
            <a:ext cx="7588865"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1097934" y="274637"/>
            <a:ext cx="7366002"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smtClean="0"/>
              <a:t>Click to edit Master title style</a:t>
            </a:r>
            <a:endParaRPr dirty="0"/>
          </a:p>
        </p:txBody>
      </p:sp>
      <p:sp>
        <p:nvSpPr>
          <p:cNvPr id="29" name="Shape 29"/>
          <p:cNvSpPr txBox="1">
            <a:spLocks noGrp="1"/>
          </p:cNvSpPr>
          <p:nvPr>
            <p:ph type="body" idx="1"/>
          </p:nvPr>
        </p:nvSpPr>
        <p:spPr>
          <a:xfrm>
            <a:off x="1097934" y="1535112"/>
            <a:ext cx="3399453" cy="639762"/>
          </a:xfrm>
          <a:prstGeom prst="rect">
            <a:avLst/>
          </a:prstGeom>
          <a:noFill/>
          <a:ln>
            <a:noFill/>
          </a:ln>
        </p:spPr>
        <p:txBody>
          <a:bodyPr spcFirstLastPara="1" wrap="square" lIns="91425" tIns="91425" rIns="91425" bIns="91425" anchor="b" anchorCtr="0"/>
          <a:lstStyle>
            <a:lvl1pPr marL="457200" marR="0" lvl="0" indent="-381000" algn="l" rtl="0">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30" name="Shape 30"/>
          <p:cNvSpPr txBox="1">
            <a:spLocks noGrp="1"/>
          </p:cNvSpPr>
          <p:nvPr>
            <p:ph type="body" idx="2"/>
          </p:nvPr>
        </p:nvSpPr>
        <p:spPr>
          <a:xfrm>
            <a:off x="1097934" y="2174875"/>
            <a:ext cx="3399453" cy="39512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31" name="Shape 31"/>
          <p:cNvSpPr txBox="1">
            <a:spLocks noGrp="1"/>
          </p:cNvSpPr>
          <p:nvPr>
            <p:ph type="body" idx="3"/>
          </p:nvPr>
        </p:nvSpPr>
        <p:spPr>
          <a:xfrm>
            <a:off x="4826000" y="1535112"/>
            <a:ext cx="3637936" cy="639762"/>
          </a:xfrm>
          <a:prstGeom prst="rect">
            <a:avLst/>
          </a:prstGeom>
          <a:noFill/>
          <a:ln>
            <a:noFill/>
          </a:ln>
        </p:spPr>
        <p:txBody>
          <a:bodyPr spcFirstLastPara="1" wrap="square" lIns="91425" tIns="91425" rIns="91425" bIns="91425" anchor="b" anchorCtr="0"/>
          <a:lstStyle>
            <a:lvl1pPr marL="457200" marR="0" lvl="0" indent="-381000" algn="l" rtl="0">
              <a:lnSpc>
                <a:spcPct val="100000"/>
              </a:lnSpc>
              <a:spcBef>
                <a:spcPts val="480"/>
              </a:spcBef>
              <a:spcAft>
                <a:spcPts val="0"/>
              </a:spcAft>
              <a:buClr>
                <a:srgbClr val="DF6840"/>
              </a:buClr>
              <a:buSzPts val="2400"/>
              <a:buFont typeface="Arial"/>
              <a:buChar char="●"/>
              <a:defRPr sz="2400" b="1" i="0" u="none" strike="noStrike" cap="none">
                <a:solidFill>
                  <a:schemeClr val="dk1"/>
                </a:solidFill>
                <a:latin typeface="Calibri"/>
                <a:ea typeface="Calibri"/>
                <a:cs typeface="Calibri"/>
                <a:sym typeface="Calibri"/>
              </a:defRPr>
            </a:lvl1pPr>
            <a:lvl2pPr marL="914400" marR="0" lvl="1" indent="-355600" algn="l" rtl="0">
              <a:lnSpc>
                <a:spcPct val="100000"/>
              </a:lnSpc>
              <a:spcBef>
                <a:spcPts val="400"/>
              </a:spcBef>
              <a:spcAft>
                <a:spcPts val="0"/>
              </a:spcAft>
              <a:buClr>
                <a:schemeClr val="dk1"/>
              </a:buClr>
              <a:buSzPts val="2000"/>
              <a:buFont typeface="Arial"/>
              <a:buChar char="○"/>
              <a:defRPr sz="2000" b="1"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1800" b="1" i="0" u="none" strike="noStrike" cap="none">
                <a:solidFill>
                  <a:schemeClr val="dk1"/>
                </a:solidFill>
                <a:latin typeface="Calibri"/>
                <a:ea typeface="Calibri"/>
                <a:cs typeface="Calibri"/>
                <a:sym typeface="Calibri"/>
              </a:defRPr>
            </a:lvl3pPr>
            <a:lvl4pPr marL="1828800" marR="0" lvl="3"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4pPr>
            <a:lvl5pPr marL="2286000" marR="0" lvl="4"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5pPr>
            <a:lvl6pPr marL="2743200" marR="0" lvl="5"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6pPr>
            <a:lvl7pPr marL="3200400" marR="0" lvl="6"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7pPr>
            <a:lvl8pPr marL="3657600" marR="0" lvl="7"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8pPr>
            <a:lvl9pPr marL="4114800" marR="0" lvl="8" indent="-330200" algn="l" rtl="0">
              <a:lnSpc>
                <a:spcPct val="100000"/>
              </a:lnSpc>
              <a:spcBef>
                <a:spcPts val="320"/>
              </a:spcBef>
              <a:spcAft>
                <a:spcPts val="0"/>
              </a:spcAft>
              <a:buClr>
                <a:schemeClr val="dk1"/>
              </a:buClr>
              <a:buSzPts val="1600"/>
              <a:buFont typeface="Arial"/>
              <a:buChar char="■"/>
              <a:defRPr sz="1600" b="1"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32" name="Shape 32"/>
          <p:cNvSpPr txBox="1">
            <a:spLocks noGrp="1"/>
          </p:cNvSpPr>
          <p:nvPr>
            <p:ph type="body" idx="4"/>
          </p:nvPr>
        </p:nvSpPr>
        <p:spPr>
          <a:xfrm>
            <a:off x="4826000" y="2174875"/>
            <a:ext cx="3637936" cy="3951286"/>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20"/>
              </a:spcBef>
              <a:spcAft>
                <a:spcPts val="0"/>
              </a:spcAft>
              <a:buClr>
                <a:schemeClr val="dk1"/>
              </a:buClr>
              <a:buSzPts val="1600"/>
              <a:buFont typeface="Calibri"/>
              <a:buNone/>
              <a:defRPr sz="160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33" name="Shape 33"/>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34" name="Shape 34"/>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35" name="Shape 35"/>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722312" y="4406900"/>
            <a:ext cx="7772400" cy="1362075"/>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smtClean="0"/>
              <a:t>Click to edit Master title style</a:t>
            </a:r>
            <a:endParaRPr/>
          </a:p>
        </p:txBody>
      </p:sp>
      <p:sp>
        <p:nvSpPr>
          <p:cNvPr id="38" name="Shape 38"/>
          <p:cNvSpPr txBox="1">
            <a:spLocks noGrp="1"/>
          </p:cNvSpPr>
          <p:nvPr>
            <p:ph type="body" idx="1"/>
          </p:nvPr>
        </p:nvSpPr>
        <p:spPr>
          <a:xfrm>
            <a:off x="722312" y="2906713"/>
            <a:ext cx="7772400" cy="1500187"/>
          </a:xfrm>
          <a:prstGeom prst="rect">
            <a:avLst/>
          </a:prstGeom>
          <a:noFill/>
          <a:ln>
            <a:noFill/>
          </a:ln>
        </p:spPr>
        <p:txBody>
          <a:bodyPr spcFirstLastPara="1" wrap="square" lIns="91425" tIns="91425" rIns="91425" bIns="91425" anchor="b" anchorCtr="0"/>
          <a:lstStyle>
            <a:lvl1pPr marL="457200" marR="0" lvl="0" indent="-355600" algn="l" rtl="0">
              <a:lnSpc>
                <a:spcPct val="100000"/>
              </a:lnSpc>
              <a:spcBef>
                <a:spcPts val="400"/>
              </a:spcBef>
              <a:spcAft>
                <a:spcPts val="0"/>
              </a:spcAft>
              <a:buClr>
                <a:srgbClr val="888888"/>
              </a:buClr>
              <a:buSzPts val="2000"/>
              <a:buFont typeface="Arial"/>
              <a:buChar char="●"/>
              <a:defRPr sz="2000" b="0" i="0" u="none" strike="noStrike" cap="none">
                <a:solidFill>
                  <a:srgbClr val="888888"/>
                </a:solidFill>
                <a:latin typeface="Calibri"/>
                <a:ea typeface="Calibri"/>
                <a:cs typeface="Calibri"/>
                <a:sym typeface="Calibri"/>
              </a:defRPr>
            </a:lvl1pPr>
            <a:lvl2pPr marL="914400" marR="0" lvl="1" indent="-342900" algn="l" rtl="0">
              <a:lnSpc>
                <a:spcPct val="100000"/>
              </a:lnSpc>
              <a:spcBef>
                <a:spcPts val="360"/>
              </a:spcBef>
              <a:spcAft>
                <a:spcPts val="0"/>
              </a:spcAft>
              <a:buClr>
                <a:srgbClr val="888888"/>
              </a:buClr>
              <a:buSzPts val="1800"/>
              <a:buFont typeface="Arial"/>
              <a:buChar char="○"/>
              <a:defRPr sz="1800" b="0" i="0" u="none" strike="noStrike" cap="none">
                <a:solidFill>
                  <a:srgbClr val="888888"/>
                </a:solidFill>
                <a:latin typeface="Calibri"/>
                <a:ea typeface="Calibri"/>
                <a:cs typeface="Calibri"/>
                <a:sym typeface="Calibri"/>
              </a:defRPr>
            </a:lvl2pPr>
            <a:lvl3pPr marL="1371600" marR="0" lvl="2" indent="-330200" algn="l" rtl="0">
              <a:lnSpc>
                <a:spcPct val="100000"/>
              </a:lnSpc>
              <a:spcBef>
                <a:spcPts val="320"/>
              </a:spcBef>
              <a:spcAft>
                <a:spcPts val="0"/>
              </a:spcAft>
              <a:buClr>
                <a:srgbClr val="888888"/>
              </a:buClr>
              <a:buSzPts val="1600"/>
              <a:buFont typeface="Arial"/>
              <a:buChar char="■"/>
              <a:defRPr sz="1600" b="0" i="0" u="none" strike="noStrike" cap="none">
                <a:solidFill>
                  <a:srgbClr val="888888"/>
                </a:solidFill>
                <a:latin typeface="Calibri"/>
                <a:ea typeface="Calibri"/>
                <a:cs typeface="Calibri"/>
                <a:sym typeface="Calibri"/>
              </a:defRPr>
            </a:lvl3pPr>
            <a:lvl4pPr marL="1828800" marR="0" lvl="3"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4pPr>
            <a:lvl5pPr marL="2286000" marR="0" lvl="4"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5pPr>
            <a:lvl6pPr marL="2743200" marR="0" lvl="5"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6pPr>
            <a:lvl7pPr marL="3200400" marR="0" lvl="6"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7pPr>
            <a:lvl8pPr marL="3657600" marR="0" lvl="7"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8pPr>
            <a:lvl9pPr marL="4114800" marR="0" lvl="8" indent="-317500" algn="l" rtl="0">
              <a:lnSpc>
                <a:spcPct val="100000"/>
              </a:lnSpc>
              <a:spcBef>
                <a:spcPts val="280"/>
              </a:spcBef>
              <a:spcAft>
                <a:spcPts val="0"/>
              </a:spcAft>
              <a:buClr>
                <a:srgbClr val="888888"/>
              </a:buClr>
              <a:buSzPts val="1400"/>
              <a:buFont typeface="Arial"/>
              <a:buChar char="■"/>
              <a:defRPr sz="1400" b="0" i="0" u="none" strike="noStrike" cap="none">
                <a:solidFill>
                  <a:srgbClr val="888888"/>
                </a:solidFill>
                <a:latin typeface="Calibri"/>
                <a:ea typeface="Calibri"/>
                <a:cs typeface="Calibri"/>
                <a:sym typeface="Calibri"/>
              </a:defRPr>
            </a:lvl9pPr>
          </a:lstStyle>
          <a:p>
            <a:pPr lvl="0"/>
            <a:r>
              <a:rPr lang="en-US" smtClean="0"/>
              <a:t>Click to edit Master text styles</a:t>
            </a:r>
          </a:p>
        </p:txBody>
      </p:sp>
      <p:sp>
        <p:nvSpPr>
          <p:cNvPr id="39" name="Shape 39"/>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40" name="Shape 40"/>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41" name="Shape 41"/>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 Content">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smtClean="0"/>
              <a:t>Click to edit Master title style</a:t>
            </a:r>
            <a:endParaRPr/>
          </a:p>
        </p:txBody>
      </p:sp>
      <p:sp>
        <p:nvSpPr>
          <p:cNvPr id="44" name="Shape 44"/>
          <p:cNvSpPr txBox="1">
            <a:spLocks noGrp="1"/>
          </p:cNvSpPr>
          <p:nvPr>
            <p:ph type="body" idx="1"/>
          </p:nvPr>
        </p:nvSpPr>
        <p:spPr>
          <a:xfrm>
            <a:off x="457200" y="1600200"/>
            <a:ext cx="4038598"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45" name="Shape 45"/>
          <p:cNvSpPr txBox="1">
            <a:spLocks noGrp="1"/>
          </p:cNvSpPr>
          <p:nvPr>
            <p:ph type="body" idx="2"/>
          </p:nvPr>
        </p:nvSpPr>
        <p:spPr>
          <a:xfrm>
            <a:off x="4648200" y="1600200"/>
            <a:ext cx="4038598"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36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46" name="Shape 46"/>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47" name="Shape 47"/>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48" name="Shape 48"/>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smtClean="0"/>
              <a:t>Click to edit Master title style</a:t>
            </a:r>
            <a:endParaRPr/>
          </a:p>
        </p:txBody>
      </p:sp>
      <p:sp>
        <p:nvSpPr>
          <p:cNvPr id="51" name="Shape 5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52" name="Shape 5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53" name="Shape 5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273050"/>
            <a:ext cx="3008313" cy="1162048"/>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smtClean="0"/>
              <a:t>Click to edit Master title style</a:t>
            </a:r>
            <a:endParaRPr/>
          </a:p>
        </p:txBody>
      </p:sp>
      <p:sp>
        <p:nvSpPr>
          <p:cNvPr id="56" name="Shape 56"/>
          <p:cNvSpPr txBox="1">
            <a:spLocks noGrp="1"/>
          </p:cNvSpPr>
          <p:nvPr>
            <p:ph type="body" idx="1"/>
          </p:nvPr>
        </p:nvSpPr>
        <p:spPr>
          <a:xfrm>
            <a:off x="3575050" y="273050"/>
            <a:ext cx="5111750" cy="5853111"/>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57" name="Shape 57"/>
          <p:cNvSpPr txBox="1">
            <a:spLocks noGrp="1"/>
          </p:cNvSpPr>
          <p:nvPr>
            <p:ph type="body" idx="2"/>
          </p:nvPr>
        </p:nvSpPr>
        <p:spPr>
          <a:xfrm>
            <a:off x="457200" y="1435100"/>
            <a:ext cx="3008313" cy="4691063"/>
          </a:xfrm>
          <a:prstGeom prst="rect">
            <a:avLst/>
          </a:prstGeom>
          <a:noFill/>
          <a:ln>
            <a:noFill/>
          </a:ln>
        </p:spPr>
        <p:txBody>
          <a:bodyPr spcFirstLastPara="1" wrap="square" lIns="91425" tIns="91425" rIns="91425" bIns="91425" anchor="t" anchorCtr="0"/>
          <a:lstStyle>
            <a:lvl1pPr marL="457200" marR="0" lvl="0" indent="-317500" algn="l" rtl="0">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rtl="0">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58" name="Shape 58"/>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59" name="Shape 59"/>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60" name="Shape 60"/>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1792288" y="4800600"/>
            <a:ext cx="5486399" cy="566736"/>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smtClean="0"/>
              <a:t>Click to edit Master title style</a:t>
            </a:r>
            <a:endParaRPr/>
          </a:p>
        </p:txBody>
      </p:sp>
      <p:sp>
        <p:nvSpPr>
          <p:cNvPr id="63" name="Shape 63"/>
          <p:cNvSpPr>
            <a:spLocks noGrp="1"/>
          </p:cNvSpPr>
          <p:nvPr>
            <p:ph type="pic" idx="2"/>
          </p:nvPr>
        </p:nvSpPr>
        <p:spPr>
          <a:xfrm>
            <a:off x="1792288" y="612775"/>
            <a:ext cx="5486399" cy="4114800"/>
          </a:xfrm>
          <a:prstGeom prst="rect">
            <a:avLst/>
          </a:prstGeom>
          <a:noFill/>
          <a:ln>
            <a:noFill/>
          </a:ln>
        </p:spPr>
        <p:txBody>
          <a:bodyPr spcFirstLastPara="1" wrap="square" lIns="91425" tIns="91425" rIns="91425" bIns="91425" anchor="t" anchorCtr="0"/>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r>
              <a:rPr lang="en-US" smtClean="0"/>
              <a:t>Drag picture to placeholder or click icon to add</a:t>
            </a:r>
            <a:endParaRPr/>
          </a:p>
        </p:txBody>
      </p:sp>
      <p:sp>
        <p:nvSpPr>
          <p:cNvPr id="64" name="Shape 64"/>
          <p:cNvSpPr txBox="1">
            <a:spLocks noGrp="1"/>
          </p:cNvSpPr>
          <p:nvPr>
            <p:ph type="body" idx="1"/>
          </p:nvPr>
        </p:nvSpPr>
        <p:spPr>
          <a:xfrm>
            <a:off x="1792288" y="5367337"/>
            <a:ext cx="5486399" cy="804861"/>
          </a:xfrm>
          <a:prstGeom prst="rect">
            <a:avLst/>
          </a:prstGeom>
          <a:noFill/>
          <a:ln>
            <a:noFill/>
          </a:ln>
        </p:spPr>
        <p:txBody>
          <a:bodyPr spcFirstLastPara="1" wrap="square" lIns="91425" tIns="91425" rIns="91425" bIns="91425" anchor="t" anchorCtr="0"/>
          <a:lstStyle>
            <a:lvl1pPr marL="457200" marR="0" lvl="0" indent="-317500" algn="l" rtl="0">
              <a:lnSpc>
                <a:spcPct val="100000"/>
              </a:lnSpc>
              <a:spcBef>
                <a:spcPts val="28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100000"/>
              </a:lnSpc>
              <a:spcBef>
                <a:spcPts val="24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292100" algn="l" rtl="0">
              <a:lnSpc>
                <a:spcPct val="100000"/>
              </a:lnSpc>
              <a:spcBef>
                <a:spcPts val="200"/>
              </a:spcBef>
              <a:spcAft>
                <a:spcPts val="0"/>
              </a:spcAft>
              <a:buClr>
                <a:schemeClr val="dk1"/>
              </a:buClr>
              <a:buSzPts val="1000"/>
              <a:buFont typeface="Arial"/>
              <a:buChar char="■"/>
              <a:defRPr sz="1000" b="0" i="0" u="none" strike="noStrike" cap="none">
                <a:solidFill>
                  <a:schemeClr val="dk1"/>
                </a:solidFill>
                <a:latin typeface="Calibri"/>
                <a:ea typeface="Calibri"/>
                <a:cs typeface="Calibri"/>
                <a:sym typeface="Calibri"/>
              </a:defRPr>
            </a:lvl3pPr>
            <a:lvl4pPr marL="1828800" marR="0" lvl="3"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4pPr>
            <a:lvl5pPr marL="2286000" marR="0" lvl="4"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5pPr>
            <a:lvl6pPr marL="2743200" marR="0" lvl="5"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6pPr>
            <a:lvl7pPr marL="3200400" marR="0" lvl="6"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7pPr>
            <a:lvl8pPr marL="3657600" marR="0" lvl="7"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8pPr>
            <a:lvl9pPr marL="4114800" marR="0" lvl="8" indent="-285750" algn="l" rtl="0">
              <a:lnSpc>
                <a:spcPct val="100000"/>
              </a:lnSpc>
              <a:spcBef>
                <a:spcPts val="180"/>
              </a:spcBef>
              <a:spcAft>
                <a:spcPts val="0"/>
              </a:spcAft>
              <a:buClr>
                <a:schemeClr val="dk1"/>
              </a:buClr>
              <a:buSzPts val="900"/>
              <a:buFont typeface="Arial"/>
              <a:buChar char="■"/>
              <a:defRPr sz="90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65" name="Shape 65"/>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66" name="Shape 66"/>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67" name="Shape 67"/>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Title and Vertical 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74637"/>
            <a:ext cx="8229600"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r>
              <a:rPr lang="en-US" smtClean="0"/>
              <a:t>Click to edit Master title style</a:t>
            </a:r>
            <a:endParaRPr/>
          </a:p>
        </p:txBody>
      </p:sp>
      <p:sp>
        <p:nvSpPr>
          <p:cNvPr id="70" name="Shape 70"/>
          <p:cNvSpPr txBox="1">
            <a:spLocks noGrp="1"/>
          </p:cNvSpPr>
          <p:nvPr>
            <p:ph type="body" idx="1"/>
          </p:nvPr>
        </p:nvSpPr>
        <p:spPr>
          <a:xfrm rot="5400000">
            <a:off x="2309017" y="-251618"/>
            <a:ext cx="4525963" cy="8229600"/>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pPr lvl="0"/>
            <a:r>
              <a:rPr lang="en-US" smtClean="0"/>
              <a:t>Click to edit Master text styles</a:t>
            </a:r>
          </a:p>
        </p:txBody>
      </p:sp>
      <p:sp>
        <p:nvSpPr>
          <p:cNvPr id="71" name="Shape 71"/>
          <p:cNvSpPr txBox="1">
            <a:spLocks noGrp="1"/>
          </p:cNvSpPr>
          <p:nvPr>
            <p:ph type="dt" idx="10"/>
          </p:nvPr>
        </p:nvSpPr>
        <p:spPr>
          <a:xfrm>
            <a:off x="457200" y="6356350"/>
            <a:ext cx="2133598"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72" name="Shape 72"/>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73" name="Shape 73"/>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097934" y="274637"/>
            <a:ext cx="7588866" cy="11430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800"/>
              <a:buFont typeface="Arial"/>
              <a:buNone/>
              <a:defRPr sz="1800"/>
            </a:lvl2pPr>
            <a:lvl3pPr lvl="2">
              <a:spcBef>
                <a:spcPts val="0"/>
              </a:spcBef>
              <a:spcAft>
                <a:spcPts val="0"/>
              </a:spcAft>
              <a:buSzPts val="1800"/>
              <a:buFont typeface="Arial"/>
              <a:buNone/>
              <a:defRPr sz="1800"/>
            </a:lvl3pPr>
            <a:lvl4pPr lvl="3">
              <a:spcBef>
                <a:spcPts val="0"/>
              </a:spcBef>
              <a:spcAft>
                <a:spcPts val="0"/>
              </a:spcAft>
              <a:buSzPts val="1800"/>
              <a:buFont typeface="Arial"/>
              <a:buNone/>
              <a:defRPr sz="1800"/>
            </a:lvl4pPr>
            <a:lvl5pPr lvl="4">
              <a:spcBef>
                <a:spcPts val="0"/>
              </a:spcBef>
              <a:spcAft>
                <a:spcPts val="0"/>
              </a:spcAft>
              <a:buSzPts val="1800"/>
              <a:buFont typeface="Arial"/>
              <a:buNone/>
              <a:defRPr sz="1800"/>
            </a:lvl5pPr>
            <a:lvl6pPr lvl="5">
              <a:spcBef>
                <a:spcPts val="0"/>
              </a:spcBef>
              <a:spcAft>
                <a:spcPts val="0"/>
              </a:spcAft>
              <a:buSzPts val="1800"/>
              <a:buFont typeface="Arial"/>
              <a:buNone/>
              <a:defRPr sz="1800"/>
            </a:lvl6pPr>
            <a:lvl7pPr lvl="6">
              <a:spcBef>
                <a:spcPts val="0"/>
              </a:spcBef>
              <a:spcAft>
                <a:spcPts val="0"/>
              </a:spcAft>
              <a:buSzPts val="1800"/>
              <a:buFont typeface="Arial"/>
              <a:buNone/>
              <a:defRPr sz="1800"/>
            </a:lvl7pPr>
            <a:lvl8pPr lvl="7">
              <a:spcBef>
                <a:spcPts val="0"/>
              </a:spcBef>
              <a:spcAft>
                <a:spcPts val="0"/>
              </a:spcAft>
              <a:buSzPts val="1800"/>
              <a:buFont typeface="Arial"/>
              <a:buNone/>
              <a:defRPr sz="1800"/>
            </a:lvl8pPr>
            <a:lvl9pPr lvl="8">
              <a:spcBef>
                <a:spcPts val="0"/>
              </a:spcBef>
              <a:spcAft>
                <a:spcPts val="0"/>
              </a:spcAft>
              <a:buSzPts val="1800"/>
              <a:buFont typeface="Arial"/>
              <a:buNone/>
              <a:defRPr sz="1800"/>
            </a:lvl9pPr>
          </a:lstStyle>
          <a:p>
            <a:endParaRPr dirty="0"/>
          </a:p>
        </p:txBody>
      </p:sp>
      <p:sp>
        <p:nvSpPr>
          <p:cNvPr id="11" name="Shape 11"/>
          <p:cNvSpPr txBox="1">
            <a:spLocks noGrp="1"/>
          </p:cNvSpPr>
          <p:nvPr>
            <p:ph type="body" idx="1"/>
          </p:nvPr>
        </p:nvSpPr>
        <p:spPr>
          <a:xfrm>
            <a:off x="1097934" y="1600200"/>
            <a:ext cx="7588865" cy="4525963"/>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64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560"/>
              </a:spcBef>
              <a:spcAft>
                <a:spcPts val="0"/>
              </a:spcAft>
              <a:buClr>
                <a:schemeClr val="dk1"/>
              </a:buClr>
              <a:buSzPts val="2800"/>
              <a:buFont typeface="Calibri"/>
              <a:buNone/>
              <a:defRPr sz="28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48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400"/>
              </a:spcBef>
              <a:spcAft>
                <a:spcPts val="0"/>
              </a:spcAft>
              <a:buClr>
                <a:schemeClr val="dk1"/>
              </a:buClr>
              <a:buSzPts val="2000"/>
              <a:buFont typeface="Calibri"/>
              <a:buNone/>
              <a:defRPr sz="2000" b="0" i="0" u="none" strike="noStrike" cap="none">
                <a:solidFill>
                  <a:schemeClr val="dk1"/>
                </a:solidFill>
                <a:latin typeface="Calibri"/>
                <a:ea typeface="Calibri"/>
                <a:cs typeface="Calibri"/>
                <a:sym typeface="Calibri"/>
              </a:defRPr>
            </a:lvl9pPr>
          </a:lstStyle>
          <a:p>
            <a:endParaRPr dirty="0"/>
          </a:p>
        </p:txBody>
      </p:sp>
      <p:sp>
        <p:nvSpPr>
          <p:cNvPr id="12" name="Shape 12"/>
          <p:cNvSpPr txBox="1">
            <a:spLocks noGrp="1"/>
          </p:cNvSpPr>
          <p:nvPr>
            <p:ph type="dt" idx="10"/>
          </p:nvPr>
        </p:nvSpPr>
        <p:spPr>
          <a:xfrm>
            <a:off x="1097934" y="6356350"/>
            <a:ext cx="1492864" cy="365125"/>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13" name="Shape 13"/>
          <p:cNvSpPr txBox="1">
            <a:spLocks noGrp="1"/>
          </p:cNvSpPr>
          <p:nvPr>
            <p:ph type="ftr" idx="11"/>
          </p:nvPr>
        </p:nvSpPr>
        <p:spPr>
          <a:xfrm>
            <a:off x="3124200" y="6356350"/>
            <a:ext cx="2895600" cy="365125"/>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chemeClr val="dk1"/>
              </a:buClr>
              <a:buSzPts val="1800"/>
              <a:buFont typeface="Calibri"/>
              <a:buNone/>
              <a:defRPr sz="1800" b="0" i="0" u="none" strike="noStrike" cap="none">
                <a:solidFill>
                  <a:schemeClr val="dk1"/>
                </a:solidFill>
                <a:latin typeface="Calibri"/>
                <a:ea typeface="Calibri"/>
                <a:cs typeface="Calibri"/>
                <a:sym typeface="Calibri"/>
              </a:defRPr>
            </a:lvl9pPr>
          </a:lstStyle>
          <a:p>
            <a:endParaRPr lang="en-US"/>
          </a:p>
        </p:txBody>
      </p:sp>
      <p:sp>
        <p:nvSpPr>
          <p:cNvPr id="14" name="Shape 14"/>
          <p:cNvSpPr txBox="1">
            <a:spLocks noGrp="1"/>
          </p:cNvSpPr>
          <p:nvPr>
            <p:ph type="sldNum" idx="12"/>
          </p:nvPr>
        </p:nvSpPr>
        <p:spPr>
          <a:xfrm>
            <a:off x="6553200" y="6356350"/>
            <a:ext cx="2133598"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300"/>
              <a:buFont typeface="Calibri"/>
              <a:buNone/>
              <a:defRPr sz="1200" b="0" i="0" u="none" strike="noStrike" cap="none">
                <a:solidFill>
                  <a:srgbClr val="888888"/>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uk-UA" smtClean="0"/>
              <a:t>‹#›</a:t>
            </a:fld>
            <a:endParaRPr lang="uk-UA"/>
          </a:p>
        </p:txBody>
      </p:sp>
      <p:pic>
        <p:nvPicPr>
          <p:cNvPr id="2" name="Picture 1" descr="Sidebar.jp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0" y="-49164"/>
            <a:ext cx="550693" cy="6931742"/>
          </a:xfrm>
          <a:prstGeom prst="rect">
            <a:avLst/>
          </a:prstGeom>
        </p:spPr>
      </p:pic>
    </p:spTree>
  </p:cSld>
  <p:clrMap bg1="lt1" tx1="dk1" bg2="dk2"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hf sldNum="0"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jp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1.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3.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4.jpg"/></Relationships>
</file>

<file path=ppt/slides/_rels/slide28.xml.rels><?xml version="1.0" encoding="UTF-8" standalone="yes"?>
<Relationships xmlns="http://schemas.openxmlformats.org/package/2006/relationships"><Relationship Id="rId3" Type="http://schemas.openxmlformats.org/officeDocument/2006/relationships/image" Target="../media/image15.jp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7.jpg"/></Relationships>
</file>

<file path=ppt/slides/_rels/slide32.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19.jpg"/><Relationship Id="rId5" Type="http://schemas.openxmlformats.org/officeDocument/2006/relationships/image" Target="../media/image20.jp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2.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3.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846614" y="731717"/>
            <a:ext cx="7920271" cy="114300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Free Speech, Power, and Censorship in American History</a:t>
            </a:r>
            <a:endParaRPr sz="4000" b="1" i="0" u="none" strike="noStrike" cap="none" dirty="0">
              <a:solidFill>
                <a:srgbClr val="8C004C"/>
              </a:solidFill>
              <a:latin typeface="Arial"/>
              <a:ea typeface="Arial"/>
              <a:cs typeface="Arial"/>
              <a:sym typeface="Arial"/>
            </a:endParaRPr>
          </a:p>
        </p:txBody>
      </p:sp>
      <p:pic>
        <p:nvPicPr>
          <p:cNvPr id="4" name="Picture 3" descr="https://lh4.googleusercontent.com/LDzxKxviPGfg6YIkMYG5dCx5pL5ktX2cJj1ZIGRkxxRhVM7pNZnViGs8QqtDXpTz4t-PJaYijM9PQ7Amiis1YkhaXXjxKphnyPIbi7rBv4hesJsut-7Tbw89QJGtZXx_NG6MCsysBzPwDWkcZQ"/>
          <p:cNvPicPr/>
          <p:nvPr/>
        </p:nvPicPr>
        <p:blipFill>
          <a:blip r:embed="rId3">
            <a:extLst>
              <a:ext uri="{28A0092B-C50C-407E-A947-70E740481C1C}">
                <a14:useLocalDpi xmlns:a14="http://schemas.microsoft.com/office/drawing/2010/main" val="0"/>
              </a:ext>
            </a:extLst>
          </a:blip>
          <a:srcRect/>
          <a:stretch>
            <a:fillRect/>
          </a:stretch>
        </p:blipFill>
        <p:spPr bwMode="auto">
          <a:xfrm>
            <a:off x="1420650" y="2602657"/>
            <a:ext cx="6765623" cy="3176110"/>
          </a:xfrm>
          <a:prstGeom prst="rect">
            <a:avLst/>
          </a:prstGeom>
          <a:noFill/>
          <a:ln>
            <a:noFill/>
          </a:ln>
        </p:spPr>
      </p:pic>
      <p:pic>
        <p:nvPicPr>
          <p:cNvPr id="10" name="Picture 9" descr="Underlin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1300" y="2170060"/>
            <a:ext cx="1028700" cy="762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The Sedition Act in Practice</a:t>
            </a:r>
            <a:endParaRPr sz="4000" b="1" i="0" u="none" strike="noStrike" cap="none" dirty="0">
              <a:solidFill>
                <a:srgbClr val="8C004C"/>
              </a:solidFill>
              <a:latin typeface="Arial"/>
              <a:ea typeface="Arial"/>
              <a:cs typeface="Arial"/>
              <a:sym typeface="Arial"/>
            </a:endParaRPr>
          </a:p>
        </p:txBody>
      </p:sp>
      <p:sp>
        <p:nvSpPr>
          <p:cNvPr id="150" name="Shape 150"/>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Many of those targeted and jailed under the Sedition Act </a:t>
            </a:r>
            <a:r>
              <a:rPr lang="en-US" sz="2800" b="0" i="0" u="none" strike="noStrike" cap="none" dirty="0">
                <a:solidFill>
                  <a:schemeClr val="accent3"/>
                </a:solidFill>
                <a:latin typeface="Arial"/>
                <a:ea typeface="Arial"/>
                <a:cs typeface="Arial"/>
                <a:sym typeface="Arial"/>
              </a:rPr>
              <a:t>were outspoken supporters of Thomas Jefferson and the Republicans</a:t>
            </a:r>
            <a:endParaRPr dirty="0">
              <a:solidFill>
                <a:schemeClr val="accent3"/>
              </a:solidFill>
            </a:endParaRPr>
          </a:p>
          <a:p>
            <a:pPr marL="347472" marR="0" lvl="0" indent="-347472" algn="l" rtl="0">
              <a:lnSpc>
                <a:spcPct val="100000"/>
              </a:lnSpc>
              <a:spcBef>
                <a:spcPts val="0"/>
              </a:spcBef>
              <a:spcAft>
                <a:spcPts val="0"/>
              </a:spcAft>
              <a:buClr>
                <a:schemeClr val="accent2"/>
              </a:buClr>
              <a:buSzPts val="3200"/>
              <a:buFont typeface="Arial"/>
              <a:buChar char="•"/>
            </a:pPr>
            <a:r>
              <a:rPr lang="en-US" sz="2800" b="0" i="0" u="sng" strike="noStrike" cap="none" dirty="0">
                <a:solidFill>
                  <a:schemeClr val="dk1"/>
                </a:solidFill>
                <a:latin typeface="Arial"/>
                <a:ea typeface="Arial"/>
                <a:cs typeface="Arial"/>
                <a:sym typeface="Arial"/>
              </a:rPr>
              <a:t>This was no coincidence</a:t>
            </a:r>
            <a:r>
              <a:rPr lang="en-US" sz="2800" b="0" i="0" u="none" strike="noStrike" cap="none" dirty="0">
                <a:solidFill>
                  <a:schemeClr val="dk1"/>
                </a:solidFill>
                <a:latin typeface="Arial"/>
                <a:ea typeface="Arial"/>
                <a:cs typeface="Arial"/>
                <a:sym typeface="Arial"/>
              </a:rPr>
              <a:t>: The Sedition was was </a:t>
            </a:r>
            <a:r>
              <a:rPr lang="en-US" sz="2800" b="0" i="0" u="none" strike="noStrike" cap="none" dirty="0" smtClean="0">
                <a:solidFill>
                  <a:schemeClr val="dk1"/>
                </a:solidFill>
                <a:latin typeface="Arial"/>
                <a:ea typeface="Arial"/>
                <a:cs typeface="Arial"/>
                <a:sym typeface="Arial"/>
              </a:rPr>
              <a:t>passed in the hopes of protecting John </a:t>
            </a:r>
            <a:r>
              <a:rPr lang="en-US" sz="2800" b="0" i="0" u="none" strike="noStrike" cap="none" dirty="0">
                <a:solidFill>
                  <a:schemeClr val="dk1"/>
                </a:solidFill>
                <a:latin typeface="Arial"/>
                <a:ea typeface="Arial"/>
                <a:cs typeface="Arial"/>
                <a:sym typeface="Arial"/>
              </a:rPr>
              <a:t>Adams and the Federalist government from attack by Republican opponents</a:t>
            </a:r>
            <a:endParaRPr dirty="0"/>
          </a:p>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Jefferson made opposition to the Sedition Act a part of his platform in 1800, and defeated Adams in one of the most divisive elections in American history</a:t>
            </a:r>
            <a:endParaRPr sz="2800" b="0" i="0" u="none" strike="noStrike" cap="none" dirty="0">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ctrTitle"/>
          </p:nvPr>
        </p:nvSpPr>
        <p:spPr>
          <a:xfrm>
            <a:off x="685800" y="860416"/>
            <a:ext cx="7772400" cy="1470024"/>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strike="noStrike" cap="none" dirty="0">
                <a:solidFill>
                  <a:schemeClr val="accent1"/>
                </a:solidFill>
                <a:latin typeface="Arial"/>
                <a:ea typeface="Arial"/>
                <a:cs typeface="Arial"/>
                <a:sym typeface="Arial"/>
              </a:rPr>
              <a:t>Key Concept #2: </a:t>
            </a:r>
            <a:endParaRPr sz="4000" b="1" i="0" strike="noStrike" cap="none" dirty="0">
              <a:solidFill>
                <a:schemeClr val="accent1"/>
              </a:solidFill>
              <a:latin typeface="Arial"/>
              <a:ea typeface="Arial"/>
              <a:cs typeface="Arial"/>
              <a:sym typeface="Arial"/>
            </a:endParaRPr>
          </a:p>
        </p:txBody>
      </p:sp>
      <p:sp>
        <p:nvSpPr>
          <p:cNvPr id="156" name="Shape 156"/>
          <p:cNvSpPr txBox="1">
            <a:spLocks noGrp="1"/>
          </p:cNvSpPr>
          <p:nvPr>
            <p:ph type="subTitle" idx="1"/>
          </p:nvPr>
        </p:nvSpPr>
        <p:spPr>
          <a:xfrm>
            <a:off x="1371600" y="2351077"/>
            <a:ext cx="7086600" cy="17526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888888"/>
              </a:buClr>
              <a:buSzPts val="3200"/>
              <a:buFont typeface="Arial"/>
              <a:buNone/>
            </a:pPr>
            <a:r>
              <a:rPr lang="en-US" sz="2800" b="0" i="0" u="none" strike="noStrike" cap="none" dirty="0">
                <a:solidFill>
                  <a:schemeClr val="accent3"/>
                </a:solidFill>
                <a:latin typeface="Arial"/>
                <a:ea typeface="Arial"/>
                <a:cs typeface="Arial"/>
                <a:sym typeface="Arial"/>
              </a:rPr>
              <a:t>Throughout history, anti-free speech laws have been used by those in political power to suppress opposition and silence the the less powerful. The </a:t>
            </a:r>
            <a:r>
              <a:rPr lang="en-US" sz="2800" b="0" i="0" u="none" strike="noStrike" cap="none" dirty="0" smtClean="0">
                <a:solidFill>
                  <a:schemeClr val="accent3"/>
                </a:solidFill>
                <a:latin typeface="Arial"/>
                <a:ea typeface="Arial"/>
                <a:cs typeface="Arial"/>
                <a:sym typeface="Arial"/>
              </a:rPr>
              <a:t>strengthening of the First </a:t>
            </a:r>
            <a:r>
              <a:rPr lang="en-US" sz="2800" b="0" i="0" u="none" strike="noStrike" cap="none" dirty="0">
                <a:solidFill>
                  <a:schemeClr val="accent3"/>
                </a:solidFill>
                <a:latin typeface="Arial"/>
                <a:ea typeface="Arial"/>
                <a:cs typeface="Arial"/>
                <a:sym typeface="Arial"/>
              </a:rPr>
              <a:t>Amendment has </a:t>
            </a:r>
            <a:r>
              <a:rPr lang="en-US" sz="2800" b="0" i="0" u="none" strike="noStrike" cap="none" dirty="0" smtClean="0">
                <a:solidFill>
                  <a:schemeClr val="accent3"/>
                </a:solidFill>
                <a:latin typeface="Arial"/>
                <a:ea typeface="Arial"/>
                <a:cs typeface="Arial"/>
                <a:sym typeface="Arial"/>
              </a:rPr>
              <a:t>given countless people and movements the means to fight these imbalances.</a:t>
            </a:r>
            <a:endParaRPr sz="2800" b="0" i="0" u="none" strike="noStrike" cap="none" dirty="0">
              <a:solidFill>
                <a:schemeClr val="accent3"/>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Shape 162"/>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Free Speech and Majority Rule</a:t>
            </a:r>
            <a:endParaRPr sz="4000" b="1" i="0" u="none" strike="noStrike" cap="none" dirty="0">
              <a:solidFill>
                <a:schemeClr val="accent1"/>
              </a:solidFill>
              <a:latin typeface="Arial"/>
              <a:ea typeface="Arial"/>
              <a:cs typeface="Arial"/>
              <a:sym typeface="Arial"/>
            </a:endParaRPr>
          </a:p>
        </p:txBody>
      </p:sp>
      <p:sp>
        <p:nvSpPr>
          <p:cNvPr id="163" name="Shape 163"/>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Elected governments tend to reflect the views and preferences of the majority of voters</a:t>
            </a:r>
            <a:endParaRPr dirty="0"/>
          </a:p>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Majority rule can take multiple forms: racial or ethnic background, socioeconomic status, gender, religious affiliation</a:t>
            </a:r>
            <a:endParaRPr dirty="0"/>
          </a:p>
          <a:p>
            <a:pPr marL="0" marR="0" lvl="0" indent="0" algn="l" rtl="0">
              <a:lnSpc>
                <a:spcPct val="100000"/>
              </a:lnSpc>
              <a:spcBef>
                <a:spcPts val="0"/>
              </a:spcBef>
              <a:spcAft>
                <a:spcPts val="0"/>
              </a:spcAft>
              <a:buClr>
                <a:schemeClr val="accent2"/>
              </a:buClr>
              <a:buSzPts val="3200"/>
              <a:buFont typeface="Calibri"/>
              <a:buNone/>
            </a:pPr>
            <a:endParaRPr sz="28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accent2"/>
              </a:buClr>
              <a:buSzPts val="3200"/>
              <a:buFont typeface="Calibri"/>
              <a:buNone/>
            </a:pPr>
            <a:r>
              <a:rPr lang="en-US" sz="2800" b="1" i="0" strike="noStrike" cap="none" dirty="0">
                <a:solidFill>
                  <a:srgbClr val="D3332D"/>
                </a:solidFill>
                <a:latin typeface="Arial"/>
                <a:ea typeface="Arial"/>
                <a:cs typeface="Arial"/>
                <a:sym typeface="Arial"/>
              </a:rPr>
              <a:t>It also generally reflects the popularity</a:t>
            </a:r>
            <a:endParaRPr sz="2800" b="1" i="0" strike="noStrike" cap="none" dirty="0">
              <a:solidFill>
                <a:srgbClr val="D3332D"/>
              </a:solidFill>
              <a:latin typeface="Arial"/>
              <a:ea typeface="Arial"/>
              <a:cs typeface="Arial"/>
              <a:sym typeface="Arial"/>
            </a:endParaRPr>
          </a:p>
          <a:p>
            <a:pPr marL="0" marR="0" lvl="0" indent="0" algn="ctr" rtl="0">
              <a:lnSpc>
                <a:spcPct val="100000"/>
              </a:lnSpc>
              <a:spcBef>
                <a:spcPts val="0"/>
              </a:spcBef>
              <a:spcAft>
                <a:spcPts val="0"/>
              </a:spcAft>
              <a:buClr>
                <a:schemeClr val="accent2"/>
              </a:buClr>
              <a:buSzPts val="3200"/>
              <a:buFont typeface="Calibri"/>
              <a:buNone/>
            </a:pPr>
            <a:r>
              <a:rPr lang="en-US" sz="2800" b="1" i="0" strike="noStrike" cap="none" dirty="0">
                <a:solidFill>
                  <a:srgbClr val="D3332D"/>
                </a:solidFill>
                <a:latin typeface="Arial"/>
                <a:ea typeface="Arial"/>
                <a:cs typeface="Arial"/>
                <a:sym typeface="Arial"/>
              </a:rPr>
              <a:t> of certain </a:t>
            </a:r>
            <a:r>
              <a:rPr lang="en-US" sz="2800" b="1" i="1" strike="noStrike" cap="none" dirty="0">
                <a:solidFill>
                  <a:srgbClr val="D3332D"/>
                </a:solidFill>
                <a:latin typeface="Arial"/>
                <a:ea typeface="Arial"/>
                <a:cs typeface="Arial"/>
                <a:sym typeface="Arial"/>
              </a:rPr>
              <a:t>ideas. </a:t>
            </a:r>
            <a:endParaRPr sz="1600" b="1" i="0" strike="noStrike" cap="none" dirty="0">
              <a:solidFill>
                <a:srgbClr val="D3332D"/>
              </a:solidFill>
              <a:latin typeface="Arial"/>
              <a:ea typeface="Arial"/>
              <a:cs typeface="Arial"/>
              <a:sym typeface="Arial"/>
            </a:endParaRPr>
          </a:p>
          <a:p>
            <a:pPr marL="0" marR="0" lvl="0" indent="0" algn="l" rtl="0">
              <a:lnSpc>
                <a:spcPct val="100000"/>
              </a:lnSpc>
              <a:spcBef>
                <a:spcPts val="0"/>
              </a:spcBef>
              <a:spcAft>
                <a:spcPts val="0"/>
              </a:spcAft>
              <a:buClr>
                <a:schemeClr val="accent2"/>
              </a:buClr>
              <a:buSzPts val="3200"/>
              <a:buFont typeface="Calibri"/>
              <a:buNone/>
            </a:pPr>
            <a:endParaRPr sz="2800" b="0" i="0" u="none" strike="noStrike" cap="none" dirty="0">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Shape 169"/>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Danger: The Tyranny of </a:t>
            </a:r>
            <a:r>
              <a:rPr lang="en-US" sz="4000" b="1" i="0" u="none" strike="noStrike" cap="none" dirty="0" smtClean="0">
                <a:solidFill>
                  <a:srgbClr val="8C004C"/>
                </a:solidFill>
                <a:latin typeface="Arial"/>
                <a:ea typeface="Arial"/>
                <a:cs typeface="Arial"/>
                <a:sym typeface="Arial"/>
              </a:rPr>
              <a:t/>
            </a:r>
            <a:br>
              <a:rPr lang="en-US" sz="4000" b="1" i="0" u="none" strike="noStrike" cap="none" dirty="0" smtClean="0">
                <a:solidFill>
                  <a:srgbClr val="8C004C"/>
                </a:solidFill>
                <a:latin typeface="Arial"/>
                <a:ea typeface="Arial"/>
                <a:cs typeface="Arial"/>
                <a:sym typeface="Arial"/>
              </a:rPr>
            </a:br>
            <a:r>
              <a:rPr lang="en-US" sz="4000" b="1" i="0" u="none" strike="noStrike" cap="none" dirty="0" smtClean="0">
                <a:solidFill>
                  <a:srgbClr val="8C004C"/>
                </a:solidFill>
                <a:latin typeface="Arial"/>
                <a:ea typeface="Arial"/>
                <a:cs typeface="Arial"/>
                <a:sym typeface="Arial"/>
              </a:rPr>
              <a:t>the </a:t>
            </a:r>
            <a:r>
              <a:rPr lang="en-US" sz="4000" b="1" i="0" u="none" strike="noStrike" cap="none" dirty="0">
                <a:solidFill>
                  <a:srgbClr val="8C004C"/>
                </a:solidFill>
                <a:latin typeface="Arial"/>
                <a:ea typeface="Arial"/>
                <a:cs typeface="Arial"/>
                <a:sym typeface="Arial"/>
              </a:rPr>
              <a:t>Majority</a:t>
            </a:r>
            <a:endParaRPr sz="4000" b="1" i="0" u="none" strike="noStrike" cap="none" dirty="0">
              <a:solidFill>
                <a:srgbClr val="8C004C"/>
              </a:solidFill>
              <a:latin typeface="Arial"/>
              <a:ea typeface="Arial"/>
              <a:cs typeface="Arial"/>
              <a:sym typeface="Arial"/>
            </a:endParaRPr>
          </a:p>
        </p:txBody>
      </p:sp>
      <p:sp>
        <p:nvSpPr>
          <p:cNvPr id="170" name="Shape 170"/>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a:solidFill>
                  <a:schemeClr val="dk1"/>
                </a:solidFill>
                <a:latin typeface="Arial"/>
                <a:ea typeface="Arial"/>
                <a:cs typeface="Arial"/>
                <a:sym typeface="Arial"/>
              </a:rPr>
              <a:t>When government reflects the preferences only of the people who voted for its leaders, it is easy for government only to work for the interests of its supporters and to neglect, or oppress, those in the minority</a:t>
            </a:r>
            <a:endParaRPr/>
          </a:p>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a:solidFill>
                  <a:schemeClr val="dk1"/>
                </a:solidFill>
                <a:latin typeface="Arial"/>
                <a:ea typeface="Arial"/>
                <a:cs typeface="Arial"/>
                <a:sym typeface="Arial"/>
              </a:rPr>
              <a:t>In his 1859 book “On Liberty,” philosopher John Stuart Mill described this phenomenon as the “tyranny of the majority”</a:t>
            </a:r>
            <a:endParaRPr/>
          </a:p>
          <a:p>
            <a:pPr marL="0" marR="0" lvl="0" indent="0" algn="l" rtl="0">
              <a:lnSpc>
                <a:spcPct val="100000"/>
              </a:lnSpc>
              <a:spcBef>
                <a:spcPts val="0"/>
              </a:spcBef>
              <a:spcAft>
                <a:spcPts val="0"/>
              </a:spcAft>
              <a:buClr>
                <a:schemeClr val="accent2"/>
              </a:buClr>
              <a:buSzPts val="3200"/>
              <a:buFont typeface="Calibri"/>
              <a:buNone/>
            </a:pPr>
            <a:endParaRPr sz="28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accent2"/>
              </a:buClr>
              <a:buSzPts val="3200"/>
              <a:buFont typeface="Calibri"/>
              <a:buNone/>
            </a:pPr>
            <a:endParaRPr sz="2800" b="0" i="0" u="none" strike="noStrike" cap="non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1097934" y="1041251"/>
            <a:ext cx="7588866"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strike="noStrike" cap="none" dirty="0">
                <a:solidFill>
                  <a:srgbClr val="8C004C"/>
                </a:solidFill>
                <a:latin typeface="Arial"/>
                <a:ea typeface="Arial"/>
                <a:cs typeface="Arial"/>
                <a:sym typeface="Arial"/>
              </a:rPr>
              <a:t>Key Concept #3: </a:t>
            </a:r>
            <a:endParaRPr sz="4000" b="1" i="0" strike="noStrike" cap="none" dirty="0">
              <a:solidFill>
                <a:srgbClr val="8C004C"/>
              </a:solidFill>
              <a:latin typeface="Arial"/>
              <a:ea typeface="Arial"/>
              <a:cs typeface="Arial"/>
              <a:sym typeface="Arial"/>
            </a:endParaRPr>
          </a:p>
        </p:txBody>
      </p:sp>
      <p:sp>
        <p:nvSpPr>
          <p:cNvPr id="183" name="Shape 183"/>
          <p:cNvSpPr txBox="1">
            <a:spLocks noGrp="1"/>
          </p:cNvSpPr>
          <p:nvPr>
            <p:ph idx="1"/>
          </p:nvPr>
        </p:nvSpPr>
        <p:spPr>
          <a:xfrm>
            <a:off x="1097934" y="2378256"/>
            <a:ext cx="7588865" cy="4525963"/>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888888"/>
              </a:buClr>
              <a:buSzPts val="3200"/>
              <a:buFont typeface="Arial"/>
              <a:buNone/>
            </a:pPr>
            <a:r>
              <a:rPr lang="en-US" sz="2800" b="0" i="0" u="none" strike="noStrike" cap="none" dirty="0">
                <a:solidFill>
                  <a:schemeClr val="accent3"/>
                </a:solidFill>
                <a:latin typeface="Arial"/>
                <a:ea typeface="Arial"/>
                <a:cs typeface="Arial"/>
                <a:sym typeface="Arial"/>
              </a:rPr>
              <a:t>The most important and influential social movements in American history were often </a:t>
            </a:r>
            <a:r>
              <a:rPr lang="en-US" sz="2800" b="0" i="0" u="none" strike="noStrike" cap="none" dirty="0" smtClean="0">
                <a:solidFill>
                  <a:schemeClr val="accent3"/>
                </a:solidFill>
                <a:latin typeface="Arial"/>
                <a:ea typeface="Arial"/>
                <a:cs typeface="Arial"/>
                <a:sym typeface="Arial"/>
              </a:rPr>
              <a:t>initially unpopular </a:t>
            </a:r>
            <a:r>
              <a:rPr lang="en-US" sz="2800" b="0" i="0" u="none" strike="noStrike" cap="none" dirty="0">
                <a:solidFill>
                  <a:schemeClr val="accent3"/>
                </a:solidFill>
                <a:latin typeface="Arial"/>
                <a:ea typeface="Arial"/>
                <a:cs typeface="Arial"/>
                <a:sym typeface="Arial"/>
              </a:rPr>
              <a:t>with the majority. Because they represented ideas that were in the minority at the time, they were often treated as dangerous and subversive, and targeted for censorship and retaliation.</a:t>
            </a:r>
            <a:endParaRPr sz="2800" b="0" i="0" u="none" strike="noStrike" cap="none" dirty="0">
              <a:solidFill>
                <a:schemeClr val="accent3"/>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774469" y="274637"/>
            <a:ext cx="7912331"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Example: </a:t>
            </a:r>
            <a:r>
              <a:rPr lang="en-US" sz="4000" b="1" i="0" u="none" strike="noStrike" cap="none" dirty="0" smtClean="0">
                <a:solidFill>
                  <a:schemeClr val="accent1"/>
                </a:solidFill>
                <a:latin typeface="Arial"/>
                <a:ea typeface="Arial"/>
                <a:cs typeface="Arial"/>
                <a:sym typeface="Arial"/>
              </a:rPr>
              <a:t/>
            </a:r>
            <a:br>
              <a:rPr lang="en-US" sz="4000" b="1" i="0" u="none" strike="noStrike" cap="none" dirty="0" smtClean="0">
                <a:solidFill>
                  <a:schemeClr val="accent1"/>
                </a:solidFill>
                <a:latin typeface="Arial"/>
                <a:ea typeface="Arial"/>
                <a:cs typeface="Arial"/>
                <a:sym typeface="Arial"/>
              </a:rPr>
            </a:br>
            <a:r>
              <a:rPr lang="en-US" sz="4000" b="1" i="0" u="none" strike="noStrike" cap="none" dirty="0" smtClean="0">
                <a:solidFill>
                  <a:schemeClr val="accent1"/>
                </a:solidFill>
                <a:latin typeface="Arial"/>
                <a:ea typeface="Arial"/>
                <a:cs typeface="Arial"/>
                <a:sym typeface="Arial"/>
              </a:rPr>
              <a:t>Censoring </a:t>
            </a:r>
            <a:r>
              <a:rPr lang="en-US" sz="4000" b="1" i="0" u="none" strike="noStrike" cap="none" dirty="0">
                <a:solidFill>
                  <a:schemeClr val="accent1"/>
                </a:solidFill>
                <a:latin typeface="Arial"/>
                <a:ea typeface="Arial"/>
                <a:cs typeface="Arial"/>
                <a:sym typeface="Arial"/>
              </a:rPr>
              <a:t>Antislavery Speech</a:t>
            </a:r>
            <a:endParaRPr sz="4000" b="1" i="0" u="none" strike="noStrike" cap="none" dirty="0">
              <a:solidFill>
                <a:schemeClr val="accent1"/>
              </a:solidFill>
              <a:latin typeface="Arial"/>
              <a:ea typeface="Arial"/>
              <a:cs typeface="Arial"/>
              <a:sym typeface="Arial"/>
            </a:endParaRPr>
          </a:p>
        </p:txBody>
      </p:sp>
      <p:pic>
        <p:nvPicPr>
          <p:cNvPr id="190" name="Shape 190"/>
          <p:cNvPicPr preferRelativeResize="0"/>
          <p:nvPr/>
        </p:nvPicPr>
        <p:blipFill rotWithShape="1">
          <a:blip r:embed="rId3">
            <a:alphaModFix/>
          </a:blip>
          <a:srcRect/>
          <a:stretch/>
        </p:blipFill>
        <p:spPr>
          <a:xfrm>
            <a:off x="1123675" y="1722085"/>
            <a:ext cx="7517360" cy="463962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Shape 196"/>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a:solidFill>
                  <a:srgbClr val="8C004C"/>
                </a:solidFill>
                <a:latin typeface="Arial"/>
                <a:ea typeface="Arial"/>
                <a:cs typeface="Arial"/>
                <a:sym typeface="Arial"/>
              </a:rPr>
              <a:t>Congressional “Gag Rule” on </a:t>
            </a:r>
            <a:endParaRPr sz="4000" b="1" i="0" u="none" strike="noStrike" cap="none">
              <a:solidFill>
                <a:srgbClr val="8C004C"/>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a:solidFill>
                  <a:srgbClr val="8C004C"/>
                </a:solidFill>
                <a:latin typeface="Arial"/>
                <a:ea typeface="Arial"/>
                <a:cs typeface="Arial"/>
                <a:sym typeface="Arial"/>
              </a:rPr>
              <a:t>Antislavery Speech</a:t>
            </a:r>
            <a:endParaRPr sz="4000" b="1" i="0" u="none" strike="noStrike" cap="none">
              <a:solidFill>
                <a:srgbClr val="8C004C"/>
              </a:solidFill>
              <a:latin typeface="Arial"/>
              <a:ea typeface="Arial"/>
              <a:cs typeface="Arial"/>
              <a:sym typeface="Arial"/>
            </a:endParaRPr>
          </a:p>
        </p:txBody>
      </p:sp>
      <p:sp>
        <p:nvSpPr>
          <p:cNvPr id="197" name="Shape 197"/>
          <p:cNvSpPr txBox="1">
            <a:spLocks noGrp="1"/>
          </p:cNvSpPr>
          <p:nvPr>
            <p:ph idx="1"/>
          </p:nvPr>
        </p:nvSpPr>
        <p:spPr>
          <a:xfrm>
            <a:off x="1097934" y="1588758"/>
            <a:ext cx="7588865"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600" b="0" i="0" u="none" strike="noStrike" cap="none" dirty="0">
                <a:solidFill>
                  <a:schemeClr val="dk1"/>
                </a:solidFill>
                <a:latin typeface="Arial"/>
                <a:ea typeface="Arial"/>
                <a:cs typeface="Arial"/>
                <a:sym typeface="Arial"/>
              </a:rPr>
              <a:t>In 1836, Congress passed a “gag rule” prohibiting the discussion of antislavery proposals. This affected the right to petition, under the First Amendment because it discriminated against antislavery petitions </a:t>
            </a:r>
            <a:r>
              <a:rPr lang="en-US" sz="2600" b="0" i="0" u="none" strike="noStrike" cap="none" dirty="0">
                <a:solidFill>
                  <a:schemeClr val="accent3"/>
                </a:solidFill>
                <a:latin typeface="Arial"/>
                <a:ea typeface="Arial"/>
                <a:cs typeface="Arial"/>
                <a:sym typeface="Arial"/>
              </a:rPr>
              <a:t>due to their </a:t>
            </a:r>
            <a:r>
              <a:rPr lang="en-US" sz="2600" b="0" i="0" u="none" strike="noStrike" cap="none" dirty="0" smtClean="0">
                <a:solidFill>
                  <a:schemeClr val="accent3"/>
                </a:solidFill>
                <a:latin typeface="Arial"/>
                <a:ea typeface="Arial"/>
                <a:cs typeface="Arial"/>
                <a:sym typeface="Arial"/>
              </a:rPr>
              <a:t>viewpoint</a:t>
            </a:r>
          </a:p>
          <a:p>
            <a:pPr marL="804672" lvl="1" indent="-347472">
              <a:spcBef>
                <a:spcPts val="640"/>
              </a:spcBef>
              <a:buClr>
                <a:schemeClr val="accent2"/>
              </a:buClr>
              <a:buSzPts val="3200"/>
              <a:buFont typeface="Arial"/>
              <a:buChar char="•"/>
            </a:pPr>
            <a:r>
              <a:rPr lang="en-US" sz="2000" dirty="0" smtClean="0">
                <a:solidFill>
                  <a:schemeClr val="tx1"/>
                </a:solidFill>
                <a:latin typeface="Arial"/>
                <a:ea typeface="Arial"/>
                <a:cs typeface="Arial"/>
                <a:sym typeface="Arial"/>
              </a:rPr>
              <a:t>This is known as </a:t>
            </a:r>
            <a:r>
              <a:rPr lang="en-US" sz="2000" u="sng" dirty="0" smtClean="0">
                <a:solidFill>
                  <a:schemeClr val="tx1"/>
                </a:solidFill>
                <a:latin typeface="Arial"/>
                <a:ea typeface="Arial"/>
                <a:cs typeface="Arial"/>
                <a:sym typeface="Arial"/>
              </a:rPr>
              <a:t>viewpoint discrimination</a:t>
            </a:r>
            <a:r>
              <a:rPr lang="en-US" sz="2000" dirty="0" smtClean="0">
                <a:solidFill>
                  <a:schemeClr val="tx1"/>
                </a:solidFill>
                <a:latin typeface="Arial"/>
                <a:ea typeface="Arial"/>
                <a:cs typeface="Arial"/>
                <a:sym typeface="Arial"/>
              </a:rPr>
              <a:t>, which has frequently been ruled unconstitutional</a:t>
            </a:r>
            <a:r>
              <a:rPr lang="en-US" sz="2000" b="0" i="0" u="none" strike="noStrike" cap="none" dirty="0" smtClean="0">
                <a:solidFill>
                  <a:srgbClr val="FF0000"/>
                </a:solidFill>
                <a:latin typeface="Arial"/>
                <a:ea typeface="Arial"/>
                <a:cs typeface="Arial"/>
                <a:sym typeface="Arial"/>
              </a:rPr>
              <a:t>  </a:t>
            </a:r>
            <a:endParaRPr sz="2000" dirty="0"/>
          </a:p>
          <a:p>
            <a:pPr marL="347472" marR="0" lvl="0" indent="-347472" algn="l" rtl="0">
              <a:lnSpc>
                <a:spcPct val="100000"/>
              </a:lnSpc>
              <a:spcBef>
                <a:spcPts val="640"/>
              </a:spcBef>
              <a:spcAft>
                <a:spcPts val="0"/>
              </a:spcAft>
              <a:buClr>
                <a:schemeClr val="accent2"/>
              </a:buClr>
              <a:buSzPts val="3200"/>
              <a:buFont typeface="Arial"/>
              <a:buChar char="•"/>
            </a:pPr>
            <a:r>
              <a:rPr lang="en-US" sz="2600" b="0" i="0" u="none" strike="noStrike" cap="none" dirty="0" smtClean="0">
                <a:solidFill>
                  <a:schemeClr val="tx1"/>
                </a:solidFill>
                <a:latin typeface="Arial"/>
                <a:ea typeface="Arial"/>
                <a:cs typeface="Arial"/>
                <a:sym typeface="Arial"/>
              </a:rPr>
              <a:t>Censoring anti-slavery speech tended to have the opposite of its intended effect: many saw it as unfair, and more attention was drawn to the abolitionists’ cause</a:t>
            </a:r>
            <a:endParaRPr sz="2600" dirty="0">
              <a:solidFill>
                <a:schemeClr val="tx1"/>
              </a:solidFill>
            </a:endParaRPr>
          </a:p>
          <a:p>
            <a:pPr marL="0" marR="0" lvl="0" indent="0" algn="ctr" rtl="0">
              <a:lnSpc>
                <a:spcPct val="100000"/>
              </a:lnSpc>
              <a:spcBef>
                <a:spcPts val="640"/>
              </a:spcBef>
              <a:spcAft>
                <a:spcPts val="0"/>
              </a:spcAft>
              <a:buClr>
                <a:schemeClr val="accent2"/>
              </a:buClr>
              <a:buSzPts val="3200"/>
              <a:buFont typeface="Calibri"/>
              <a:buNone/>
            </a:pPr>
            <a:endParaRPr sz="2400" b="0" i="1" u="sng" strike="noStrike" cap="none" dirty="0">
              <a:solidFill>
                <a:schemeClr val="dk1"/>
              </a:solidFill>
              <a:latin typeface="Arial"/>
              <a:ea typeface="Arial"/>
              <a:cs typeface="Arial"/>
              <a:sym typeface="Arial"/>
            </a:endParaRPr>
          </a:p>
          <a:p>
            <a:pPr marL="0" marR="0" lvl="0" indent="0" algn="l" rtl="0">
              <a:lnSpc>
                <a:spcPct val="100000"/>
              </a:lnSpc>
              <a:spcBef>
                <a:spcPts val="640"/>
              </a:spcBef>
              <a:spcAft>
                <a:spcPts val="0"/>
              </a:spcAft>
              <a:buClr>
                <a:schemeClr val="accent2"/>
              </a:buClr>
              <a:buSzPts val="3200"/>
              <a:buFont typeface="Calibri"/>
              <a:buNone/>
            </a:pPr>
            <a:endParaRPr sz="2800" b="0" i="0" u="none" strike="noStrike" cap="none" dirty="0">
              <a:solidFill>
                <a:srgbClr val="000090"/>
              </a:solidFill>
              <a:latin typeface="Arial"/>
              <a:ea typeface="Arial"/>
              <a:cs typeface="Arial"/>
              <a:sym typeface="Arial"/>
            </a:endParaRPr>
          </a:p>
          <a:p>
            <a:pPr marL="347472" marR="0" lvl="0" indent="-144272" algn="l" rtl="0">
              <a:lnSpc>
                <a:spcPct val="100000"/>
              </a:lnSpc>
              <a:spcBef>
                <a:spcPts val="640"/>
              </a:spcBef>
              <a:spcAft>
                <a:spcPts val="0"/>
              </a:spcAft>
              <a:buClr>
                <a:schemeClr val="accent2"/>
              </a:buClr>
              <a:buSzPts val="3200"/>
              <a:buFont typeface="Arial"/>
              <a:buNone/>
            </a:pPr>
            <a:endParaRPr sz="3200" b="0" i="0" u="none" strike="noStrike" cap="none" dirty="0">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4" name="Shape 204"/>
          <p:cNvSpPr txBox="1">
            <a:spLocks noGrp="1"/>
          </p:cNvSpPr>
          <p:nvPr>
            <p:ph idx="1"/>
          </p:nvPr>
        </p:nvSpPr>
        <p:spPr>
          <a:prstGeom prst="rect">
            <a:avLst/>
          </a:prstGeom>
        </p:spPr>
        <p:txBody>
          <a:bodyPr spcFirstLastPara="1" wrap="square" lIns="91425" tIns="91425" rIns="91425" bIns="91425" anchor="t" anchorCtr="0">
            <a:noAutofit/>
          </a:bodyPr>
          <a:lstStyle/>
          <a:p>
            <a:pPr marL="0" lvl="0" indent="0" algn="ctr" rtl="0">
              <a:spcBef>
                <a:spcPts val="640"/>
              </a:spcBef>
              <a:spcAft>
                <a:spcPts val="0"/>
              </a:spcAft>
              <a:buClr>
                <a:schemeClr val="dk1"/>
              </a:buClr>
              <a:buSzPts val="3200"/>
              <a:buFont typeface="Calibri"/>
              <a:buNone/>
            </a:pPr>
            <a:r>
              <a:rPr lang="en-US" sz="2800" i="1" dirty="0">
                <a:solidFill>
                  <a:srgbClr val="D3332D"/>
                </a:solidFill>
                <a:latin typeface="Arial"/>
                <a:ea typeface="Arial"/>
                <a:cs typeface="Arial"/>
                <a:sym typeface="Arial"/>
              </a:rPr>
              <a:t>Can you think of any recent examples of censorship having the effect of </a:t>
            </a:r>
            <a:r>
              <a:rPr lang="en-US" sz="2800" i="1" dirty="0" smtClean="0">
                <a:solidFill>
                  <a:srgbClr val="D3332D"/>
                </a:solidFill>
                <a:latin typeface="Arial"/>
                <a:ea typeface="Arial"/>
                <a:cs typeface="Arial"/>
                <a:sym typeface="Arial"/>
              </a:rPr>
              <a:t>drawing additional attention to an issue and converting more people to its cause?</a:t>
            </a:r>
            <a:endParaRPr sz="2800" dirty="0">
              <a:solidFill>
                <a:srgbClr val="D3332D"/>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Shape 216"/>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smtClean="0">
                <a:solidFill>
                  <a:schemeClr val="accent1"/>
                </a:solidFill>
                <a:latin typeface="Arial"/>
                <a:ea typeface="Calibri"/>
                <a:cs typeface="Arial"/>
                <a:sym typeface="Calibri"/>
              </a:rPr>
              <a:t>Protecting Slave Owners</a:t>
            </a:r>
            <a:endParaRPr sz="4000" b="1" i="0" u="none" strike="noStrike" cap="none" dirty="0">
              <a:solidFill>
                <a:schemeClr val="accent1"/>
              </a:solidFill>
              <a:latin typeface="Arial"/>
              <a:ea typeface="Calibri"/>
              <a:cs typeface="Arial"/>
              <a:sym typeface="Calibri"/>
            </a:endParaRPr>
          </a:p>
        </p:txBody>
      </p:sp>
      <p:sp>
        <p:nvSpPr>
          <p:cNvPr id="217" name="Shape 217"/>
          <p:cNvSpPr txBox="1">
            <a:spLocks noGrp="1"/>
          </p:cNvSpPr>
          <p:nvPr>
            <p:ph idx="1"/>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2"/>
              </a:buClr>
              <a:buSzPts val="3200"/>
              <a:buFont typeface="Arial"/>
              <a:buChar char="•"/>
            </a:pPr>
            <a:r>
              <a:rPr lang="en-US" sz="3200" b="0" i="0" u="none" strike="noStrike" cap="none" dirty="0" smtClean="0">
                <a:solidFill>
                  <a:schemeClr val="dk1"/>
                </a:solidFill>
                <a:latin typeface="Arial"/>
                <a:ea typeface="Arial"/>
                <a:cs typeface="Arial"/>
                <a:sym typeface="Arial"/>
              </a:rPr>
              <a:t>Among the most significant pre-civil war free speech debates surrounded </a:t>
            </a:r>
            <a:r>
              <a:rPr lang="en-US" sz="3200" b="0" i="0" u="none" strike="noStrike" cap="none" dirty="0">
                <a:solidFill>
                  <a:schemeClr val="dk1"/>
                </a:solidFill>
                <a:latin typeface="Arial"/>
                <a:ea typeface="Arial"/>
                <a:cs typeface="Arial"/>
                <a:sym typeface="Arial"/>
              </a:rPr>
              <a:t>the right of abolitionists to speak out against slavery.</a:t>
            </a:r>
            <a:endParaRPr sz="3200" b="0" i="0" u="none" strike="noStrike" cap="none" dirty="0">
              <a:solidFill>
                <a:schemeClr val="dk1"/>
              </a:solidFill>
              <a:latin typeface="Calibri"/>
              <a:ea typeface="Calibri"/>
              <a:cs typeface="Calibri"/>
              <a:sym typeface="Calibri"/>
            </a:endParaRPr>
          </a:p>
          <a:p>
            <a:pPr marL="342900" marR="0" lvl="0" indent="-342900" algn="l" rtl="0">
              <a:lnSpc>
                <a:spcPct val="100000"/>
              </a:lnSpc>
              <a:spcBef>
                <a:spcPts val="640"/>
              </a:spcBef>
              <a:spcAft>
                <a:spcPts val="0"/>
              </a:spcAft>
              <a:buClr>
                <a:schemeClr val="accent2"/>
              </a:buClr>
              <a:buSzPts val="3200"/>
              <a:buFont typeface="Arial"/>
              <a:buChar char="•"/>
            </a:pPr>
            <a:r>
              <a:rPr lang="en-US" sz="3200" b="0" i="0" u="none" strike="noStrike" cap="none" dirty="0">
                <a:solidFill>
                  <a:schemeClr val="dk1"/>
                </a:solidFill>
                <a:latin typeface="Arial"/>
                <a:ea typeface="Arial"/>
                <a:cs typeface="Arial"/>
                <a:sym typeface="Arial"/>
              </a:rPr>
              <a:t>Censors argued that antislavery speech was dangerous because it could produce slave revolts, threatened the Union, and inflicted “emotional injury” on slave owners. </a:t>
            </a:r>
            <a:endParaRPr sz="3200" b="0" i="0" u="none" strike="noStrike" cap="none" dirty="0">
              <a:solidFill>
                <a:schemeClr val="dk1"/>
              </a:solidFill>
              <a:latin typeface="Calibri"/>
              <a:ea typeface="Calibri"/>
              <a:cs typeface="Calibri"/>
              <a:sym typeface="Calibri"/>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1" name="Shape 211"/>
          <p:cNvSpPr txBox="1">
            <a:spLocks noGrp="1"/>
          </p:cNvSpPr>
          <p:nvPr>
            <p:ph idx="1"/>
          </p:nvPr>
        </p:nvSpPr>
        <p:spPr>
          <a:xfrm>
            <a:off x="1097934" y="398798"/>
            <a:ext cx="7588865" cy="4525963"/>
          </a:xfrm>
          <a:prstGeom prst="rect">
            <a:avLst/>
          </a:prstGeom>
          <a:noFill/>
          <a:ln>
            <a:noFill/>
          </a:ln>
        </p:spPr>
        <p:txBody>
          <a:bodyPr spcFirstLastPara="1" wrap="square" lIns="91425" tIns="91425" rIns="91425" bIns="91425" anchor="t" anchorCtr="0">
            <a:noAutofit/>
          </a:bodyPr>
          <a:lstStyle/>
          <a:p>
            <a:pPr marL="347472" indent="-334772">
              <a:buClr>
                <a:schemeClr val="accent2"/>
              </a:buClr>
              <a:buSzPts val="3000"/>
              <a:buFont typeface="Arial"/>
              <a:buChar char="•"/>
            </a:pPr>
            <a:r>
              <a:rPr lang="en-US" sz="2800" dirty="0">
                <a:latin typeface="Arial"/>
                <a:ea typeface="Arial"/>
                <a:cs typeface="Arial"/>
                <a:sym typeface="Arial"/>
              </a:rPr>
              <a:t>Intimidation </a:t>
            </a:r>
            <a:r>
              <a:rPr lang="en-US" sz="2800" dirty="0" smtClean="0">
                <a:latin typeface="Arial"/>
                <a:ea typeface="Arial"/>
                <a:cs typeface="Arial"/>
                <a:sym typeface="Arial"/>
              </a:rPr>
              <a:t>and </a:t>
            </a:r>
            <a:r>
              <a:rPr lang="en-US" sz="2800" dirty="0">
                <a:latin typeface="Arial"/>
                <a:ea typeface="Arial"/>
                <a:cs typeface="Arial"/>
                <a:sym typeface="Arial"/>
              </a:rPr>
              <a:t>threats were used to scare abolitionists from speaking and </a:t>
            </a:r>
            <a:r>
              <a:rPr lang="en-US" sz="2800" dirty="0" smtClean="0">
                <a:latin typeface="Arial"/>
                <a:ea typeface="Arial"/>
                <a:cs typeface="Arial"/>
                <a:sym typeface="Arial"/>
              </a:rPr>
              <a:t>publishing, and authorities frequently failed to protect their rights.</a:t>
            </a:r>
          </a:p>
          <a:p>
            <a:pPr marL="804672" lvl="1" indent="-334772">
              <a:spcBef>
                <a:spcPts val="640"/>
              </a:spcBef>
              <a:buClr>
                <a:schemeClr val="accent2"/>
              </a:buClr>
              <a:buSzPts val="3000"/>
              <a:buFont typeface="Arial"/>
              <a:buChar char="•"/>
            </a:pPr>
            <a:r>
              <a:rPr lang="en-US" sz="2000" dirty="0" smtClean="0">
                <a:latin typeface="Arial"/>
                <a:ea typeface="Arial"/>
                <a:cs typeface="Arial"/>
                <a:sym typeface="Arial"/>
              </a:rPr>
              <a:t>Example: Some writers </a:t>
            </a:r>
            <a:r>
              <a:rPr lang="en-US" sz="2000" dirty="0">
                <a:latin typeface="Arial"/>
                <a:ea typeface="Arial"/>
                <a:cs typeface="Arial"/>
                <a:sym typeface="Arial"/>
              </a:rPr>
              <a:t>who took </a:t>
            </a:r>
            <a:r>
              <a:rPr lang="en-US" sz="2000" dirty="0" smtClean="0">
                <a:latin typeface="Arial"/>
                <a:ea typeface="Arial"/>
                <a:cs typeface="Arial"/>
                <a:sym typeface="Arial"/>
              </a:rPr>
              <a:t>antislavery and anti-racist positions </a:t>
            </a:r>
            <a:r>
              <a:rPr lang="en-US" sz="2000" dirty="0">
                <a:latin typeface="Arial"/>
                <a:ea typeface="Arial"/>
                <a:cs typeface="Arial"/>
                <a:sym typeface="Arial"/>
              </a:rPr>
              <a:t>found their printing presses destroyed by angry mobs</a:t>
            </a:r>
            <a:endParaRPr sz="2000" b="0" i="0" u="none" strike="noStrike" cap="none" dirty="0">
              <a:solidFill>
                <a:srgbClr val="000090"/>
              </a:solidFill>
              <a:latin typeface="Arial"/>
              <a:ea typeface="Arial"/>
              <a:cs typeface="Arial"/>
              <a:sym typeface="Arial"/>
            </a:endParaRPr>
          </a:p>
          <a:p>
            <a:pPr marL="347472" marR="0" lvl="0" indent="-334772" algn="l" rtl="0">
              <a:lnSpc>
                <a:spcPct val="100000"/>
              </a:lnSpc>
              <a:spcBef>
                <a:spcPts val="640"/>
              </a:spcBef>
              <a:spcAft>
                <a:spcPts val="0"/>
              </a:spcAft>
              <a:buClr>
                <a:schemeClr val="accent2"/>
              </a:buClr>
              <a:buSzPts val="3000"/>
              <a:buFont typeface="Arial"/>
              <a:buChar char="•"/>
            </a:pPr>
            <a:r>
              <a:rPr lang="en-US" sz="2800" dirty="0" smtClean="0">
                <a:latin typeface="Arial"/>
                <a:ea typeface="Arial"/>
                <a:cs typeface="Arial"/>
                <a:sym typeface="Arial"/>
              </a:rPr>
              <a:t>Abolitionists </a:t>
            </a:r>
            <a:r>
              <a:rPr lang="en-US" sz="2800" dirty="0">
                <a:latin typeface="Arial"/>
                <a:ea typeface="Arial"/>
                <a:cs typeface="Arial"/>
                <a:sym typeface="Arial"/>
              </a:rPr>
              <a:t>were even </a:t>
            </a:r>
            <a:r>
              <a:rPr lang="en-US" sz="2800" dirty="0" smtClean="0">
                <a:latin typeface="Arial"/>
                <a:ea typeface="Arial"/>
                <a:cs typeface="Arial"/>
                <a:sym typeface="Arial"/>
              </a:rPr>
              <a:t>killed </a:t>
            </a:r>
            <a:r>
              <a:rPr lang="en-US" sz="2800" dirty="0">
                <a:latin typeface="Arial"/>
                <a:ea typeface="Arial"/>
                <a:cs typeface="Arial"/>
                <a:sym typeface="Arial"/>
              </a:rPr>
              <a:t>for daring to publish antislavery </a:t>
            </a:r>
            <a:r>
              <a:rPr lang="en-US" sz="2800" dirty="0" smtClean="0">
                <a:latin typeface="Arial"/>
                <a:ea typeface="Arial"/>
                <a:cs typeface="Arial"/>
                <a:sym typeface="Arial"/>
              </a:rPr>
              <a:t>ideas </a:t>
            </a:r>
            <a:endParaRPr sz="2800" dirty="0">
              <a:latin typeface="Arial"/>
              <a:ea typeface="Arial"/>
              <a:cs typeface="Arial"/>
              <a:sym typeface="Arial"/>
            </a:endParaRPr>
          </a:p>
        </p:txBody>
      </p:sp>
      <p:pic>
        <p:nvPicPr>
          <p:cNvPr id="2" name="Picture 1" descr="wells-mark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9644" y="4344934"/>
            <a:ext cx="2789236" cy="2188402"/>
          </a:xfrm>
          <a:prstGeom prst="rect">
            <a:avLst/>
          </a:prstGeom>
        </p:spPr>
      </p:pic>
      <p:pic>
        <p:nvPicPr>
          <p:cNvPr id="3" name="Picture 2" descr="IdaBWells-225x300.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01332" y="4287929"/>
            <a:ext cx="1677692" cy="2236923"/>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In this lesson, you will learn:</a:t>
            </a:r>
            <a:endParaRPr sz="4000" b="1" i="0" u="none" strike="noStrike" cap="none" dirty="0">
              <a:solidFill>
                <a:srgbClr val="8C004C"/>
              </a:solidFill>
              <a:latin typeface="Arial"/>
              <a:ea typeface="Arial"/>
              <a:cs typeface="Arial"/>
              <a:sym typeface="Arial"/>
            </a:endParaRPr>
          </a:p>
        </p:txBody>
      </p:sp>
      <p:sp>
        <p:nvSpPr>
          <p:cNvPr id="96" name="Shape 96"/>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The 5 freedoms guaranteed by the First Amendment</a:t>
            </a:r>
            <a:endParaRPr sz="2800" dirty="0"/>
          </a:p>
          <a:p>
            <a:pPr marL="347472" marR="0" lvl="0" indent="-347472"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Some </a:t>
            </a:r>
            <a:r>
              <a:rPr lang="en-US" sz="2800" b="0" i="0" u="none" strike="noStrike" cap="none" dirty="0" smtClean="0">
                <a:solidFill>
                  <a:schemeClr val="dk1"/>
                </a:solidFill>
                <a:latin typeface="Arial"/>
                <a:ea typeface="Arial"/>
                <a:cs typeface="Arial"/>
                <a:sym typeface="Arial"/>
              </a:rPr>
              <a:t>significant examples from the 18</a:t>
            </a:r>
            <a:r>
              <a:rPr lang="en-US" sz="2800" b="0" i="0" u="none" strike="noStrike" cap="none" baseline="30000" dirty="0" smtClean="0">
                <a:solidFill>
                  <a:schemeClr val="dk1"/>
                </a:solidFill>
                <a:latin typeface="Arial"/>
                <a:ea typeface="Arial"/>
                <a:cs typeface="Arial"/>
                <a:sym typeface="Arial"/>
              </a:rPr>
              <a:t>th</a:t>
            </a:r>
            <a:r>
              <a:rPr lang="en-US" sz="2800" b="0" i="0" u="none" strike="noStrike" cap="none" dirty="0" smtClean="0">
                <a:solidFill>
                  <a:schemeClr val="dk1"/>
                </a:solidFill>
                <a:latin typeface="Arial"/>
                <a:ea typeface="Arial"/>
                <a:cs typeface="Arial"/>
                <a:sym typeface="Arial"/>
              </a:rPr>
              <a:t>, 19</a:t>
            </a:r>
            <a:r>
              <a:rPr lang="en-US" sz="2800" b="0" i="0" u="none" strike="noStrike" cap="none" baseline="30000" dirty="0" smtClean="0">
                <a:solidFill>
                  <a:schemeClr val="dk1"/>
                </a:solidFill>
                <a:latin typeface="Arial"/>
                <a:ea typeface="Arial"/>
                <a:cs typeface="Arial"/>
                <a:sym typeface="Arial"/>
              </a:rPr>
              <a:t>th</a:t>
            </a:r>
            <a:r>
              <a:rPr lang="en-US" sz="2800" b="0" i="0" u="none" strike="noStrike" cap="none" dirty="0" smtClean="0">
                <a:solidFill>
                  <a:schemeClr val="dk1"/>
                </a:solidFill>
                <a:latin typeface="Arial"/>
                <a:ea typeface="Arial"/>
                <a:cs typeface="Arial"/>
                <a:sym typeface="Arial"/>
              </a:rPr>
              <a:t>, and 20</a:t>
            </a:r>
            <a:r>
              <a:rPr lang="en-US" sz="2800" b="0" i="0" u="none" strike="noStrike" cap="none" baseline="30000" dirty="0" smtClean="0">
                <a:solidFill>
                  <a:schemeClr val="dk1"/>
                </a:solidFill>
                <a:latin typeface="Arial"/>
                <a:ea typeface="Arial"/>
                <a:cs typeface="Arial"/>
                <a:sym typeface="Arial"/>
              </a:rPr>
              <a:t>th</a:t>
            </a:r>
            <a:r>
              <a:rPr lang="en-US" sz="2800" b="0" i="0" u="none" strike="noStrike" cap="none" dirty="0" smtClean="0">
                <a:solidFill>
                  <a:schemeClr val="dk1"/>
                </a:solidFill>
                <a:latin typeface="Arial"/>
                <a:ea typeface="Arial"/>
                <a:cs typeface="Arial"/>
                <a:sym typeface="Arial"/>
              </a:rPr>
              <a:t> centuries of the government suppressing minority views</a:t>
            </a:r>
            <a:endParaRPr sz="2800" b="0" i="0" u="none" strike="noStrike" cap="none" dirty="0">
              <a:solidFill>
                <a:schemeClr val="dk1"/>
              </a:solidFill>
              <a:latin typeface="Arial"/>
              <a:ea typeface="Arial"/>
              <a:cs typeface="Arial"/>
              <a:sym typeface="Arial"/>
            </a:endParaRPr>
          </a:p>
          <a:p>
            <a:pPr marL="342900" marR="0" lvl="0" indent="-139700" algn="l" rtl="0">
              <a:lnSpc>
                <a:spcPct val="100000"/>
              </a:lnSpc>
              <a:spcBef>
                <a:spcPts val="640"/>
              </a:spcBef>
              <a:spcAft>
                <a:spcPts val="0"/>
              </a:spcAft>
              <a:buClr>
                <a:schemeClr val="accent2"/>
              </a:buClr>
              <a:buSzPts val="3200"/>
              <a:buFont typeface="Calibri"/>
              <a:buNone/>
            </a:pPr>
            <a:endParaRPr sz="3200" b="0" i="0" u="none" strike="noStrike" cap="none" dirty="0">
              <a:solidFill>
                <a:schemeClr val="dk1"/>
              </a:solidFill>
              <a:latin typeface="Arial"/>
              <a:ea typeface="Arial"/>
              <a:cs typeface="Arial"/>
              <a:sym typeface="Arial"/>
            </a:endParaRPr>
          </a:p>
          <a:p>
            <a:pPr marL="342900" marR="0" lvl="0" indent="-139700" algn="l" rtl="0">
              <a:lnSpc>
                <a:spcPct val="100000"/>
              </a:lnSpc>
              <a:spcBef>
                <a:spcPts val="640"/>
              </a:spcBef>
              <a:spcAft>
                <a:spcPts val="0"/>
              </a:spcAft>
              <a:buClr>
                <a:schemeClr val="accent2"/>
              </a:buClr>
              <a:buSzPts val="3200"/>
              <a:buFont typeface="Calibri"/>
              <a:buNone/>
            </a:pPr>
            <a:endParaRPr sz="3200" b="0" i="0" u="none" strike="noStrike" cap="none" dirty="0">
              <a:solidFill>
                <a:schemeClr val="dk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Shape 230"/>
          <p:cNvSpPr txBox="1">
            <a:spLocks noGrp="1"/>
          </p:cNvSpPr>
          <p:nvPr>
            <p:ph idx="1"/>
          </p:nvPr>
        </p:nvSpPr>
        <p:spPr>
          <a:xfrm>
            <a:off x="1097930" y="215728"/>
            <a:ext cx="7479588" cy="4525963"/>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800" dirty="0" smtClean="0">
                <a:latin typeface="Arial"/>
                <a:cs typeface="Arial"/>
              </a:rPr>
              <a:t>In Boston in 1860, an abolitionist gathering was </a:t>
            </a:r>
            <a:r>
              <a:rPr lang="en-US" sz="2800" dirty="0">
                <a:latin typeface="Arial"/>
                <a:cs typeface="Arial"/>
              </a:rPr>
              <a:t>disrupted violently by Northerners fearful of the “dangerous” talk of ending slavery. Anti-slavery speakers were shouted down and intimidated.</a:t>
            </a:r>
            <a:endParaRPr sz="2800" dirty="0">
              <a:latin typeface="Arial"/>
              <a:cs typeface="Arial"/>
            </a:endParaRPr>
          </a:p>
          <a:p>
            <a:pPr marL="0" lvl="0" indent="0">
              <a:spcBef>
                <a:spcPts val="640"/>
              </a:spcBef>
              <a:spcAft>
                <a:spcPts val="0"/>
              </a:spcAft>
              <a:buNone/>
            </a:pPr>
            <a:endParaRPr sz="2800" dirty="0">
              <a:latin typeface="Arial"/>
              <a:cs typeface="Arial"/>
            </a:endParaRPr>
          </a:p>
          <a:p>
            <a:pPr marL="0" lvl="0" indent="0">
              <a:spcBef>
                <a:spcPts val="640"/>
              </a:spcBef>
              <a:spcAft>
                <a:spcPts val="0"/>
              </a:spcAft>
              <a:buNone/>
            </a:pPr>
            <a:endParaRPr sz="2800" dirty="0">
              <a:latin typeface="Arial"/>
              <a:cs typeface="Arial"/>
            </a:endParaRPr>
          </a:p>
        </p:txBody>
      </p:sp>
      <p:pic>
        <p:nvPicPr>
          <p:cNvPr id="231" name="Shape 231"/>
          <p:cNvPicPr preferRelativeResize="0"/>
          <p:nvPr/>
        </p:nvPicPr>
        <p:blipFill>
          <a:blip r:embed="rId3">
            <a:alphaModFix/>
          </a:blip>
          <a:stretch>
            <a:fillRect/>
          </a:stretch>
        </p:blipFill>
        <p:spPr>
          <a:xfrm>
            <a:off x="3771248" y="2775750"/>
            <a:ext cx="4737625" cy="3661400"/>
          </a:xfrm>
          <a:prstGeom prst="rect">
            <a:avLst/>
          </a:prstGeom>
          <a:noFill/>
          <a:ln>
            <a:noFill/>
          </a:ln>
        </p:spPr>
      </p:pic>
      <p:sp>
        <p:nvSpPr>
          <p:cNvPr id="232" name="Shape 232"/>
          <p:cNvSpPr txBox="1"/>
          <p:nvPr/>
        </p:nvSpPr>
        <p:spPr>
          <a:xfrm>
            <a:off x="1097930" y="3070133"/>
            <a:ext cx="2437254" cy="3122100"/>
          </a:xfrm>
          <a:prstGeom prst="rect">
            <a:avLst/>
          </a:prstGeom>
          <a:noFill/>
          <a:ln>
            <a:noFill/>
          </a:ln>
        </p:spPr>
        <p:txBody>
          <a:bodyPr spcFirstLastPara="1" wrap="square" lIns="91425" tIns="91425" rIns="91425" bIns="91425" anchor="t" anchorCtr="0">
            <a:noAutofit/>
          </a:bodyPr>
          <a:lstStyle/>
          <a:p>
            <a:pPr marL="0" lvl="0" indent="0" rtl="0">
              <a:spcBef>
                <a:spcPts val="640"/>
              </a:spcBef>
              <a:spcAft>
                <a:spcPts val="0"/>
              </a:spcAft>
              <a:buClr>
                <a:schemeClr val="dk1"/>
              </a:buClr>
              <a:buSzPts val="1100"/>
              <a:buFont typeface="Arial"/>
              <a:buNone/>
            </a:pPr>
            <a:r>
              <a:rPr lang="en-US" sz="2000" dirty="0">
                <a:solidFill>
                  <a:schemeClr val="dk1"/>
                </a:solidFill>
                <a:ea typeface="Calibri"/>
                <a:sym typeface="Calibri"/>
              </a:rPr>
              <a:t>The </a:t>
            </a:r>
            <a:r>
              <a:rPr lang="en-US" sz="2000" dirty="0" smtClean="0">
                <a:solidFill>
                  <a:schemeClr val="dk1"/>
                </a:solidFill>
                <a:ea typeface="Calibri"/>
                <a:sym typeface="Calibri"/>
              </a:rPr>
              <a:t>police and mayor did nothing </a:t>
            </a:r>
            <a:r>
              <a:rPr lang="en-US" sz="2000" dirty="0">
                <a:solidFill>
                  <a:schemeClr val="dk1"/>
                </a:solidFill>
                <a:ea typeface="Calibri"/>
                <a:sym typeface="Calibri"/>
              </a:rPr>
              <a:t>to </a:t>
            </a:r>
            <a:r>
              <a:rPr lang="en-US" sz="2000" dirty="0" smtClean="0">
                <a:solidFill>
                  <a:schemeClr val="dk1"/>
                </a:solidFill>
                <a:ea typeface="Calibri"/>
                <a:sym typeface="Calibri"/>
              </a:rPr>
              <a:t>control</a:t>
            </a:r>
            <a:r>
              <a:rPr lang="en-US" sz="2000" dirty="0">
                <a:solidFill>
                  <a:schemeClr val="dk1"/>
                </a:solidFill>
                <a:ea typeface="Calibri"/>
                <a:sym typeface="Calibri"/>
              </a:rPr>
              <a:t> </a:t>
            </a:r>
            <a:r>
              <a:rPr lang="en-US" sz="2000" dirty="0" smtClean="0">
                <a:solidFill>
                  <a:schemeClr val="dk1"/>
                </a:solidFill>
                <a:ea typeface="Calibri"/>
                <a:sym typeface="Calibri"/>
              </a:rPr>
              <a:t>the </a:t>
            </a:r>
            <a:r>
              <a:rPr lang="en-US" sz="2000" dirty="0">
                <a:solidFill>
                  <a:schemeClr val="dk1"/>
                </a:solidFill>
                <a:ea typeface="Calibri"/>
                <a:sym typeface="Calibri"/>
              </a:rPr>
              <a:t>mob and allowed free speech rights to be violated.   </a:t>
            </a:r>
            <a:endParaRPr sz="2000" dirty="0">
              <a:solidFill>
                <a:schemeClr val="dk1"/>
              </a:solidFill>
              <a:ea typeface="Calibri"/>
              <a:sym typeface="Calibri"/>
            </a:endParaRPr>
          </a:p>
          <a:p>
            <a:pPr marL="0" lvl="0" indent="0">
              <a:spcBef>
                <a:spcPts val="0"/>
              </a:spcBef>
              <a:spcAft>
                <a:spcPts val="0"/>
              </a:spcAft>
              <a:buNone/>
            </a:pPr>
            <a:endParaRPr sz="2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4" name="Shape 224"/>
          <p:cNvSpPr txBox="1">
            <a:spLocks noGrp="1"/>
          </p:cNvSpPr>
          <p:nvPr>
            <p:ph idx="1"/>
          </p:nvPr>
        </p:nvSpPr>
        <p:spPr>
          <a:xfrm>
            <a:off x="1258106" y="1600200"/>
            <a:ext cx="7093625" cy="4525963"/>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800" dirty="0">
                <a:latin typeface="Arial"/>
                <a:cs typeface="Arial"/>
              </a:rPr>
              <a:t>“Millions of Northerners and Southerners agreed: these abolitionist fanatics must be silenced, for the greater good of the nation.</a:t>
            </a:r>
            <a:r>
              <a:rPr lang="en-US" sz="2800" dirty="0" smtClean="0">
                <a:latin typeface="Arial"/>
                <a:cs typeface="Arial"/>
              </a:rPr>
              <a:t>”</a:t>
            </a:r>
            <a:endParaRPr lang="en-US" sz="2000" dirty="0">
              <a:latin typeface="Arial"/>
              <a:cs typeface="Arial"/>
            </a:endParaRPr>
          </a:p>
          <a:p>
            <a:pPr marL="0" lvl="0" indent="0">
              <a:spcBef>
                <a:spcPts val="640"/>
              </a:spcBef>
              <a:spcAft>
                <a:spcPts val="0"/>
              </a:spcAft>
              <a:buNone/>
            </a:pPr>
            <a:r>
              <a:rPr lang="en-US" sz="2000" dirty="0" smtClean="0">
                <a:solidFill>
                  <a:srgbClr val="8C004C"/>
                </a:solidFill>
                <a:latin typeface="Arial"/>
                <a:cs typeface="Arial"/>
              </a:rPr>
              <a:t>-“</a:t>
            </a:r>
            <a:r>
              <a:rPr lang="en-US" sz="2000" dirty="0">
                <a:solidFill>
                  <a:srgbClr val="8C004C"/>
                </a:solidFill>
                <a:latin typeface="Arial"/>
                <a:cs typeface="Arial"/>
              </a:rPr>
              <a:t>Silencing the </a:t>
            </a:r>
            <a:r>
              <a:rPr lang="en-US" sz="2000" dirty="0" smtClean="0">
                <a:solidFill>
                  <a:srgbClr val="8C004C"/>
                </a:solidFill>
                <a:latin typeface="Arial"/>
                <a:cs typeface="Arial"/>
              </a:rPr>
              <a:t>fanatics,” </a:t>
            </a:r>
            <a:r>
              <a:rPr lang="en-US" sz="2000" i="1" dirty="0">
                <a:solidFill>
                  <a:srgbClr val="8C004C"/>
                </a:solidFill>
                <a:latin typeface="Arial"/>
                <a:cs typeface="Arial"/>
              </a:rPr>
              <a:t>New </a:t>
            </a:r>
            <a:r>
              <a:rPr lang="en-US" sz="2000" i="1" dirty="0" smtClean="0">
                <a:solidFill>
                  <a:srgbClr val="8C004C"/>
                </a:solidFill>
                <a:latin typeface="Arial"/>
                <a:cs typeface="Arial"/>
              </a:rPr>
              <a:t>York Times</a:t>
            </a:r>
            <a:r>
              <a:rPr lang="en-US" sz="2000" dirty="0" smtClean="0">
                <a:solidFill>
                  <a:srgbClr val="8C004C"/>
                </a:solidFill>
                <a:latin typeface="Arial"/>
                <a:cs typeface="Arial"/>
              </a:rPr>
              <a:t>, December 2, </a:t>
            </a:r>
            <a:r>
              <a:rPr lang="en-US" sz="2000" dirty="0">
                <a:solidFill>
                  <a:srgbClr val="8C004C"/>
                </a:solidFill>
                <a:latin typeface="Arial"/>
                <a:cs typeface="Arial"/>
              </a:rPr>
              <a:t>2010</a:t>
            </a:r>
            <a:endParaRPr sz="2000" dirty="0">
              <a:solidFill>
                <a:srgbClr val="8C004C"/>
              </a:solidFill>
              <a:latin typeface="Arial"/>
              <a:cs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p:nvPr/>
        </p:nvSpPr>
        <p:spPr>
          <a:xfrm>
            <a:off x="4139104" y="1016711"/>
            <a:ext cx="4804707" cy="447245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800" dirty="0"/>
              <a:t>In response, former slave Frederick Douglass wrote an eloquent and passionate defense of free speech: </a:t>
            </a:r>
            <a:endParaRPr sz="2800" dirty="0"/>
          </a:p>
          <a:p>
            <a:pPr marL="0" marR="0" lvl="0" indent="0" algn="l" rtl="0">
              <a:lnSpc>
                <a:spcPct val="100000"/>
              </a:lnSpc>
              <a:spcBef>
                <a:spcPts val="0"/>
              </a:spcBef>
              <a:spcAft>
                <a:spcPts val="0"/>
              </a:spcAft>
              <a:buClr>
                <a:srgbClr val="000000"/>
              </a:buClr>
              <a:buSzPts val="2400"/>
              <a:buFont typeface="Arial"/>
              <a:buNone/>
            </a:pPr>
            <a:endParaRPr sz="2800" dirty="0"/>
          </a:p>
          <a:p>
            <a:pPr marL="0" marR="0" lvl="0" indent="0" algn="l" rtl="0">
              <a:lnSpc>
                <a:spcPct val="100000"/>
              </a:lnSpc>
              <a:spcBef>
                <a:spcPts val="0"/>
              </a:spcBef>
              <a:spcAft>
                <a:spcPts val="0"/>
              </a:spcAft>
              <a:buClr>
                <a:srgbClr val="000000"/>
              </a:buClr>
              <a:buSzPts val="2400"/>
              <a:buFont typeface="Arial"/>
              <a:buNone/>
            </a:pPr>
            <a:r>
              <a:rPr lang="en-US" sz="2800" b="0" i="0" u="none" strike="noStrike" cap="none" dirty="0">
                <a:solidFill>
                  <a:srgbClr val="000000"/>
                </a:solidFill>
                <a:sym typeface="Arial"/>
              </a:rPr>
              <a:t>“Slavery cannot tolerate free speech. Five years of its exercise would banish the auction block and break every chain in the South.</a:t>
            </a:r>
            <a:r>
              <a:rPr lang="en-US" sz="2800" b="0" i="0" u="none" strike="noStrike" cap="none" dirty="0" smtClean="0">
                <a:solidFill>
                  <a:srgbClr val="000000"/>
                </a:solidFill>
                <a:sym typeface="Arial"/>
              </a:rPr>
              <a:t>”</a:t>
            </a:r>
            <a:endParaRPr sz="2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000000"/>
              </a:buClr>
              <a:buSzPts val="2400"/>
              <a:buFont typeface="Arial"/>
              <a:buNone/>
            </a:pPr>
            <a:r>
              <a:rPr lang="en-US" sz="2000" b="0" i="0" u="none" strike="noStrike" cap="none" dirty="0" smtClean="0">
                <a:solidFill>
                  <a:srgbClr val="8C004C"/>
                </a:solidFill>
                <a:sym typeface="Arial"/>
              </a:rPr>
              <a:t>-Frederick </a:t>
            </a:r>
            <a:r>
              <a:rPr lang="en-US" sz="2000" b="0" i="0" u="none" strike="noStrike" cap="none" dirty="0">
                <a:solidFill>
                  <a:srgbClr val="8C004C"/>
                </a:solidFill>
                <a:sym typeface="Arial"/>
              </a:rPr>
              <a:t>Douglass</a:t>
            </a:r>
            <a:endParaRPr sz="2000" dirty="0">
              <a:solidFill>
                <a:srgbClr val="8C004C"/>
              </a:solidFill>
            </a:endParaRPr>
          </a:p>
          <a:p>
            <a:pPr marL="0" marR="0" lvl="0" indent="0" algn="r" rtl="0">
              <a:lnSpc>
                <a:spcPct val="100000"/>
              </a:lnSpc>
              <a:spcBef>
                <a:spcPts val="0"/>
              </a:spcBef>
              <a:spcAft>
                <a:spcPts val="0"/>
              </a:spcAft>
              <a:buClr>
                <a:srgbClr val="000000"/>
              </a:buClr>
              <a:buSzPts val="2400"/>
              <a:buFont typeface="Arial"/>
              <a:buNone/>
            </a:pPr>
            <a:r>
              <a:rPr lang="en-US" sz="2000" b="0" i="0" u="none" strike="noStrike" cap="none" dirty="0">
                <a:solidFill>
                  <a:srgbClr val="8C004C"/>
                </a:solidFill>
                <a:sym typeface="Arial"/>
              </a:rPr>
              <a:t>“A Plea for Free Speech in Boston” (1860</a:t>
            </a:r>
            <a:r>
              <a:rPr lang="en-US" sz="2000" b="0" i="0" u="none" strike="noStrike" cap="none" dirty="0" smtClean="0">
                <a:solidFill>
                  <a:srgbClr val="8C004C"/>
                </a:solidFill>
                <a:sym typeface="Arial"/>
              </a:rPr>
              <a:t>)</a:t>
            </a:r>
            <a:endParaRPr sz="2000" dirty="0">
              <a:solidFill>
                <a:srgbClr val="8C004C"/>
              </a:solidFill>
            </a:endParaRPr>
          </a:p>
        </p:txBody>
      </p:sp>
      <p:pic>
        <p:nvPicPr>
          <p:cNvPr id="239" name="Shape 239"/>
          <p:cNvPicPr preferRelativeResize="0"/>
          <p:nvPr/>
        </p:nvPicPr>
        <p:blipFill rotWithShape="1">
          <a:blip r:embed="rId3">
            <a:alphaModFix/>
          </a:blip>
          <a:srcRect/>
          <a:stretch/>
        </p:blipFill>
        <p:spPr>
          <a:xfrm>
            <a:off x="845346" y="1245549"/>
            <a:ext cx="3148508" cy="4040618"/>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Shape 25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smtClean="0">
                <a:solidFill>
                  <a:schemeClr val="accent1"/>
                </a:solidFill>
                <a:latin typeface="Arial"/>
                <a:ea typeface="Arial"/>
                <a:cs typeface="Arial"/>
                <a:sym typeface="Arial"/>
              </a:rPr>
              <a:t>The </a:t>
            </a:r>
            <a:r>
              <a:rPr lang="en-US" sz="4000" b="1" i="0" u="none" strike="noStrike" cap="none" dirty="0">
                <a:solidFill>
                  <a:schemeClr val="accent1"/>
                </a:solidFill>
                <a:latin typeface="Arial"/>
                <a:ea typeface="Arial"/>
                <a:cs typeface="Arial"/>
                <a:sym typeface="Arial"/>
              </a:rPr>
              <a:t>Espionage Act (1917)</a:t>
            </a:r>
            <a:endParaRPr sz="4000" b="1" i="0" u="none" strike="noStrike" cap="none" dirty="0">
              <a:solidFill>
                <a:schemeClr val="accent1"/>
              </a:solidFill>
              <a:latin typeface="Arial"/>
              <a:ea typeface="Arial"/>
              <a:cs typeface="Arial"/>
              <a:sym typeface="Arial"/>
            </a:endParaRPr>
          </a:p>
        </p:txBody>
      </p:sp>
      <p:sp>
        <p:nvSpPr>
          <p:cNvPr id="251" name="Shape 251"/>
          <p:cNvSpPr txBox="1">
            <a:spLocks noGrp="1"/>
          </p:cNvSpPr>
          <p:nvPr>
            <p:ph idx="1"/>
          </p:nvPr>
        </p:nvSpPr>
        <p:spPr>
          <a:xfrm>
            <a:off x="1097935" y="1542990"/>
            <a:ext cx="4645310"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200" b="0" i="0" u="none" strike="noStrike" cap="none" dirty="0">
                <a:solidFill>
                  <a:schemeClr val="dk1"/>
                </a:solidFill>
                <a:latin typeface="Arial"/>
                <a:cs typeface="Arial"/>
                <a:sym typeface="Calibri"/>
              </a:rPr>
              <a:t>The Espionage Act was passed in 1917 as part of an effort to protect the American effort in World War I from interference and subversion</a:t>
            </a:r>
            <a:endParaRPr sz="2200" dirty="0">
              <a:latin typeface="Arial"/>
              <a:cs typeface="Arial"/>
            </a:endParaRPr>
          </a:p>
          <a:p>
            <a:pPr marL="347472" marR="0" lvl="0" indent="-347472" algn="l" rtl="0">
              <a:lnSpc>
                <a:spcPct val="100000"/>
              </a:lnSpc>
              <a:spcBef>
                <a:spcPts val="640"/>
              </a:spcBef>
              <a:spcAft>
                <a:spcPts val="0"/>
              </a:spcAft>
              <a:buClr>
                <a:schemeClr val="accent2"/>
              </a:buClr>
              <a:buSzPts val="3200"/>
              <a:buFont typeface="Arial"/>
              <a:buChar char="•"/>
            </a:pPr>
            <a:r>
              <a:rPr lang="en-US" sz="2200" b="0" i="0" u="none" strike="noStrike" cap="none" dirty="0">
                <a:solidFill>
                  <a:schemeClr val="dk1"/>
                </a:solidFill>
                <a:latin typeface="Arial"/>
                <a:cs typeface="Arial"/>
                <a:sym typeface="Calibri"/>
              </a:rPr>
              <a:t>The Espionage Act included a series of amendments known as the </a:t>
            </a:r>
            <a:r>
              <a:rPr lang="en-US" sz="2200" b="0" i="0" strike="noStrike" cap="none" dirty="0">
                <a:solidFill>
                  <a:schemeClr val="accent2"/>
                </a:solidFill>
                <a:latin typeface="Arial"/>
                <a:cs typeface="Arial"/>
                <a:sym typeface="Calibri"/>
              </a:rPr>
              <a:t>Sedition Act of 1918</a:t>
            </a:r>
            <a:r>
              <a:rPr lang="en-US" sz="2200" b="0" i="0" u="none" strike="noStrike" cap="none" dirty="0">
                <a:solidFill>
                  <a:schemeClr val="dk1"/>
                </a:solidFill>
                <a:latin typeface="Arial"/>
                <a:cs typeface="Arial"/>
                <a:sym typeface="Calibri"/>
              </a:rPr>
              <a:t>, which criminalized speech critical of the American government</a:t>
            </a:r>
            <a:endParaRPr sz="2200" dirty="0">
              <a:latin typeface="Arial"/>
              <a:cs typeface="Arial"/>
            </a:endParaRPr>
          </a:p>
          <a:p>
            <a:pPr marL="347472" marR="0" lvl="0" indent="-347472" algn="l" rtl="0">
              <a:lnSpc>
                <a:spcPct val="100000"/>
              </a:lnSpc>
              <a:spcBef>
                <a:spcPts val="640"/>
              </a:spcBef>
              <a:spcAft>
                <a:spcPts val="0"/>
              </a:spcAft>
              <a:buClr>
                <a:schemeClr val="accent2"/>
              </a:buClr>
              <a:buSzPts val="3200"/>
              <a:buFont typeface="Arial"/>
              <a:buChar char="•"/>
            </a:pPr>
            <a:r>
              <a:rPr lang="en-US" sz="2200" b="0" i="0" u="none" strike="noStrike" cap="none" dirty="0">
                <a:solidFill>
                  <a:schemeClr val="dk1"/>
                </a:solidFill>
                <a:latin typeface="Arial"/>
                <a:cs typeface="Arial"/>
                <a:sym typeface="Calibri"/>
              </a:rPr>
              <a:t>While the Sedition Act was repealed in 1920, the Espionage Act </a:t>
            </a:r>
            <a:r>
              <a:rPr lang="en-US" sz="2200" b="0" i="0" u="none" strike="noStrike" cap="none" dirty="0" smtClean="0">
                <a:solidFill>
                  <a:schemeClr val="dk1"/>
                </a:solidFill>
                <a:latin typeface="Arial"/>
                <a:cs typeface="Arial"/>
                <a:sym typeface="Calibri"/>
              </a:rPr>
              <a:t>remains in effect today</a:t>
            </a:r>
            <a:endParaRPr sz="2200" b="0" i="0" u="none" strike="noStrike" cap="none" dirty="0">
              <a:solidFill>
                <a:schemeClr val="dk1"/>
              </a:solidFill>
              <a:latin typeface="Arial"/>
              <a:cs typeface="Arial"/>
              <a:sym typeface="Calibri"/>
            </a:endParaRPr>
          </a:p>
        </p:txBody>
      </p:sp>
      <p:pic>
        <p:nvPicPr>
          <p:cNvPr id="252" name="Shape 252" descr="cartoon-Espionage-Act-feature.jpg"/>
          <p:cNvPicPr preferRelativeResize="0"/>
          <p:nvPr/>
        </p:nvPicPr>
        <p:blipFill rotWithShape="1">
          <a:blip r:embed="rId3">
            <a:alphaModFix/>
          </a:blip>
          <a:srcRect l="33828" r="33912"/>
          <a:stretch/>
        </p:blipFill>
        <p:spPr>
          <a:xfrm>
            <a:off x="5842087" y="1600200"/>
            <a:ext cx="3049563" cy="4525963"/>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Shape 257"/>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The Sedition </a:t>
            </a:r>
            <a:r>
              <a:rPr lang="en-US" sz="4000" b="1" i="0" u="none" strike="noStrike" cap="none" dirty="0" smtClean="0">
                <a:solidFill>
                  <a:srgbClr val="8C004C"/>
                </a:solidFill>
                <a:latin typeface="Arial"/>
                <a:ea typeface="Arial"/>
                <a:cs typeface="Arial"/>
                <a:sym typeface="Arial"/>
              </a:rPr>
              <a:t>Act Returns</a:t>
            </a:r>
            <a:endParaRPr sz="4000" b="1" i="0" u="none" strike="noStrike" cap="none" dirty="0">
              <a:solidFill>
                <a:srgbClr val="8C004C"/>
              </a:solidFill>
              <a:latin typeface="Arial"/>
              <a:ea typeface="Arial"/>
              <a:cs typeface="Arial"/>
              <a:sym typeface="Arial"/>
            </a:endParaRPr>
          </a:p>
        </p:txBody>
      </p:sp>
      <p:sp>
        <p:nvSpPr>
          <p:cNvPr id="258" name="Shape 258"/>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Criminalized “disloyal, profane, scurrilous, or abusive language” against the U.S. Government, President, and armed forces</a:t>
            </a:r>
            <a:endParaRPr sz="2800" dirty="0"/>
          </a:p>
          <a:p>
            <a:pPr marL="347472" marR="0" lvl="0" indent="-347472" algn="l" rtl="0">
              <a:lnSpc>
                <a:spcPct val="10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Permitted U.S. Postmaster General to refuse to deliver any materials deemed detrimental to the U.S. war effort </a:t>
            </a:r>
            <a:endParaRPr sz="2800" b="0" i="0" u="none" strike="noStrike" cap="none" dirty="0">
              <a:solidFill>
                <a:schemeClr val="dk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a:solidFill>
                  <a:srgbClr val="8C004C"/>
                </a:solidFill>
                <a:latin typeface="Arial"/>
                <a:ea typeface="Arial"/>
                <a:cs typeface="Arial"/>
                <a:sym typeface="Arial"/>
              </a:rPr>
              <a:t>Espionage and Sedition Act Victims</a:t>
            </a:r>
            <a:endParaRPr sz="4000" b="1" i="0" u="none" strike="noStrike" cap="none">
              <a:solidFill>
                <a:srgbClr val="8C004C"/>
              </a:solidFill>
              <a:latin typeface="Arial"/>
              <a:ea typeface="Arial"/>
              <a:cs typeface="Arial"/>
              <a:sym typeface="Arial"/>
            </a:endParaRPr>
          </a:p>
        </p:txBody>
      </p:sp>
      <p:sp>
        <p:nvSpPr>
          <p:cNvPr id="264" name="Shape 264"/>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800" b="1" i="0" strike="noStrike" cap="none" dirty="0">
                <a:solidFill>
                  <a:schemeClr val="accent3"/>
                </a:solidFill>
                <a:latin typeface="Arial"/>
                <a:ea typeface="Arial"/>
                <a:cs typeface="Arial"/>
                <a:sym typeface="Arial"/>
              </a:rPr>
              <a:t>Robert Goldstein </a:t>
            </a:r>
            <a:r>
              <a:rPr lang="en-US" sz="2800" b="0" i="0" u="none" strike="noStrike" cap="none" dirty="0">
                <a:solidFill>
                  <a:schemeClr val="dk1"/>
                </a:solidFill>
                <a:latin typeface="Arial"/>
                <a:ea typeface="Arial"/>
                <a:cs typeface="Arial"/>
                <a:sym typeface="Arial"/>
              </a:rPr>
              <a:t>– Produced film </a:t>
            </a:r>
            <a:r>
              <a:rPr lang="en-US" sz="2800" b="0" i="1" u="none" strike="noStrike" cap="none" dirty="0">
                <a:solidFill>
                  <a:schemeClr val="dk1"/>
                </a:solidFill>
                <a:latin typeface="Arial"/>
                <a:ea typeface="Arial"/>
                <a:cs typeface="Arial"/>
                <a:sym typeface="Arial"/>
              </a:rPr>
              <a:t>The Spirit of ’76</a:t>
            </a:r>
            <a:r>
              <a:rPr lang="en-US" sz="2800" b="0" i="0" u="none" strike="noStrike" cap="none" dirty="0">
                <a:solidFill>
                  <a:schemeClr val="dk1"/>
                </a:solidFill>
                <a:latin typeface="Arial"/>
                <a:ea typeface="Arial"/>
                <a:cs typeface="Arial"/>
                <a:sym typeface="Arial"/>
              </a:rPr>
              <a:t>, sentenced to 10 years in prison for alleged anti-British content (Britain at the time a WWI ally)</a:t>
            </a:r>
            <a:endParaRPr sz="2800" dirty="0"/>
          </a:p>
          <a:p>
            <a:pPr marL="347472" marR="0" lvl="0" indent="-347472" algn="l" rtl="0">
              <a:lnSpc>
                <a:spcPct val="100000"/>
              </a:lnSpc>
              <a:spcBef>
                <a:spcPts val="640"/>
              </a:spcBef>
              <a:spcAft>
                <a:spcPts val="0"/>
              </a:spcAft>
              <a:buClr>
                <a:schemeClr val="accent2"/>
              </a:buClr>
              <a:buSzPts val="3200"/>
              <a:buFont typeface="Arial"/>
              <a:buChar char="•"/>
            </a:pPr>
            <a:r>
              <a:rPr lang="en-US" sz="2800" b="1" i="0" strike="noStrike" cap="none" dirty="0">
                <a:solidFill>
                  <a:srgbClr val="D3332D"/>
                </a:solidFill>
                <a:latin typeface="Arial"/>
                <a:ea typeface="Arial"/>
                <a:cs typeface="Arial"/>
                <a:sym typeface="Arial"/>
              </a:rPr>
              <a:t>Eugene V. Debs </a:t>
            </a:r>
            <a:r>
              <a:rPr lang="en-US" sz="2800" b="0" i="0" u="none" strike="noStrike" cap="none" dirty="0">
                <a:solidFill>
                  <a:schemeClr val="dk1"/>
                </a:solidFill>
                <a:latin typeface="Arial"/>
                <a:ea typeface="Arial"/>
                <a:cs typeface="Arial"/>
                <a:sym typeface="Arial"/>
              </a:rPr>
              <a:t>– Socialist Party member and orator jailed for criticizing American entry into WWI (ran for president from prison in 1920!)</a:t>
            </a:r>
            <a:endParaRPr sz="2800" dirty="0"/>
          </a:p>
          <a:p>
            <a:pPr marL="347472" marR="0" lvl="0" indent="-347472" algn="l" rtl="0">
              <a:lnSpc>
                <a:spcPct val="100000"/>
              </a:lnSpc>
              <a:spcBef>
                <a:spcPts val="640"/>
              </a:spcBef>
              <a:spcAft>
                <a:spcPts val="0"/>
              </a:spcAft>
              <a:buClr>
                <a:schemeClr val="accent2"/>
              </a:buClr>
              <a:buSzPts val="3200"/>
              <a:buFont typeface="Arial"/>
              <a:buChar char="•"/>
            </a:pPr>
            <a:r>
              <a:rPr lang="en-US" sz="2800" b="1" i="0" strike="noStrike" cap="none" dirty="0">
                <a:solidFill>
                  <a:srgbClr val="D3332D"/>
                </a:solidFill>
                <a:latin typeface="Arial"/>
                <a:ea typeface="Arial"/>
                <a:cs typeface="Arial"/>
                <a:sym typeface="Arial"/>
              </a:rPr>
              <a:t>Emma Goldman </a:t>
            </a:r>
            <a:r>
              <a:rPr lang="en-US" sz="2800" b="0" i="0" u="none" strike="noStrike" cap="none" dirty="0">
                <a:solidFill>
                  <a:schemeClr val="dk1"/>
                </a:solidFill>
                <a:latin typeface="Arial"/>
                <a:ea typeface="Arial"/>
                <a:cs typeface="Arial"/>
                <a:sym typeface="Arial"/>
              </a:rPr>
              <a:t>– Anarchist political activist and author jailed for protesting U.S. military draft</a:t>
            </a:r>
            <a:endParaRPr sz="2800" dirty="0"/>
          </a:p>
          <a:p>
            <a:pPr marL="0" marR="0" lvl="0" indent="0" algn="l" rtl="0">
              <a:lnSpc>
                <a:spcPct val="100000"/>
              </a:lnSpc>
              <a:spcBef>
                <a:spcPts val="640"/>
              </a:spcBef>
              <a:spcAft>
                <a:spcPts val="0"/>
              </a:spcAft>
              <a:buClr>
                <a:schemeClr val="accent2"/>
              </a:buClr>
              <a:buNone/>
            </a:pPr>
            <a:endParaRPr sz="2800" dirty="0"/>
          </a:p>
          <a:p>
            <a:pPr marL="0" marR="0" lvl="0" indent="0" algn="ctr" rtl="0">
              <a:lnSpc>
                <a:spcPct val="100000"/>
              </a:lnSpc>
              <a:spcBef>
                <a:spcPts val="640"/>
              </a:spcBef>
              <a:spcAft>
                <a:spcPts val="0"/>
              </a:spcAft>
              <a:buClr>
                <a:schemeClr val="accent2"/>
              </a:buClr>
              <a:buSzPts val="3200"/>
              <a:buFont typeface="Calibri"/>
              <a:buNone/>
            </a:pPr>
            <a:r>
              <a:rPr lang="en-US" sz="2800" b="0" i="0" u="none" strike="noStrike" cap="none" dirty="0">
                <a:solidFill>
                  <a:srgbClr val="0000FF"/>
                </a:solidFill>
                <a:latin typeface="Arial"/>
                <a:ea typeface="Arial"/>
                <a:cs typeface="Arial"/>
                <a:sym typeface="Arial"/>
              </a:rPr>
              <a:t>Note: The Supreme Court would </a:t>
            </a:r>
            <a:r>
              <a:rPr lang="en-US" sz="2800" b="0" i="0" u="none" strike="noStrike" cap="none" dirty="0" smtClean="0">
                <a:solidFill>
                  <a:srgbClr val="0000FF"/>
                </a:solidFill>
                <a:latin typeface="Arial"/>
                <a:ea typeface="Arial"/>
                <a:cs typeface="Arial"/>
                <a:sym typeface="Arial"/>
              </a:rPr>
              <a:t>likely reject </a:t>
            </a:r>
            <a:r>
              <a:rPr lang="en-US" sz="2800" b="0" i="0" u="none" strike="noStrike" cap="none" dirty="0">
                <a:solidFill>
                  <a:srgbClr val="0000FF"/>
                </a:solidFill>
                <a:latin typeface="Arial"/>
                <a:ea typeface="Arial"/>
                <a:cs typeface="Arial"/>
                <a:sym typeface="Arial"/>
              </a:rPr>
              <a:t>all of these punishments as unconstitutional today!</a:t>
            </a:r>
            <a:endParaRPr sz="2800" dirty="0"/>
          </a:p>
          <a:p>
            <a:pPr marL="347472" marR="0" lvl="0" indent="-144272" algn="l" rtl="0">
              <a:lnSpc>
                <a:spcPct val="100000"/>
              </a:lnSpc>
              <a:spcBef>
                <a:spcPts val="640"/>
              </a:spcBef>
              <a:spcAft>
                <a:spcPts val="0"/>
              </a:spcAft>
              <a:buClr>
                <a:schemeClr val="accent2"/>
              </a:buClr>
              <a:buSzPts val="3200"/>
              <a:buFont typeface="Arial"/>
              <a:buNone/>
            </a:pPr>
            <a:endParaRPr sz="2800" b="0" i="0" u="none" strike="noStrike" cap="none" dirty="0">
              <a:solidFill>
                <a:schemeClr val="dk1"/>
              </a:solidFill>
              <a:latin typeface="Arial"/>
              <a:ea typeface="Arial"/>
              <a:cs typeface="Arial"/>
              <a:sym typeface="Arial"/>
            </a:endParaRPr>
          </a:p>
          <a:p>
            <a:pPr marL="347472" marR="0" lvl="0" indent="-144272" algn="l" rtl="0">
              <a:lnSpc>
                <a:spcPct val="100000"/>
              </a:lnSpc>
              <a:spcBef>
                <a:spcPts val="640"/>
              </a:spcBef>
              <a:spcAft>
                <a:spcPts val="0"/>
              </a:spcAft>
              <a:buClr>
                <a:schemeClr val="accent2"/>
              </a:buClr>
              <a:buSzPts val="3200"/>
              <a:buFont typeface="Arial"/>
              <a:buNone/>
            </a:pPr>
            <a:endParaRPr sz="2800" b="0" i="0" u="sng" strike="noStrike" cap="none" dirty="0">
              <a:solidFill>
                <a:schemeClr val="dk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smtClean="0">
                <a:solidFill>
                  <a:schemeClr val="accent1"/>
                </a:solidFill>
                <a:latin typeface="Arial"/>
                <a:ea typeface="Arial"/>
                <a:cs typeface="Arial"/>
                <a:sym typeface="Arial"/>
              </a:rPr>
              <a:t>Women’s Suffrage and the Espionage Act</a:t>
            </a:r>
            <a:endParaRPr sz="4000" b="1" i="0" u="none" strike="noStrike" cap="none" dirty="0">
              <a:solidFill>
                <a:schemeClr val="accent1"/>
              </a:solidFill>
              <a:latin typeface="Arial"/>
              <a:ea typeface="Arial"/>
              <a:cs typeface="Arial"/>
              <a:sym typeface="Arial"/>
            </a:endParaRPr>
          </a:p>
        </p:txBody>
      </p:sp>
      <p:pic>
        <p:nvPicPr>
          <p:cNvPr id="270" name="Shape 270" descr="Women_suffragists_picketing_in_front_of_the_White_house.jpg"/>
          <p:cNvPicPr preferRelativeResize="0"/>
          <p:nvPr/>
        </p:nvPicPr>
        <p:blipFill rotWithShape="1">
          <a:blip r:embed="rId3">
            <a:alphaModFix/>
          </a:blip>
          <a:srcRect/>
          <a:stretch/>
        </p:blipFill>
        <p:spPr>
          <a:xfrm>
            <a:off x="885410" y="2113556"/>
            <a:ext cx="7992594" cy="380664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7" name="Shape 277"/>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smtClean="0">
                <a:solidFill>
                  <a:srgbClr val="8C004C"/>
                </a:solidFill>
                <a:latin typeface="Arial"/>
                <a:ea typeface="Arial"/>
                <a:cs typeface="Arial"/>
                <a:sym typeface="Arial"/>
              </a:rPr>
              <a:t>Suffragists Targeted</a:t>
            </a:r>
            <a:endParaRPr sz="4000" b="1" i="0" u="none" strike="noStrike" cap="none" dirty="0">
              <a:solidFill>
                <a:srgbClr val="8C004C"/>
              </a:solidFill>
              <a:latin typeface="Arial"/>
              <a:ea typeface="Arial"/>
              <a:cs typeface="Arial"/>
              <a:sym typeface="Arial"/>
            </a:endParaRPr>
          </a:p>
        </p:txBody>
      </p:sp>
      <p:sp>
        <p:nvSpPr>
          <p:cNvPr id="275" name="Shape 275"/>
          <p:cNvSpPr txBox="1">
            <a:spLocks noGrp="1"/>
          </p:cNvSpPr>
          <p:nvPr>
            <p:ph idx="1"/>
          </p:nvPr>
        </p:nvSpPr>
        <p:spPr>
          <a:xfrm>
            <a:off x="1097935" y="1428570"/>
            <a:ext cx="3890222" cy="4525963"/>
          </a:xfrm>
          <a:prstGeom prst="rect">
            <a:avLst/>
          </a:prstGeom>
          <a:noFill/>
          <a:ln>
            <a:noFill/>
          </a:ln>
        </p:spPr>
        <p:txBody>
          <a:bodyPr spcFirstLastPara="1" wrap="square" lIns="91425" tIns="91425" rIns="91425" bIns="91425" anchor="t" anchorCtr="0">
            <a:noAutofit/>
          </a:bodyPr>
          <a:lstStyle/>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chemeClr val="dk1"/>
                </a:solidFill>
                <a:latin typeface="Arial"/>
                <a:ea typeface="Arial"/>
                <a:cs typeface="Arial"/>
                <a:sym typeface="Arial"/>
              </a:rPr>
              <a:t>Suffragists sought exemption from Espionage Act to protect their right to protest for voting rights</a:t>
            </a:r>
            <a:endParaRPr sz="2400" dirty="0"/>
          </a:p>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chemeClr val="dk1"/>
                </a:solidFill>
                <a:latin typeface="Arial"/>
                <a:ea typeface="Arial"/>
                <a:cs typeface="Arial"/>
                <a:sym typeface="Arial"/>
              </a:rPr>
              <a:t>Exemption was rejected, and several activists were jailed</a:t>
            </a:r>
            <a:endParaRPr sz="2400" dirty="0"/>
          </a:p>
          <a:p>
            <a:pPr marL="347472" marR="0" lvl="0" indent="-347472" algn="l" rtl="0">
              <a:lnSpc>
                <a:spcPct val="100000"/>
              </a:lnSpc>
              <a:spcBef>
                <a:spcPts val="640"/>
              </a:spcBef>
              <a:spcAft>
                <a:spcPts val="0"/>
              </a:spcAft>
              <a:buClr>
                <a:schemeClr val="accent2"/>
              </a:buClr>
              <a:buSzPts val="3200"/>
              <a:buFont typeface="Arial"/>
              <a:buChar char="•"/>
            </a:pPr>
            <a:r>
              <a:rPr lang="en-US" sz="2400" b="0" i="0" u="none" strike="noStrike" cap="none" dirty="0">
                <a:solidFill>
                  <a:schemeClr val="dk1"/>
                </a:solidFill>
                <a:latin typeface="Arial"/>
                <a:ea typeface="Arial"/>
                <a:cs typeface="Arial"/>
                <a:sym typeface="Arial"/>
              </a:rPr>
              <a:t>Uproar caused Pres. Woodrow Wilson to publicly support amendment giving women right to vote</a:t>
            </a:r>
            <a:endParaRPr sz="2400" b="0" i="0" u="none" strike="noStrike" cap="none" dirty="0">
              <a:solidFill>
                <a:schemeClr val="dk1"/>
              </a:solidFill>
              <a:latin typeface="Arial"/>
              <a:ea typeface="Arial"/>
              <a:cs typeface="Arial"/>
              <a:sym typeface="Arial"/>
            </a:endParaRPr>
          </a:p>
        </p:txBody>
      </p:sp>
      <p:pic>
        <p:nvPicPr>
          <p:cNvPr id="276" name="Shape 276" descr="Library-of-Lucy-Branham-With-Posters-Congress-Harris-Ewing-Collection.jpg"/>
          <p:cNvPicPr preferRelativeResize="0"/>
          <p:nvPr/>
        </p:nvPicPr>
        <p:blipFill rotWithShape="1">
          <a:blip r:embed="rId3">
            <a:alphaModFix/>
          </a:blip>
          <a:srcRect/>
          <a:stretch/>
        </p:blipFill>
        <p:spPr>
          <a:xfrm>
            <a:off x="5170119" y="1600200"/>
            <a:ext cx="3516681" cy="470852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Shape 289"/>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dirty="0" smtClean="0">
                <a:solidFill>
                  <a:srgbClr val="8C004C"/>
                </a:solidFill>
                <a:latin typeface="Arial"/>
                <a:ea typeface="Arial"/>
                <a:cs typeface="Arial"/>
                <a:sym typeface="Arial"/>
              </a:rPr>
              <a:t>Anti-Communism, </a:t>
            </a:r>
            <a:r>
              <a:rPr lang="en-US" sz="4000" b="1" i="0" u="none" strike="noStrike" cap="none" dirty="0" smtClean="0">
                <a:solidFill>
                  <a:srgbClr val="8C004C"/>
                </a:solidFill>
                <a:latin typeface="Arial"/>
                <a:ea typeface="Arial"/>
                <a:cs typeface="Arial"/>
                <a:sym typeface="Arial"/>
              </a:rPr>
              <a:t>1900</a:t>
            </a:r>
            <a:r>
              <a:rPr lang="en-US" sz="4000" b="1" i="0" u="none" strike="noStrike" cap="none" dirty="0">
                <a:solidFill>
                  <a:srgbClr val="8C004C"/>
                </a:solidFill>
                <a:latin typeface="Arial"/>
                <a:ea typeface="Arial"/>
                <a:cs typeface="Arial"/>
                <a:sym typeface="Arial"/>
              </a:rPr>
              <a:t>-1950</a:t>
            </a:r>
            <a:endParaRPr sz="4000" b="1" i="0" u="none" strike="noStrike" cap="none" dirty="0">
              <a:solidFill>
                <a:srgbClr val="8C004C"/>
              </a:solidFill>
              <a:sym typeface="Calibri"/>
            </a:endParaRPr>
          </a:p>
        </p:txBody>
      </p:sp>
      <p:sp>
        <p:nvSpPr>
          <p:cNvPr id="290" name="Shape 290"/>
          <p:cNvSpPr txBox="1">
            <a:spLocks noGrp="1"/>
          </p:cNvSpPr>
          <p:nvPr>
            <p:ph idx="1"/>
          </p:nvPr>
        </p:nvSpPr>
        <p:spPr>
          <a:xfrm>
            <a:off x="1097935" y="1600200"/>
            <a:ext cx="5417165"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Clr>
                <a:schemeClr val="accent2"/>
              </a:buClr>
              <a:buSzPts val="2921"/>
              <a:buFont typeface="Arial"/>
              <a:buChar char="•"/>
            </a:pPr>
            <a:r>
              <a:rPr lang="en-US" sz="2800" b="0" i="0" u="none" strike="noStrike" cap="none" dirty="0">
                <a:solidFill>
                  <a:schemeClr val="dk1"/>
                </a:solidFill>
                <a:latin typeface="Arial"/>
                <a:ea typeface="Arial"/>
                <a:cs typeface="Arial"/>
                <a:sym typeface="Arial"/>
              </a:rPr>
              <a:t>During the first half of the 20</a:t>
            </a:r>
            <a:r>
              <a:rPr lang="en-US" sz="2800" b="0" i="0" u="none" strike="noStrike" cap="none" baseline="30000" dirty="0">
                <a:solidFill>
                  <a:schemeClr val="dk1"/>
                </a:solidFill>
                <a:latin typeface="Arial"/>
                <a:ea typeface="Arial"/>
                <a:cs typeface="Arial"/>
                <a:sym typeface="Arial"/>
              </a:rPr>
              <a:t>th</a:t>
            </a:r>
            <a:r>
              <a:rPr lang="en-US" sz="2800" b="0" i="0" u="none" strike="noStrike" cap="none" dirty="0">
                <a:solidFill>
                  <a:schemeClr val="dk1"/>
                </a:solidFill>
                <a:latin typeface="Arial"/>
                <a:ea typeface="Arial"/>
                <a:cs typeface="Arial"/>
                <a:sym typeface="Arial"/>
              </a:rPr>
              <a:t> century, there were several “Red Scares” </a:t>
            </a:r>
            <a:r>
              <a:rPr lang="en-US" sz="2800" b="0" i="0" u="none" strike="noStrike" cap="none" dirty="0" smtClean="0">
                <a:solidFill>
                  <a:schemeClr val="dk1"/>
                </a:solidFill>
                <a:latin typeface="Arial"/>
                <a:ea typeface="Arial"/>
                <a:cs typeface="Arial"/>
                <a:sym typeface="Arial"/>
              </a:rPr>
              <a:t>(government campaigns exploiting fears of communism and socialism) </a:t>
            </a:r>
            <a:r>
              <a:rPr lang="en-US" sz="2800" b="0" i="0" u="none" strike="noStrike" cap="none" dirty="0">
                <a:solidFill>
                  <a:schemeClr val="dk1"/>
                </a:solidFill>
                <a:latin typeface="Arial"/>
                <a:ea typeface="Arial"/>
                <a:cs typeface="Arial"/>
                <a:sym typeface="Arial"/>
              </a:rPr>
              <a:t>in America. </a:t>
            </a:r>
            <a:endParaRPr sz="2800" b="0" i="0" u="none" strike="noStrike" cap="none" dirty="0">
              <a:solidFill>
                <a:schemeClr val="dk1"/>
              </a:solidFill>
              <a:sym typeface="Calibri"/>
            </a:endParaRPr>
          </a:p>
          <a:p>
            <a:pPr marL="342900" marR="0" lvl="0" indent="-342900" algn="l" rtl="0">
              <a:lnSpc>
                <a:spcPct val="80000"/>
              </a:lnSpc>
              <a:spcBef>
                <a:spcPts val="592"/>
              </a:spcBef>
              <a:spcAft>
                <a:spcPts val="0"/>
              </a:spcAft>
              <a:buClr>
                <a:schemeClr val="accent2"/>
              </a:buClr>
              <a:buSzPts val="2921"/>
              <a:buFont typeface="Arial"/>
              <a:buChar char="•"/>
            </a:pPr>
            <a:r>
              <a:rPr lang="en-US" sz="2800" b="0" i="0" u="none" strike="noStrike" cap="none" dirty="0" smtClean="0">
                <a:solidFill>
                  <a:schemeClr val="dk1"/>
                </a:solidFill>
                <a:latin typeface="Arial"/>
                <a:ea typeface="Arial"/>
                <a:cs typeface="Arial"/>
                <a:sym typeface="Arial"/>
              </a:rPr>
              <a:t>Some </a:t>
            </a:r>
            <a:r>
              <a:rPr lang="en-US" sz="2800" b="0" i="0" u="none" strike="noStrike" cap="none" dirty="0">
                <a:solidFill>
                  <a:schemeClr val="dk1"/>
                </a:solidFill>
                <a:latin typeface="Arial"/>
                <a:ea typeface="Arial"/>
                <a:cs typeface="Arial"/>
                <a:sym typeface="Arial"/>
              </a:rPr>
              <a:t>activists lost their careers, went to jail, or were deported</a:t>
            </a:r>
            <a:r>
              <a:rPr lang="en-US" sz="2800" b="0" i="0" u="none" strike="noStrike" cap="none" dirty="0" smtClean="0">
                <a:solidFill>
                  <a:schemeClr val="dk1"/>
                </a:solidFill>
                <a:latin typeface="Arial"/>
                <a:ea typeface="Arial"/>
                <a:cs typeface="Arial"/>
                <a:sym typeface="Arial"/>
              </a:rPr>
              <a:t>.</a:t>
            </a:r>
          </a:p>
          <a:p>
            <a:pPr marL="342900" marR="0" lvl="0" indent="-342900" algn="l" rtl="0">
              <a:lnSpc>
                <a:spcPct val="80000"/>
              </a:lnSpc>
              <a:spcBef>
                <a:spcPts val="592"/>
              </a:spcBef>
              <a:spcAft>
                <a:spcPts val="0"/>
              </a:spcAft>
              <a:buClr>
                <a:schemeClr val="accent2"/>
              </a:buClr>
              <a:buSzPts val="2921"/>
              <a:buFont typeface="Arial"/>
              <a:buChar char="•"/>
            </a:pPr>
            <a:r>
              <a:rPr lang="en-US" sz="2800" dirty="0" smtClean="0">
                <a:latin typeface="Arial"/>
                <a:ea typeface="Arial"/>
                <a:cs typeface="Arial"/>
                <a:sym typeface="Arial"/>
              </a:rPr>
              <a:t>To be eligible for public employment, many were required to sign “loyalty oaths” specifically denouncing communism</a:t>
            </a:r>
            <a:endParaRPr lang="en-US" sz="2800" b="0" i="0" u="none" strike="noStrike" cap="none" dirty="0" smtClean="0">
              <a:solidFill>
                <a:schemeClr val="dk1"/>
              </a:solidFill>
              <a:latin typeface="Arial"/>
              <a:ea typeface="Arial"/>
              <a:cs typeface="Arial"/>
              <a:sym typeface="Arial"/>
            </a:endParaRPr>
          </a:p>
          <a:p>
            <a:pPr marL="0" marR="0" lvl="0" indent="0" algn="l" rtl="0">
              <a:lnSpc>
                <a:spcPct val="80000"/>
              </a:lnSpc>
              <a:spcBef>
                <a:spcPts val="592"/>
              </a:spcBef>
              <a:spcAft>
                <a:spcPts val="0"/>
              </a:spcAft>
              <a:buClr>
                <a:schemeClr val="accent2"/>
              </a:buClr>
              <a:buSzPts val="2921"/>
            </a:pPr>
            <a:endParaRPr sz="2800" b="0" i="0" u="none" strike="noStrike" cap="none" dirty="0">
              <a:solidFill>
                <a:schemeClr val="dk1"/>
              </a:solidFill>
              <a:sym typeface="Calibri"/>
            </a:endParaRPr>
          </a:p>
          <a:p>
            <a:pPr marL="0" marR="0" lvl="0" indent="0" algn="l" rtl="0">
              <a:lnSpc>
                <a:spcPct val="80000"/>
              </a:lnSpc>
              <a:spcBef>
                <a:spcPts val="592"/>
              </a:spcBef>
              <a:spcAft>
                <a:spcPts val="0"/>
              </a:spcAft>
              <a:buClr>
                <a:schemeClr val="accent2"/>
              </a:buClr>
              <a:buSzPts val="2960"/>
              <a:buFont typeface="Calibri"/>
              <a:buNone/>
            </a:pPr>
            <a:endParaRPr sz="2960" b="0" i="0" u="none" strike="noStrike" cap="none" dirty="0">
              <a:solidFill>
                <a:srgbClr val="FF0000"/>
              </a:solidFill>
              <a:latin typeface="Calibri"/>
              <a:ea typeface="Calibri"/>
              <a:cs typeface="Calibri"/>
              <a:sym typeface="Calibri"/>
            </a:endParaRPr>
          </a:p>
        </p:txBody>
      </p:sp>
      <p:pic>
        <p:nvPicPr>
          <p:cNvPr id="291" name="Shape 291"/>
          <p:cNvPicPr preferRelativeResize="0"/>
          <p:nvPr/>
        </p:nvPicPr>
        <p:blipFill rotWithShape="1">
          <a:blip r:embed="rId3">
            <a:alphaModFix/>
          </a:blip>
          <a:srcRect/>
          <a:stretch/>
        </p:blipFill>
        <p:spPr>
          <a:xfrm>
            <a:off x="6760775" y="1424714"/>
            <a:ext cx="1705362" cy="2396034"/>
          </a:xfrm>
          <a:prstGeom prst="rect">
            <a:avLst/>
          </a:prstGeom>
          <a:noFill/>
          <a:ln>
            <a:noFill/>
          </a:ln>
        </p:spPr>
      </p:pic>
      <p:pic>
        <p:nvPicPr>
          <p:cNvPr id="293" name="Shape 293"/>
          <p:cNvPicPr preferRelativeResize="0"/>
          <p:nvPr/>
        </p:nvPicPr>
        <p:blipFill rotWithShape="1">
          <a:blip r:embed="rId4">
            <a:alphaModFix/>
          </a:blip>
          <a:srcRect/>
          <a:stretch/>
        </p:blipFill>
        <p:spPr>
          <a:xfrm>
            <a:off x="6760776" y="4060105"/>
            <a:ext cx="1724184" cy="2485887"/>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dirty="0">
                <a:solidFill>
                  <a:srgbClr val="8C004C"/>
                </a:solidFill>
                <a:latin typeface="Arial"/>
                <a:ea typeface="Arial"/>
                <a:cs typeface="Arial"/>
                <a:sym typeface="Arial"/>
              </a:rPr>
              <a:t>First Red Scare</a:t>
            </a:r>
            <a:r>
              <a:rPr lang="en-US" sz="4000" b="1" i="0" u="none" strike="noStrike" cap="none" dirty="0">
                <a:solidFill>
                  <a:srgbClr val="8C004C"/>
                </a:solidFill>
                <a:latin typeface="Arial"/>
                <a:ea typeface="Arial"/>
                <a:cs typeface="Arial"/>
                <a:sym typeface="Arial"/>
              </a:rPr>
              <a:t>, 1917-1920</a:t>
            </a:r>
            <a:endParaRPr sz="4000" b="1" i="0" u="none" strike="noStrike" cap="none" dirty="0">
              <a:solidFill>
                <a:srgbClr val="8C004C"/>
              </a:solidFill>
              <a:latin typeface="Arial"/>
              <a:ea typeface="Arial"/>
              <a:cs typeface="Arial"/>
              <a:sym typeface="Arial"/>
            </a:endParaRPr>
          </a:p>
        </p:txBody>
      </p:sp>
      <p:sp>
        <p:nvSpPr>
          <p:cNvPr id="299" name="Shape 299"/>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2900" algn="l" rtl="0">
              <a:lnSpc>
                <a:spcPct val="100000"/>
              </a:lnSpc>
              <a:spcBef>
                <a:spcPts val="640"/>
              </a:spcBef>
              <a:spcAft>
                <a:spcPts val="0"/>
              </a:spcAft>
              <a:buClr>
                <a:schemeClr val="accent2"/>
              </a:buClr>
              <a:buSzPct val="100000"/>
              <a:buFont typeface="Arial"/>
              <a:buChar char="•"/>
            </a:pPr>
            <a:r>
              <a:rPr lang="en-US" sz="2400" dirty="0">
                <a:latin typeface="Arial"/>
                <a:ea typeface="Arial"/>
                <a:cs typeface="Arial"/>
                <a:sym typeface="Arial"/>
              </a:rPr>
              <a:t>Period of widespread fear of communism and radical political agitation coinciding with the Russian Revolution and domestic bombings</a:t>
            </a:r>
            <a:r>
              <a:rPr lang="en-US" sz="2400" dirty="0" smtClean="0">
                <a:latin typeface="Arial"/>
                <a:ea typeface="Arial"/>
                <a:cs typeface="Arial"/>
                <a:sym typeface="Arial"/>
              </a:rPr>
              <a:t>.</a:t>
            </a:r>
            <a:endParaRPr sz="2400" dirty="0">
              <a:latin typeface="Arial"/>
              <a:ea typeface="Arial"/>
              <a:cs typeface="Arial"/>
              <a:sym typeface="Arial"/>
            </a:endParaRPr>
          </a:p>
          <a:p>
            <a:pPr marL="347472" marR="0" lvl="0" indent="-342900" algn="l" rtl="0">
              <a:lnSpc>
                <a:spcPct val="100000"/>
              </a:lnSpc>
              <a:spcBef>
                <a:spcPts val="640"/>
              </a:spcBef>
              <a:spcAft>
                <a:spcPts val="0"/>
              </a:spcAft>
              <a:buClr>
                <a:schemeClr val="accent2"/>
              </a:buClr>
              <a:buSzPct val="100000"/>
              <a:buFont typeface="Arial"/>
              <a:buChar char="•"/>
            </a:pPr>
            <a:r>
              <a:rPr lang="en-US" sz="2400" dirty="0">
                <a:latin typeface="Arial"/>
                <a:ea typeface="Arial"/>
                <a:cs typeface="Arial"/>
                <a:sym typeface="Arial"/>
              </a:rPr>
              <a:t>The Espionage Act was used to restrict and prosecute protest and to encourage positive views of America’s involvement in WWI. </a:t>
            </a:r>
            <a:endParaRPr sz="2400" dirty="0">
              <a:latin typeface="Arial"/>
              <a:ea typeface="Arial"/>
              <a:cs typeface="Arial"/>
              <a:sym typeface="Arial"/>
            </a:endParaRPr>
          </a:p>
          <a:p>
            <a:pPr marL="347472" marR="0" lvl="0" indent="-342900" algn="l" rtl="0">
              <a:lnSpc>
                <a:spcPct val="100000"/>
              </a:lnSpc>
              <a:spcBef>
                <a:spcPts val="640"/>
              </a:spcBef>
              <a:spcAft>
                <a:spcPts val="0"/>
              </a:spcAft>
              <a:buClr>
                <a:schemeClr val="accent2"/>
              </a:buClr>
              <a:buSzPct val="100000"/>
              <a:buFont typeface="Arial"/>
              <a:buChar char="•"/>
            </a:pPr>
            <a:r>
              <a:rPr lang="en-US" sz="2400" dirty="0">
                <a:latin typeface="Arial"/>
                <a:ea typeface="Arial"/>
                <a:cs typeface="Arial"/>
                <a:sym typeface="Arial"/>
              </a:rPr>
              <a:t>Leaders of groups that opposed the war (like the socialist party and labor unions) </a:t>
            </a:r>
            <a:r>
              <a:rPr lang="en-US" sz="2400" dirty="0">
                <a:solidFill>
                  <a:srgbClr val="222222"/>
                </a:solidFill>
                <a:highlight>
                  <a:srgbClr val="FFFFFF"/>
                </a:highlight>
                <a:latin typeface="Arial"/>
                <a:ea typeface="Arial"/>
                <a:cs typeface="Arial"/>
                <a:sym typeface="Arial"/>
              </a:rPr>
              <a:t>were prosecuted for giving speeches urging resistance to the draft. </a:t>
            </a:r>
            <a:endParaRPr sz="24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2400" dirty="0">
                <a:latin typeface="Arial"/>
                <a:ea typeface="Arial"/>
                <a:cs typeface="Arial"/>
                <a:sym typeface="Arial"/>
              </a:rPr>
              <a:t>		</a:t>
            </a:r>
            <a:endParaRPr sz="24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3200"/>
              <a:buFont typeface="Calibri"/>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3200"/>
              <a:buFont typeface="Calibri"/>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990"/>
              <a:buFont typeface="Calibri"/>
              <a:buNone/>
            </a:pPr>
            <a:r>
              <a:rPr lang="en-US" sz="4000" b="1" i="0" strike="noStrike" cap="none" dirty="0">
                <a:solidFill>
                  <a:schemeClr val="accent1"/>
                </a:solidFill>
                <a:latin typeface="Arial"/>
                <a:ea typeface="Arial"/>
                <a:cs typeface="Arial"/>
                <a:sym typeface="Arial"/>
              </a:rPr>
              <a:t>The First Amendment</a:t>
            </a:r>
            <a:endParaRPr sz="4000" b="1" i="0" strike="noStrike" cap="none" dirty="0">
              <a:solidFill>
                <a:schemeClr val="accent1"/>
              </a:solidFill>
              <a:latin typeface="Arial"/>
              <a:ea typeface="Arial"/>
              <a:cs typeface="Arial"/>
              <a:sym typeface="Arial"/>
            </a:endParaRPr>
          </a:p>
        </p:txBody>
      </p:sp>
      <p:sp>
        <p:nvSpPr>
          <p:cNvPr id="102" name="Shape 102"/>
          <p:cNvSpPr txBox="1">
            <a:spLocks noGrp="1"/>
          </p:cNvSpPr>
          <p:nvPr>
            <p:ph idx="1"/>
          </p:nvPr>
        </p:nvSpPr>
        <p:spPr>
          <a:xfrm>
            <a:off x="1097934" y="1600200"/>
            <a:ext cx="7588866" cy="45259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00"/>
              <a:buFont typeface="Calibri"/>
              <a:buNone/>
            </a:pPr>
            <a:r>
              <a:rPr lang="en-US" sz="2800" b="0" i="0" u="none" strike="noStrike" cap="none" dirty="0">
                <a:solidFill>
                  <a:schemeClr val="dk1"/>
                </a:solidFill>
                <a:latin typeface="Arial"/>
                <a:ea typeface="Arial"/>
                <a:cs typeface="Arial"/>
                <a:sym typeface="Arial"/>
              </a:rPr>
              <a:t>“Congress shall make no law respecting an </a:t>
            </a:r>
            <a:r>
              <a:rPr lang="en-US" sz="2800" b="0" i="0" u="none" strike="noStrike" cap="none" dirty="0">
                <a:solidFill>
                  <a:schemeClr val="accent3"/>
                </a:solidFill>
                <a:latin typeface="Arial"/>
                <a:ea typeface="Arial"/>
                <a:cs typeface="Arial"/>
                <a:sym typeface="Arial"/>
              </a:rPr>
              <a:t>establishment of religion</a:t>
            </a:r>
            <a:r>
              <a:rPr lang="en-US" sz="2800" b="0" i="0" u="none" strike="noStrike" cap="none" dirty="0">
                <a:solidFill>
                  <a:schemeClr val="dk1"/>
                </a:solidFill>
                <a:latin typeface="Arial"/>
                <a:ea typeface="Arial"/>
                <a:cs typeface="Arial"/>
                <a:sym typeface="Arial"/>
              </a:rPr>
              <a:t>, or prohibiting the free exercise thereof; or abridging the </a:t>
            </a:r>
            <a:r>
              <a:rPr lang="en-US" sz="2800" b="0" i="0" u="none" strike="noStrike" cap="none" dirty="0">
                <a:solidFill>
                  <a:srgbClr val="D3332D"/>
                </a:solidFill>
                <a:latin typeface="Arial"/>
                <a:ea typeface="Arial"/>
                <a:cs typeface="Arial"/>
                <a:sym typeface="Arial"/>
              </a:rPr>
              <a:t>freedom of speech</a:t>
            </a:r>
            <a:r>
              <a:rPr lang="en-US" sz="2800" b="0" i="0" u="none" strike="noStrike" cap="none" dirty="0">
                <a:solidFill>
                  <a:schemeClr val="dk1"/>
                </a:solidFill>
                <a:latin typeface="Arial"/>
                <a:ea typeface="Arial"/>
                <a:cs typeface="Arial"/>
                <a:sym typeface="Arial"/>
              </a:rPr>
              <a:t>, or of </a:t>
            </a:r>
            <a:r>
              <a:rPr lang="en-US" sz="2800" b="0" i="0" u="none" strike="noStrike" cap="none" dirty="0">
                <a:solidFill>
                  <a:srgbClr val="D3332D"/>
                </a:solidFill>
                <a:latin typeface="Arial"/>
                <a:ea typeface="Arial"/>
                <a:cs typeface="Arial"/>
                <a:sym typeface="Arial"/>
              </a:rPr>
              <a:t>the press</a:t>
            </a:r>
            <a:r>
              <a:rPr lang="en-US" sz="2800" b="0" i="0" u="none" strike="noStrike" cap="none" dirty="0">
                <a:solidFill>
                  <a:schemeClr val="dk1"/>
                </a:solidFill>
                <a:latin typeface="Arial"/>
                <a:ea typeface="Arial"/>
                <a:cs typeface="Arial"/>
                <a:sym typeface="Arial"/>
              </a:rPr>
              <a:t>; or the right of the people peaceably </a:t>
            </a:r>
            <a:r>
              <a:rPr lang="en-US" sz="2800" b="0" i="0" u="none" strike="noStrike" cap="none" dirty="0">
                <a:solidFill>
                  <a:srgbClr val="D3332D"/>
                </a:solidFill>
                <a:latin typeface="Arial"/>
                <a:ea typeface="Arial"/>
                <a:cs typeface="Arial"/>
                <a:sym typeface="Arial"/>
              </a:rPr>
              <a:t>to assemble</a:t>
            </a:r>
            <a:r>
              <a:rPr lang="en-US" sz="2800" b="0" i="0" u="none" strike="noStrike" cap="none" dirty="0">
                <a:solidFill>
                  <a:schemeClr val="dk1"/>
                </a:solidFill>
                <a:latin typeface="Arial"/>
                <a:ea typeface="Arial"/>
                <a:cs typeface="Arial"/>
                <a:sym typeface="Arial"/>
              </a:rPr>
              <a:t>, and </a:t>
            </a:r>
            <a:r>
              <a:rPr lang="en-US" sz="2800" b="0" i="0" u="none" strike="noStrike" cap="none" dirty="0">
                <a:solidFill>
                  <a:srgbClr val="D3332D"/>
                </a:solidFill>
                <a:latin typeface="Arial"/>
                <a:ea typeface="Arial"/>
                <a:cs typeface="Arial"/>
                <a:sym typeface="Arial"/>
              </a:rPr>
              <a:t>to petition </a:t>
            </a:r>
            <a:r>
              <a:rPr lang="en-US" sz="2800" b="0" i="0" u="none" strike="noStrike" cap="none" dirty="0">
                <a:solidFill>
                  <a:schemeClr val="dk1"/>
                </a:solidFill>
                <a:latin typeface="Arial"/>
                <a:ea typeface="Arial"/>
                <a:cs typeface="Arial"/>
                <a:sym typeface="Arial"/>
              </a:rPr>
              <a:t>the Government for a redress of grievances.”</a:t>
            </a:r>
            <a:endParaRPr sz="2800" b="0" i="0" u="none" strike="noStrike" cap="none" dirty="0">
              <a:solidFill>
                <a:schemeClr val="dk1"/>
              </a:solidFill>
              <a:latin typeface="Arial"/>
              <a:ea typeface="Arial"/>
              <a:cs typeface="Arial"/>
              <a:sym typeface="Arial"/>
            </a:endParaRPr>
          </a:p>
          <a:p>
            <a:pPr marL="342900" marR="0" lvl="0" indent="-139700" algn="l" rtl="0">
              <a:lnSpc>
                <a:spcPct val="100000"/>
              </a:lnSpc>
              <a:spcBef>
                <a:spcPts val="0"/>
              </a:spcBef>
              <a:spcAft>
                <a:spcPts val="0"/>
              </a:spcAft>
              <a:buClr>
                <a:schemeClr val="dk1"/>
              </a:buClr>
              <a:buSzPts val="3200"/>
              <a:buFont typeface="Arial"/>
              <a:buNone/>
            </a:pPr>
            <a:endParaRPr sz="2800" b="0" i="0" u="none" strike="noStrike" cap="none" dirty="0">
              <a:solidFill>
                <a:schemeClr val="dk1"/>
              </a:solidFill>
              <a:sym typeface="Calibri"/>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Shape 304"/>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dirty="0">
                <a:solidFill>
                  <a:srgbClr val="8C004C"/>
                </a:solidFill>
                <a:latin typeface="Arial"/>
                <a:cs typeface="Arial"/>
              </a:rPr>
              <a:t>Second </a:t>
            </a:r>
            <a:r>
              <a:rPr lang="en-US" sz="4000" b="1" i="0" u="none" strike="noStrike" cap="none" dirty="0">
                <a:solidFill>
                  <a:srgbClr val="8C004C"/>
                </a:solidFill>
                <a:latin typeface="Arial"/>
                <a:cs typeface="Arial"/>
                <a:sym typeface="Calibri"/>
              </a:rPr>
              <a:t>Red Scare/McCarthyism </a:t>
            </a:r>
            <a:endParaRPr sz="4000" b="1" i="0" u="none" strike="noStrike" cap="none" dirty="0">
              <a:solidFill>
                <a:srgbClr val="8C004C"/>
              </a:solidFill>
              <a:latin typeface="Arial"/>
              <a:cs typeface="Arial"/>
              <a:sym typeface="Calibri"/>
            </a:endParaRPr>
          </a:p>
        </p:txBody>
      </p:sp>
      <p:sp>
        <p:nvSpPr>
          <p:cNvPr id="305" name="Shape 305"/>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2900" algn="l" rtl="0">
              <a:lnSpc>
                <a:spcPct val="100000"/>
              </a:lnSpc>
              <a:spcBef>
                <a:spcPts val="640"/>
              </a:spcBef>
              <a:spcAft>
                <a:spcPts val="0"/>
              </a:spcAft>
              <a:buClr>
                <a:schemeClr val="accent2"/>
              </a:buClr>
              <a:buSzPct val="100000"/>
              <a:buFont typeface="Arial"/>
              <a:buChar char="•"/>
            </a:pPr>
            <a:r>
              <a:rPr lang="en-US" sz="2400" dirty="0">
                <a:solidFill>
                  <a:schemeClr val="accent3"/>
                </a:solidFill>
                <a:latin typeface="Arial"/>
                <a:ea typeface="Arial"/>
                <a:cs typeface="Arial"/>
                <a:sym typeface="Arial"/>
              </a:rPr>
              <a:t>The Smith Act </a:t>
            </a:r>
            <a:r>
              <a:rPr lang="en-US" sz="2400" dirty="0">
                <a:latin typeface="Arial"/>
                <a:ea typeface="Arial"/>
                <a:cs typeface="Arial"/>
                <a:sym typeface="Arial"/>
              </a:rPr>
              <a:t>was almost a verbatim reproduction of the earlier Sedition Act. </a:t>
            </a:r>
            <a:endParaRPr sz="2400" dirty="0">
              <a:latin typeface="Arial"/>
              <a:ea typeface="Arial"/>
              <a:cs typeface="Arial"/>
              <a:sym typeface="Arial"/>
            </a:endParaRPr>
          </a:p>
          <a:p>
            <a:pPr marL="347472" lvl="0" indent="-342900" rtl="0">
              <a:spcBef>
                <a:spcPts val="640"/>
              </a:spcBef>
              <a:spcAft>
                <a:spcPts val="0"/>
              </a:spcAft>
              <a:buClr>
                <a:schemeClr val="accent2"/>
              </a:buClr>
              <a:buSzPct val="100000"/>
              <a:buFont typeface="Arial"/>
              <a:buChar char="•"/>
            </a:pPr>
            <a:r>
              <a:rPr lang="en-US" sz="2400" dirty="0">
                <a:latin typeface="Arial"/>
                <a:ea typeface="Arial"/>
                <a:cs typeface="Arial"/>
                <a:sym typeface="Arial"/>
              </a:rPr>
              <a:t>It was passed in 1940 as a way to control domestic groups sympathetic with Nazi Germany</a:t>
            </a:r>
            <a:r>
              <a:rPr lang="en-US" sz="2400" dirty="0" smtClean="0">
                <a:latin typeface="Arial"/>
                <a:ea typeface="Arial"/>
                <a:cs typeface="Arial"/>
                <a:sym typeface="Arial"/>
              </a:rPr>
              <a:t>.</a:t>
            </a:r>
            <a:endParaRPr sz="2400" dirty="0">
              <a:latin typeface="Arial"/>
              <a:ea typeface="Arial"/>
              <a:cs typeface="Arial"/>
              <a:sym typeface="Arial"/>
            </a:endParaRPr>
          </a:p>
          <a:p>
            <a:pPr marL="347472" lvl="0" indent="-342900" rtl="0">
              <a:spcBef>
                <a:spcPts val="640"/>
              </a:spcBef>
              <a:spcAft>
                <a:spcPts val="0"/>
              </a:spcAft>
              <a:buClr>
                <a:schemeClr val="accent2"/>
              </a:buClr>
              <a:buSzPct val="100000"/>
              <a:buFont typeface="Arial"/>
              <a:buChar char="•"/>
            </a:pPr>
            <a:r>
              <a:rPr lang="en-US" sz="2400" dirty="0">
                <a:latin typeface="Arial"/>
                <a:ea typeface="Arial"/>
                <a:cs typeface="Arial"/>
                <a:sym typeface="Arial"/>
              </a:rPr>
              <a:t>The law stated “whoever knowingly or willfully advocates, abets, advises, or teaches the duty, necessity, desirability, or propriety of overthrowing or destroying the government of the United States....by force or violence....shall be fined under this title or imprisoned not more than twenty years.</a:t>
            </a:r>
            <a:r>
              <a:rPr lang="en-US" sz="2400" dirty="0" smtClean="0">
                <a:latin typeface="Arial"/>
                <a:ea typeface="Arial"/>
                <a:cs typeface="Arial"/>
                <a:sym typeface="Arial"/>
              </a:rPr>
              <a:t>”</a:t>
            </a:r>
            <a:endParaRPr sz="2400" dirty="0">
              <a:latin typeface="Arial"/>
              <a:ea typeface="Arial"/>
              <a:cs typeface="Arial"/>
              <a:sym typeface="Arial"/>
            </a:endParaRPr>
          </a:p>
          <a:p>
            <a:pPr marL="347472" lvl="0" indent="-342900" rtl="0">
              <a:spcBef>
                <a:spcPts val="640"/>
              </a:spcBef>
              <a:spcAft>
                <a:spcPts val="0"/>
              </a:spcAft>
              <a:buClr>
                <a:schemeClr val="accent2"/>
              </a:buClr>
              <a:buSzPct val="100000"/>
              <a:buFont typeface="Arial"/>
              <a:buChar char="•"/>
            </a:pPr>
            <a:r>
              <a:rPr lang="en-US" sz="2400" dirty="0">
                <a:latin typeface="Arial"/>
                <a:ea typeface="Arial"/>
                <a:cs typeface="Arial"/>
                <a:sym typeface="Arial"/>
              </a:rPr>
              <a:t>The bill became the center of anti-Communist efforts. </a:t>
            </a:r>
            <a:endParaRPr lang="en-US" sz="2400" dirty="0" smtClean="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200" dirty="0">
              <a:latin typeface="Cambria"/>
              <a:ea typeface="Cambria"/>
              <a:cs typeface="Cambria"/>
              <a:sym typeface="Cambria"/>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1100"/>
              <a:buFont typeface="Arial"/>
              <a:buNone/>
            </a:pPr>
            <a:r>
              <a:rPr lang="en-US" sz="1100" dirty="0">
                <a:latin typeface="Arial"/>
                <a:ea typeface="Arial"/>
                <a:cs typeface="Arial"/>
                <a:sym typeface="Arial"/>
              </a:rPr>
              <a:t>		</a:t>
            </a:r>
            <a:endParaRPr sz="1100" dirty="0">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3200"/>
              <a:buFont typeface="Calibri"/>
              <a:buNone/>
            </a:pPr>
            <a:endParaRP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Shape 310"/>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dirty="0" smtClean="0">
                <a:solidFill>
                  <a:schemeClr val="accent1"/>
                </a:solidFill>
                <a:latin typeface="Arial"/>
                <a:cs typeface="Arial"/>
              </a:rPr>
              <a:t>The McCarthy Years</a:t>
            </a:r>
            <a:endParaRPr sz="4000" b="1" i="0" u="none" strike="noStrike" cap="none" dirty="0">
              <a:solidFill>
                <a:schemeClr val="accent1"/>
              </a:solidFill>
              <a:latin typeface="Arial"/>
              <a:cs typeface="Arial"/>
              <a:sym typeface="Calibri"/>
            </a:endParaRPr>
          </a:p>
        </p:txBody>
      </p:sp>
      <p:sp>
        <p:nvSpPr>
          <p:cNvPr id="311" name="Shape 311"/>
          <p:cNvSpPr txBox="1">
            <a:spLocks noGrp="1"/>
          </p:cNvSpPr>
          <p:nvPr>
            <p:ph idx="1"/>
          </p:nvPr>
        </p:nvSpPr>
        <p:spPr>
          <a:xfrm>
            <a:off x="1097934" y="1277303"/>
            <a:ext cx="7588865" cy="4525963"/>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640"/>
              </a:spcBef>
              <a:spcAft>
                <a:spcPts val="0"/>
              </a:spcAft>
              <a:buClr>
                <a:schemeClr val="dk1"/>
              </a:buClr>
              <a:buSzPts val="3200"/>
              <a:buFont typeface="Calibri"/>
              <a:buNone/>
            </a:pPr>
            <a:r>
              <a:rPr lang="en-US" sz="2800" dirty="0">
                <a:latin typeface="Arial"/>
                <a:cs typeface="Arial"/>
              </a:rPr>
              <a:t>Senator </a:t>
            </a:r>
            <a:r>
              <a:rPr lang="en-US" sz="2800" dirty="0" smtClean="0">
                <a:latin typeface="Arial"/>
                <a:cs typeface="Arial"/>
              </a:rPr>
              <a:t>Joseph </a:t>
            </a:r>
            <a:r>
              <a:rPr lang="en-US" sz="2800" dirty="0">
                <a:latin typeface="Arial"/>
                <a:cs typeface="Arial"/>
              </a:rPr>
              <a:t>McCarthy zealously pursued people suspected of having communist ties.</a:t>
            </a:r>
            <a:endParaRPr sz="2800" dirty="0">
              <a:latin typeface="Arial"/>
              <a:cs typeface="Arial"/>
            </a:endParaRPr>
          </a:p>
          <a:p>
            <a:pPr marL="457200" marR="0" lvl="0" indent="-228600" algn="l" rtl="0">
              <a:lnSpc>
                <a:spcPct val="100000"/>
              </a:lnSpc>
              <a:spcBef>
                <a:spcPts val="640"/>
              </a:spcBef>
              <a:spcAft>
                <a:spcPts val="0"/>
              </a:spcAft>
              <a:buClr>
                <a:schemeClr val="dk1"/>
              </a:buClr>
              <a:buSzPts val="3200"/>
              <a:buFont typeface="Calibri"/>
              <a:buNone/>
            </a:pPr>
            <a:endParaRPr sz="3000" dirty="0">
              <a:latin typeface="Arial"/>
              <a:cs typeface="Arial"/>
            </a:endParaRPr>
          </a:p>
          <a:p>
            <a:pPr marL="457200" marR="0" lvl="0" indent="-228600" algn="l" rtl="0">
              <a:lnSpc>
                <a:spcPct val="100000"/>
              </a:lnSpc>
              <a:spcBef>
                <a:spcPts val="640"/>
              </a:spcBef>
              <a:spcAft>
                <a:spcPts val="0"/>
              </a:spcAft>
              <a:buClr>
                <a:schemeClr val="dk1"/>
              </a:buClr>
              <a:buSzPts val="3200"/>
              <a:buFont typeface="Calibri"/>
              <a:buNone/>
            </a:pPr>
            <a:endParaRPr sz="3000" dirty="0">
              <a:latin typeface="Arial"/>
              <a:cs typeface="Arial"/>
            </a:endParaRPr>
          </a:p>
          <a:p>
            <a:pPr marL="457200" marR="0" lvl="0" indent="-228600" algn="l" rtl="0">
              <a:lnSpc>
                <a:spcPct val="100000"/>
              </a:lnSpc>
              <a:spcBef>
                <a:spcPts val="640"/>
              </a:spcBef>
              <a:spcAft>
                <a:spcPts val="0"/>
              </a:spcAft>
              <a:buClr>
                <a:schemeClr val="dk1"/>
              </a:buClr>
              <a:buSzPts val="3200"/>
              <a:buFont typeface="Calibri"/>
              <a:buNone/>
            </a:pPr>
            <a:endParaRPr sz="3000" dirty="0">
              <a:latin typeface="Arial"/>
              <a:cs typeface="Arial"/>
            </a:endParaRPr>
          </a:p>
          <a:p>
            <a:pPr marL="457200" marR="0" lvl="0" indent="-228600" algn="l" rtl="0">
              <a:lnSpc>
                <a:spcPct val="100000"/>
              </a:lnSpc>
              <a:spcBef>
                <a:spcPts val="640"/>
              </a:spcBef>
              <a:spcAft>
                <a:spcPts val="0"/>
              </a:spcAft>
              <a:buClr>
                <a:schemeClr val="dk1"/>
              </a:buClr>
              <a:buSzPts val="3200"/>
              <a:buFont typeface="Calibri"/>
              <a:buNone/>
            </a:pPr>
            <a:endParaRPr sz="3000" dirty="0">
              <a:latin typeface="Arial"/>
              <a:cs typeface="Arial"/>
            </a:endParaRPr>
          </a:p>
        </p:txBody>
      </p:sp>
      <p:pic>
        <p:nvPicPr>
          <p:cNvPr id="312" name="Shape 312"/>
          <p:cNvPicPr preferRelativeResize="0"/>
          <p:nvPr/>
        </p:nvPicPr>
        <p:blipFill>
          <a:blip r:embed="rId3">
            <a:alphaModFix/>
          </a:blip>
          <a:stretch>
            <a:fillRect/>
          </a:stretch>
        </p:blipFill>
        <p:spPr>
          <a:xfrm>
            <a:off x="4869736" y="2662816"/>
            <a:ext cx="3637575" cy="3140450"/>
          </a:xfrm>
          <a:prstGeom prst="rect">
            <a:avLst/>
          </a:prstGeom>
          <a:noFill/>
          <a:ln>
            <a:noFill/>
          </a:ln>
        </p:spPr>
      </p:pic>
      <p:sp>
        <p:nvSpPr>
          <p:cNvPr id="313" name="Shape 313"/>
          <p:cNvSpPr txBox="1"/>
          <p:nvPr/>
        </p:nvSpPr>
        <p:spPr>
          <a:xfrm>
            <a:off x="1077333" y="2425827"/>
            <a:ext cx="3375600" cy="3958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800" dirty="0"/>
              <a:t>He accused people of treason without sufficient regard for evidence. </a:t>
            </a:r>
            <a:endParaRPr sz="1800" dirty="0"/>
          </a:p>
          <a:p>
            <a:pPr marL="0" lvl="0" indent="0">
              <a:spcBef>
                <a:spcPts val="0"/>
              </a:spcBef>
              <a:spcAft>
                <a:spcPts val="0"/>
              </a:spcAft>
              <a:buNone/>
            </a:pPr>
            <a:endParaRPr sz="1800" dirty="0"/>
          </a:p>
          <a:p>
            <a:pPr marL="0" lvl="0" indent="0">
              <a:spcBef>
                <a:spcPts val="0"/>
              </a:spcBef>
              <a:spcAft>
                <a:spcPts val="0"/>
              </a:spcAft>
              <a:buNone/>
            </a:pPr>
            <a:r>
              <a:rPr lang="en-US" sz="1800" dirty="0"/>
              <a:t>His allegations often destroyed the reputations and careers of the accused. </a:t>
            </a:r>
            <a:endParaRPr sz="1800" dirty="0"/>
          </a:p>
          <a:p>
            <a:pPr marL="0" lvl="0" indent="0">
              <a:spcBef>
                <a:spcPts val="0"/>
              </a:spcBef>
              <a:spcAft>
                <a:spcPts val="0"/>
              </a:spcAft>
              <a:buNone/>
            </a:pPr>
            <a:endParaRPr sz="1800" dirty="0"/>
          </a:p>
          <a:p>
            <a:pPr marL="0" lvl="0" indent="0">
              <a:spcBef>
                <a:spcPts val="0"/>
              </a:spcBef>
              <a:spcAft>
                <a:spcPts val="0"/>
              </a:spcAft>
              <a:buNone/>
            </a:pPr>
            <a:r>
              <a:rPr lang="en-US" sz="1800" dirty="0"/>
              <a:t>The result was a climate of political repression and fear, where many feared speaking up. </a:t>
            </a:r>
            <a:endParaRPr sz="1800" dirty="0"/>
          </a:p>
          <a:p>
            <a:pPr marL="0" lvl="0" indent="0">
              <a:spcBef>
                <a:spcPts val="0"/>
              </a:spcBef>
              <a:spcAft>
                <a:spcPts val="0"/>
              </a:spcAft>
              <a:buNone/>
            </a:pPr>
            <a:endParaRPr dirty="0"/>
          </a:p>
          <a:p>
            <a:pPr marL="0" lvl="0" indent="0">
              <a:spcBef>
                <a:spcPts val="0"/>
              </a:spcBef>
              <a:spcAft>
                <a:spcPts val="0"/>
              </a:spcAft>
              <a:buNone/>
            </a:pPr>
            <a:endParaRP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Shape 319"/>
          <p:cNvSpPr txBox="1">
            <a:spLocks noGrp="1"/>
          </p:cNvSpPr>
          <p:nvPr>
            <p:ph type="title"/>
          </p:nvPr>
        </p:nvSpPr>
        <p:spPr>
          <a:prstGeom prst="rect">
            <a:avLst/>
          </a:prstGeom>
        </p:spPr>
        <p:txBody>
          <a:bodyPr spcFirstLastPara="1" wrap="square" lIns="91425" tIns="91425" rIns="91425" bIns="91425" anchor="ctr" anchorCtr="0">
            <a:noAutofit/>
          </a:bodyPr>
          <a:lstStyle/>
          <a:p>
            <a:pPr marL="0" lvl="0" indent="0">
              <a:spcBef>
                <a:spcPts val="0"/>
              </a:spcBef>
              <a:spcAft>
                <a:spcPts val="0"/>
              </a:spcAft>
              <a:buNone/>
            </a:pPr>
            <a:r>
              <a:rPr lang="en-US" sz="4000" b="1" dirty="0" smtClean="0">
                <a:solidFill>
                  <a:srgbClr val="8C004C"/>
                </a:solidFill>
                <a:latin typeface="Arial"/>
                <a:cs typeface="Arial"/>
              </a:rPr>
              <a:t>The McCarthy Years</a:t>
            </a:r>
            <a:endParaRPr sz="4000" b="1" dirty="0">
              <a:solidFill>
                <a:srgbClr val="8C004C"/>
              </a:solidFill>
              <a:latin typeface="Arial"/>
              <a:cs typeface="Arial"/>
            </a:endParaRPr>
          </a:p>
        </p:txBody>
      </p:sp>
      <p:sp>
        <p:nvSpPr>
          <p:cNvPr id="320" name="Shape 320"/>
          <p:cNvSpPr txBox="1">
            <a:spLocks noGrp="1"/>
          </p:cNvSpPr>
          <p:nvPr>
            <p:ph idx="1"/>
          </p:nvPr>
        </p:nvSpPr>
        <p:spPr>
          <a:xfrm>
            <a:off x="1097935" y="1417637"/>
            <a:ext cx="7588865" cy="4525963"/>
          </a:xfrm>
          <a:prstGeom prst="rect">
            <a:avLst/>
          </a:prstGeom>
        </p:spPr>
        <p:txBody>
          <a:bodyPr spcFirstLastPara="1" wrap="square" lIns="91425" tIns="91425" rIns="91425" bIns="91425" anchor="t" anchorCtr="0">
            <a:noAutofit/>
          </a:bodyPr>
          <a:lstStyle/>
          <a:p>
            <a:pPr marL="0" lvl="0" indent="0">
              <a:spcBef>
                <a:spcPts val="640"/>
              </a:spcBef>
              <a:spcAft>
                <a:spcPts val="0"/>
              </a:spcAft>
              <a:buNone/>
            </a:pPr>
            <a:r>
              <a:rPr lang="en-US" sz="2400" dirty="0">
                <a:latin typeface="Arial"/>
                <a:cs typeface="Arial"/>
              </a:rPr>
              <a:t>This led to “blacklists” - lists of people who should not be hired because they were accused of having the wrong beliefs or associations. </a:t>
            </a:r>
            <a:endParaRPr sz="2400" dirty="0">
              <a:latin typeface="Arial"/>
              <a:cs typeface="Arial"/>
            </a:endParaRPr>
          </a:p>
          <a:p>
            <a:pPr marL="0" lvl="0" indent="0">
              <a:spcBef>
                <a:spcPts val="640"/>
              </a:spcBef>
              <a:spcAft>
                <a:spcPts val="0"/>
              </a:spcAft>
              <a:buNone/>
            </a:pPr>
            <a:r>
              <a:rPr lang="en-US" sz="2400" dirty="0">
                <a:latin typeface="Arial"/>
                <a:cs typeface="Arial"/>
              </a:rPr>
              <a:t>Some famous people </a:t>
            </a:r>
            <a:r>
              <a:rPr lang="en-US" sz="2400" dirty="0" smtClean="0">
                <a:latin typeface="Arial"/>
                <a:cs typeface="Arial"/>
              </a:rPr>
              <a:t>investigated, questioned, or blacklisted under McCarthyism </a:t>
            </a:r>
            <a:r>
              <a:rPr lang="en-US" sz="2400" dirty="0">
                <a:latin typeface="Arial"/>
                <a:cs typeface="Arial"/>
              </a:rPr>
              <a:t>include Lucille Ball, Albert Einstein, and Charlie Chaplin. </a:t>
            </a:r>
            <a:endParaRPr sz="2400" dirty="0">
              <a:latin typeface="Arial"/>
              <a:cs typeface="Arial"/>
            </a:endParaRPr>
          </a:p>
        </p:txBody>
      </p:sp>
      <p:pic>
        <p:nvPicPr>
          <p:cNvPr id="2" name="Picture 1" descr="licillebal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3605" y="4317880"/>
            <a:ext cx="4025900" cy="2019300"/>
          </a:xfrm>
          <a:prstGeom prst="rect">
            <a:avLst/>
          </a:prstGeom>
        </p:spPr>
      </p:pic>
      <p:pic>
        <p:nvPicPr>
          <p:cNvPr id="3" name="Picture 2" descr="einstei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251" y="4262841"/>
            <a:ext cx="1712015" cy="2285627"/>
          </a:xfrm>
          <a:prstGeom prst="rect">
            <a:avLst/>
          </a:prstGeom>
        </p:spPr>
      </p:pic>
      <p:pic>
        <p:nvPicPr>
          <p:cNvPr id="4" name="Picture 3" descr="chaplin.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14950" y="4262841"/>
            <a:ext cx="1540496" cy="2285627"/>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Shape 332"/>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smtClean="0">
                <a:solidFill>
                  <a:srgbClr val="8C004C"/>
                </a:solidFill>
                <a:latin typeface="Arial"/>
                <a:ea typeface="Calibri"/>
                <a:cs typeface="Arial"/>
                <a:sym typeface="Calibri"/>
              </a:rPr>
              <a:t>Censoring the Civil </a:t>
            </a:r>
            <a:r>
              <a:rPr lang="en-US" sz="4000" b="1" i="0" u="none" strike="noStrike" cap="none" dirty="0">
                <a:solidFill>
                  <a:srgbClr val="8C004C"/>
                </a:solidFill>
                <a:latin typeface="Arial"/>
                <a:ea typeface="Calibri"/>
                <a:cs typeface="Arial"/>
                <a:sym typeface="Calibri"/>
              </a:rPr>
              <a:t>Rights Movement</a:t>
            </a:r>
            <a:endParaRPr sz="4000" b="1" i="0" u="none" strike="noStrike" cap="none" dirty="0">
              <a:solidFill>
                <a:srgbClr val="8C004C"/>
              </a:solidFill>
              <a:latin typeface="Arial"/>
              <a:ea typeface="Calibri"/>
              <a:cs typeface="Arial"/>
              <a:sym typeface="Calibri"/>
            </a:endParaRPr>
          </a:p>
        </p:txBody>
      </p:sp>
      <p:sp>
        <p:nvSpPr>
          <p:cNvPr id="333" name="Shape 333"/>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347472" marR="0" lvl="0" indent="-342900" algn="l" rtl="0">
              <a:spcBef>
                <a:spcPts val="640"/>
              </a:spcBef>
              <a:spcAft>
                <a:spcPts val="0"/>
              </a:spcAft>
              <a:buClr>
                <a:schemeClr val="accent2"/>
              </a:buClr>
              <a:buSzPct val="100000"/>
              <a:buFont typeface="Arial"/>
              <a:buChar char="•"/>
            </a:pPr>
            <a:r>
              <a:rPr lang="en-US" sz="2200" dirty="0">
                <a:latin typeface="Arial"/>
                <a:ea typeface="Arial"/>
                <a:cs typeface="Arial"/>
                <a:sym typeface="Arial"/>
              </a:rPr>
              <a:t>The </a:t>
            </a:r>
            <a:r>
              <a:rPr lang="en-US" sz="2200" dirty="0" smtClean="0">
                <a:latin typeface="Arial"/>
                <a:ea typeface="Arial"/>
                <a:cs typeface="Arial"/>
                <a:sym typeface="Arial"/>
              </a:rPr>
              <a:t>National Association for the Advancement of Colored People (NAACP) faced </a:t>
            </a:r>
            <a:r>
              <a:rPr lang="en-US" sz="2200" dirty="0">
                <a:latin typeface="Arial"/>
                <a:ea typeface="Arial"/>
                <a:cs typeface="Arial"/>
                <a:sym typeface="Arial"/>
              </a:rPr>
              <a:t>many attempts to deny their First Amendment rights to speak and associate, since they were considered controversial. </a:t>
            </a:r>
            <a:endParaRPr sz="2200" dirty="0">
              <a:latin typeface="Arial"/>
              <a:ea typeface="Arial"/>
              <a:cs typeface="Arial"/>
              <a:sym typeface="Arial"/>
            </a:endParaRPr>
          </a:p>
          <a:p>
            <a:pPr marL="347472" lvl="0" indent="-342900" rtl="0">
              <a:spcBef>
                <a:spcPts val="0"/>
              </a:spcBef>
              <a:spcAft>
                <a:spcPts val="0"/>
              </a:spcAft>
              <a:buClr>
                <a:schemeClr val="accent2"/>
              </a:buClr>
              <a:buSzPct val="100000"/>
              <a:buFont typeface="Arial"/>
              <a:buChar char="•"/>
            </a:pPr>
            <a:r>
              <a:rPr lang="en-US" sz="2200" dirty="0">
                <a:solidFill>
                  <a:srgbClr val="262626"/>
                </a:solidFill>
                <a:latin typeface="Arial"/>
                <a:ea typeface="Arial"/>
                <a:cs typeface="Arial"/>
                <a:sym typeface="Arial"/>
              </a:rPr>
              <a:t>The NAACP resisted these violations of their members' constitutional rights by filing lawsuits. The resulting court decisions helped to shape important First Amendment law that benefits all Americans who cherish their right to free speech and to advocate for unpopular causes.</a:t>
            </a:r>
            <a:endParaRPr sz="2200" dirty="0">
              <a:solidFill>
                <a:srgbClr val="262626"/>
              </a:solidFill>
              <a:latin typeface="Arial"/>
              <a:ea typeface="Arial"/>
              <a:cs typeface="Arial"/>
              <a:sym typeface="Arial"/>
            </a:endParaRPr>
          </a:p>
          <a:p>
            <a:pPr marL="457200" marR="0" lvl="0" indent="-228600" algn="l" rtl="0">
              <a:lnSpc>
                <a:spcPct val="100000"/>
              </a:lnSpc>
              <a:spcBef>
                <a:spcPts val="640"/>
              </a:spcBef>
              <a:spcAft>
                <a:spcPts val="0"/>
              </a:spcAft>
              <a:buClr>
                <a:schemeClr val="accent2"/>
              </a:buClr>
              <a:buSzPts val="3200"/>
              <a:buFont typeface="Calibri"/>
              <a:buNone/>
            </a:pPr>
            <a:endParaRPr sz="2200" dirty="0"/>
          </a:p>
        </p:txBody>
      </p:sp>
      <p:pic>
        <p:nvPicPr>
          <p:cNvPr id="2" name="Picture 1" descr="naacp-vector-logo-400x4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1528" y="4473060"/>
            <a:ext cx="2503760" cy="250376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Shape 338"/>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smtClean="0">
                <a:solidFill>
                  <a:srgbClr val="8C004C"/>
                </a:solidFill>
                <a:latin typeface="Arial"/>
                <a:cs typeface="Arial"/>
                <a:sym typeface="Calibri"/>
              </a:rPr>
              <a:t>Civil </a:t>
            </a:r>
            <a:r>
              <a:rPr lang="en-US" sz="4000" b="1" i="0" u="none" strike="noStrike" cap="none" dirty="0">
                <a:solidFill>
                  <a:srgbClr val="8C004C"/>
                </a:solidFill>
                <a:latin typeface="Arial"/>
                <a:cs typeface="Arial"/>
                <a:sym typeface="Calibri"/>
              </a:rPr>
              <a:t>Rights Movement</a:t>
            </a:r>
            <a:endParaRPr sz="4000" b="1" dirty="0">
              <a:solidFill>
                <a:srgbClr val="8C004C"/>
              </a:solidFill>
              <a:latin typeface="Arial"/>
              <a:cs typeface="Arial"/>
            </a:endParaRPr>
          </a:p>
        </p:txBody>
      </p:sp>
      <p:sp>
        <p:nvSpPr>
          <p:cNvPr id="339" name="Shape 339"/>
          <p:cNvSpPr txBox="1">
            <a:spLocks noGrp="1"/>
          </p:cNvSpPr>
          <p:nvPr>
            <p:ph idx="1"/>
          </p:nvPr>
        </p:nvSpPr>
        <p:spPr>
          <a:xfrm>
            <a:off x="1097935" y="1417637"/>
            <a:ext cx="7588865" cy="4525963"/>
          </a:xfrm>
          <a:prstGeom prst="rect">
            <a:avLst/>
          </a:prstGeom>
          <a:noFill/>
          <a:ln>
            <a:noFill/>
          </a:ln>
        </p:spPr>
        <p:txBody>
          <a:bodyPr spcFirstLastPara="1" wrap="square" lIns="91425" tIns="91425" rIns="91425" bIns="91425" anchor="t" anchorCtr="0">
            <a:noAutofit/>
          </a:bodyPr>
          <a:lstStyle/>
          <a:p>
            <a:pPr marL="228600" marR="0" lvl="0" indent="0" algn="l" rtl="0">
              <a:lnSpc>
                <a:spcPct val="100000"/>
              </a:lnSpc>
              <a:spcBef>
                <a:spcPts val="640"/>
              </a:spcBef>
              <a:spcAft>
                <a:spcPts val="0"/>
              </a:spcAft>
              <a:buClr>
                <a:schemeClr val="dk1"/>
              </a:buClr>
              <a:buSzPts val="3200"/>
              <a:buFont typeface="Calibri"/>
              <a:buNone/>
            </a:pPr>
            <a:r>
              <a:rPr lang="en-US" sz="2800" dirty="0">
                <a:latin typeface="Arial"/>
                <a:cs typeface="Arial"/>
              </a:rPr>
              <a:t>For example, in 1959 the NAACP in Miami refused to produce records or check to see if members were on a list of suspected communists. </a:t>
            </a:r>
            <a:endParaRPr sz="2800" dirty="0">
              <a:latin typeface="Arial"/>
              <a:cs typeface="Arial"/>
            </a:endParaRPr>
          </a:p>
          <a:p>
            <a:pPr marL="228600" marR="0" lvl="0" indent="0" algn="l" rtl="0">
              <a:lnSpc>
                <a:spcPct val="100000"/>
              </a:lnSpc>
              <a:spcBef>
                <a:spcPts val="640"/>
              </a:spcBef>
              <a:spcAft>
                <a:spcPts val="0"/>
              </a:spcAft>
              <a:buClr>
                <a:schemeClr val="dk1"/>
              </a:buClr>
              <a:buSzPts val="3200"/>
              <a:buFont typeface="Calibri"/>
              <a:buNone/>
            </a:pPr>
            <a:r>
              <a:rPr lang="en-US" sz="2800" dirty="0" smtClean="0">
                <a:latin typeface="Arial"/>
                <a:cs typeface="Arial"/>
              </a:rPr>
              <a:t>The </a:t>
            </a:r>
            <a:r>
              <a:rPr lang="en-US" sz="2800" dirty="0">
                <a:latin typeface="Arial"/>
                <a:cs typeface="Arial"/>
              </a:rPr>
              <a:t>U.S. Supreme Court ultimately ruled that “the constitutional right of association includes the right of any person to associate with ...people of all kinds of beliefs, popular or unpopular.” </a:t>
            </a:r>
            <a:endParaRPr sz="2800" dirty="0">
              <a:latin typeface="Arial"/>
              <a:cs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Shape 345"/>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Civil Rights</a:t>
            </a:r>
            <a:endParaRPr sz="4000" b="1" i="0" u="none" strike="noStrike" cap="none" dirty="0">
              <a:solidFill>
                <a:srgbClr val="8C004C"/>
              </a:solidFill>
              <a:sym typeface="Calibri"/>
            </a:endParaRPr>
          </a:p>
        </p:txBody>
      </p:sp>
      <p:sp>
        <p:nvSpPr>
          <p:cNvPr id="346" name="Shape 346"/>
          <p:cNvSpPr txBox="1">
            <a:spLocks noGrp="1"/>
          </p:cNvSpPr>
          <p:nvPr>
            <p:ph idx="1"/>
          </p:nvPr>
        </p:nvSpPr>
        <p:spPr>
          <a:xfrm>
            <a:off x="1017847" y="1634526"/>
            <a:ext cx="3398271" cy="4525963"/>
          </a:xfrm>
          <a:prstGeom prst="rect">
            <a:avLst/>
          </a:prstGeom>
          <a:noFill/>
          <a:ln>
            <a:noFill/>
          </a:ln>
        </p:spPr>
        <p:txBody>
          <a:bodyPr spcFirstLastPara="1" wrap="square" lIns="91425" tIns="91425" rIns="91425" bIns="91425" anchor="t" anchorCtr="0">
            <a:noAutofit/>
          </a:bodyPr>
          <a:lstStyle/>
          <a:p>
            <a:pPr marL="203200" marR="0" lvl="0" indent="0" rtl="0">
              <a:lnSpc>
                <a:spcPct val="100000"/>
              </a:lnSpc>
              <a:spcBef>
                <a:spcPts val="0"/>
              </a:spcBef>
              <a:spcAft>
                <a:spcPts val="0"/>
              </a:spcAft>
              <a:buClr>
                <a:schemeClr val="dk1"/>
              </a:buClr>
              <a:buSzPts val="3200"/>
            </a:pPr>
            <a:r>
              <a:rPr lang="en-US" sz="2800" b="0" i="0" u="none" strike="noStrike" cap="none" dirty="0">
                <a:solidFill>
                  <a:schemeClr val="dk1"/>
                </a:solidFill>
                <a:latin typeface="Arial"/>
                <a:ea typeface="Arial"/>
                <a:cs typeface="Arial"/>
                <a:sym typeface="Arial"/>
              </a:rPr>
              <a:t>Civil rights activists like Martin </a:t>
            </a:r>
            <a:r>
              <a:rPr lang="en-US" sz="2800" b="0" i="0" u="none" strike="noStrike" cap="none" dirty="0" smtClean="0">
                <a:solidFill>
                  <a:schemeClr val="dk1"/>
                </a:solidFill>
                <a:latin typeface="Arial"/>
                <a:ea typeface="Arial"/>
                <a:cs typeface="Arial"/>
                <a:sym typeface="Arial"/>
              </a:rPr>
              <a:t>Luther King </a:t>
            </a:r>
            <a:r>
              <a:rPr lang="en-US" sz="2800" b="0" i="0" u="none" strike="noStrike" cap="none" dirty="0">
                <a:solidFill>
                  <a:schemeClr val="dk1"/>
                </a:solidFill>
                <a:latin typeface="Arial"/>
                <a:ea typeface="Arial"/>
                <a:cs typeface="Arial"/>
                <a:sym typeface="Arial"/>
              </a:rPr>
              <a:t>endured many attempts to suppress their free speech, but persisted and prevailed. </a:t>
            </a:r>
            <a:endParaRPr sz="2800" b="0" i="0" u="none" strike="noStrike" cap="none" dirty="0">
              <a:solidFill>
                <a:schemeClr val="dk1"/>
              </a:solidFill>
              <a:sym typeface="Calibri"/>
            </a:endParaRPr>
          </a:p>
          <a:p>
            <a:pPr marL="342900" marR="0" lvl="0" indent="-139700" algn="l" rtl="0">
              <a:lnSpc>
                <a:spcPct val="100000"/>
              </a:lnSpc>
              <a:spcBef>
                <a:spcPts val="0"/>
              </a:spcBef>
              <a:spcAft>
                <a:spcPts val="0"/>
              </a:spcAft>
              <a:buClr>
                <a:schemeClr val="dk1"/>
              </a:buClr>
              <a:buSzPts val="3200"/>
              <a:buFont typeface="Calibri"/>
              <a:buNone/>
            </a:pPr>
            <a:endParaRPr sz="2800" b="0" i="0" u="none" strike="noStrike" cap="none" dirty="0">
              <a:solidFill>
                <a:schemeClr val="dk1"/>
              </a:solidFill>
              <a:sym typeface="Calibri"/>
            </a:endParaRPr>
          </a:p>
        </p:txBody>
      </p:sp>
      <p:pic>
        <p:nvPicPr>
          <p:cNvPr id="347" name="Shape 347"/>
          <p:cNvPicPr preferRelativeResize="0"/>
          <p:nvPr/>
        </p:nvPicPr>
        <p:blipFill rotWithShape="1">
          <a:blip r:embed="rId3">
            <a:alphaModFix/>
          </a:blip>
          <a:srcRect/>
          <a:stretch/>
        </p:blipFill>
        <p:spPr>
          <a:xfrm>
            <a:off x="4658806" y="1417637"/>
            <a:ext cx="4027994" cy="5135564"/>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solidFill>
                  <a:srgbClr val="8C004C"/>
                </a:solidFill>
                <a:latin typeface="Arial"/>
                <a:cs typeface="Arial"/>
              </a:rPr>
              <a:t>Covering Civil Rights: </a:t>
            </a:r>
            <a:br>
              <a:rPr lang="en-US" sz="4000" b="1" dirty="0" smtClean="0">
                <a:solidFill>
                  <a:srgbClr val="8C004C"/>
                </a:solidFill>
                <a:latin typeface="Arial"/>
                <a:cs typeface="Arial"/>
              </a:rPr>
            </a:br>
            <a:r>
              <a:rPr lang="en-US" sz="4000" b="1" dirty="0" smtClean="0">
                <a:solidFill>
                  <a:srgbClr val="8C004C"/>
                </a:solidFill>
                <a:latin typeface="Arial"/>
                <a:cs typeface="Arial"/>
              </a:rPr>
              <a:t>New York Times v. Sullivan</a:t>
            </a:r>
            <a:endParaRPr lang="en-US" sz="4000" b="1" dirty="0">
              <a:solidFill>
                <a:srgbClr val="8C004C"/>
              </a:solidFill>
              <a:latin typeface="Arial"/>
              <a:cs typeface="Arial"/>
            </a:endParaRPr>
          </a:p>
        </p:txBody>
      </p:sp>
      <p:sp>
        <p:nvSpPr>
          <p:cNvPr id="3" name="Text Placeholder 2"/>
          <p:cNvSpPr>
            <a:spLocks noGrp="1"/>
          </p:cNvSpPr>
          <p:nvPr>
            <p:ph idx="1"/>
          </p:nvPr>
        </p:nvSpPr>
        <p:spPr>
          <a:xfrm>
            <a:off x="1097935" y="1600200"/>
            <a:ext cx="4164404" cy="4525963"/>
          </a:xfrm>
        </p:spPr>
        <p:txBody>
          <a:bodyPr/>
          <a:lstStyle/>
          <a:p>
            <a:pPr marL="347472" indent="-347472">
              <a:buClr>
                <a:schemeClr val="accent2"/>
              </a:buClr>
              <a:buFont typeface="Arial"/>
              <a:buChar char="•"/>
            </a:pPr>
            <a:r>
              <a:rPr lang="en-US" sz="2200" dirty="0">
                <a:latin typeface="Arial"/>
                <a:cs typeface="Arial"/>
              </a:rPr>
              <a:t>Some Southern officials attempted to block reporting of civil rights struggles by claiming defamation in news reports.  </a:t>
            </a:r>
          </a:p>
          <a:p>
            <a:pPr marL="347472" indent="-347472">
              <a:buClr>
                <a:schemeClr val="accent2"/>
              </a:buClr>
              <a:buFont typeface="Arial"/>
              <a:buChar char="•"/>
            </a:pPr>
            <a:r>
              <a:rPr lang="en-US" sz="2200" dirty="0" smtClean="0">
                <a:latin typeface="Arial"/>
                <a:cs typeface="Arial"/>
              </a:rPr>
              <a:t>The ad led </a:t>
            </a:r>
            <a:r>
              <a:rPr lang="en-US" sz="2200" dirty="0">
                <a:latin typeface="Arial"/>
                <a:cs typeface="Arial"/>
              </a:rPr>
              <a:t>to a libel lawsuit and a $500,000 award in an Alabama Court. </a:t>
            </a:r>
          </a:p>
          <a:p>
            <a:pPr marL="347472" indent="-347472">
              <a:buClr>
                <a:schemeClr val="accent2"/>
              </a:buClr>
              <a:buFont typeface="Arial"/>
              <a:buChar char="•"/>
            </a:pPr>
            <a:r>
              <a:rPr lang="en-US" sz="2200" dirty="0">
                <a:latin typeface="Arial"/>
                <a:cs typeface="Arial"/>
              </a:rPr>
              <a:t>The officials who sued said that the </a:t>
            </a:r>
            <a:r>
              <a:rPr lang="en-US" sz="2200" dirty="0" smtClean="0">
                <a:latin typeface="Arial"/>
                <a:cs typeface="Arial"/>
              </a:rPr>
              <a:t>Times had </a:t>
            </a:r>
            <a:r>
              <a:rPr lang="en-US" sz="2200" dirty="0">
                <a:latin typeface="Arial"/>
                <a:cs typeface="Arial"/>
              </a:rPr>
              <a:t>portrayed them in a negative light.</a:t>
            </a:r>
          </a:p>
          <a:p>
            <a:pPr marL="347472" indent="-347472">
              <a:buClr>
                <a:schemeClr val="accent2"/>
              </a:buClr>
              <a:buFont typeface="Arial"/>
              <a:buChar char="•"/>
            </a:pPr>
            <a:r>
              <a:rPr lang="en-US" sz="2200" dirty="0">
                <a:latin typeface="Arial"/>
                <a:cs typeface="Arial"/>
              </a:rPr>
              <a:t>The case went to the Supreme Court. </a:t>
            </a:r>
          </a:p>
        </p:txBody>
      </p:sp>
      <p:pic>
        <p:nvPicPr>
          <p:cNvPr id="4" name="Picture 3" descr="Heed_Their_Rising_Voic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5920" y="1634526"/>
            <a:ext cx="3047998" cy="4681413"/>
          </a:xfrm>
          <a:prstGeom prst="rect">
            <a:avLst/>
          </a:prstGeom>
        </p:spPr>
      </p:pic>
    </p:spTree>
    <p:extLst>
      <p:ext uri="{BB962C8B-B14F-4D97-AF65-F5344CB8AC3E}">
        <p14:creationId xmlns:p14="http://schemas.microsoft.com/office/powerpoint/2010/main" val="4010150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solidFill>
                  <a:srgbClr val="8C004C"/>
                </a:solidFill>
                <a:latin typeface="Arial"/>
                <a:cs typeface="Arial"/>
              </a:rPr>
              <a:t>The Times Wins at the Supreme Court</a:t>
            </a:r>
            <a:endParaRPr lang="en-US" sz="4000" b="1" dirty="0">
              <a:solidFill>
                <a:srgbClr val="8C004C"/>
              </a:solidFill>
              <a:latin typeface="Arial"/>
              <a:cs typeface="Arial"/>
            </a:endParaRPr>
          </a:p>
        </p:txBody>
      </p:sp>
      <p:sp>
        <p:nvSpPr>
          <p:cNvPr id="3" name="Text Placeholder 2"/>
          <p:cNvSpPr>
            <a:spLocks noGrp="1"/>
          </p:cNvSpPr>
          <p:nvPr>
            <p:ph idx="1"/>
          </p:nvPr>
        </p:nvSpPr>
        <p:spPr/>
        <p:txBody>
          <a:bodyPr/>
          <a:lstStyle/>
          <a:p>
            <a:pPr marL="347472" indent="-347472">
              <a:buClr>
                <a:schemeClr val="accent2"/>
              </a:buClr>
              <a:buSzPct val="100000"/>
              <a:buFont typeface="Arial"/>
              <a:buChar char="•"/>
            </a:pPr>
            <a:r>
              <a:rPr lang="en-US" sz="2600" dirty="0">
                <a:latin typeface="Arial"/>
                <a:cs typeface="Arial"/>
              </a:rPr>
              <a:t>The Supreme Court ruled that public officials must show “actual malice” in an inaccurate news story to prove libel. </a:t>
            </a:r>
          </a:p>
          <a:p>
            <a:pPr marL="347472" indent="-347472">
              <a:buClr>
                <a:schemeClr val="accent2"/>
              </a:buClr>
              <a:buSzPct val="100000"/>
              <a:buFont typeface="Arial"/>
              <a:buChar char="•"/>
            </a:pPr>
            <a:r>
              <a:rPr lang="en-US" sz="2600" dirty="0">
                <a:latin typeface="Arial"/>
                <a:cs typeface="Arial"/>
              </a:rPr>
              <a:t>This was a big win for freedom of the press and for the First Amendment</a:t>
            </a:r>
            <a:r>
              <a:rPr lang="en-US" sz="2600" dirty="0" smtClean="0">
                <a:latin typeface="Arial"/>
                <a:cs typeface="Arial"/>
              </a:rPr>
              <a:t>.</a:t>
            </a:r>
            <a:endParaRPr lang="en-US" sz="2600" dirty="0">
              <a:latin typeface="Arial"/>
              <a:cs typeface="Arial"/>
            </a:endParaRPr>
          </a:p>
          <a:p>
            <a:pPr marL="347472" indent="-347472">
              <a:buClr>
                <a:schemeClr val="accent2"/>
              </a:buClr>
              <a:buSzPct val="100000"/>
              <a:buFont typeface="Arial"/>
              <a:buChar char="•"/>
            </a:pPr>
            <a:r>
              <a:rPr lang="en-US" sz="2600" dirty="0">
                <a:latin typeface="Arial"/>
                <a:cs typeface="Arial"/>
              </a:rPr>
              <a:t>The Sullivan case removed obstacles that hindered media reports on the conditions African-Americans faced in the South and helped to turn the tide of public opinion in favor of increased Civil Rights for all. </a:t>
            </a:r>
          </a:p>
          <a:p>
            <a:pPr marL="685800" indent="-457200">
              <a:buClr>
                <a:schemeClr val="accent2"/>
              </a:buClr>
              <a:buFont typeface="Arial"/>
              <a:buChar char="•"/>
            </a:pPr>
            <a:endParaRPr lang="en-US" dirty="0"/>
          </a:p>
        </p:txBody>
      </p:sp>
    </p:spTree>
    <p:extLst>
      <p:ext uri="{BB962C8B-B14F-4D97-AF65-F5344CB8AC3E}">
        <p14:creationId xmlns:p14="http://schemas.microsoft.com/office/powerpoint/2010/main" val="35096059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Shape 365"/>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rgbClr val="8C004C"/>
                </a:solidFill>
                <a:latin typeface="Arial"/>
                <a:ea typeface="Arial"/>
                <a:cs typeface="Arial"/>
                <a:sym typeface="Arial"/>
              </a:rPr>
              <a:t>Summing Up</a:t>
            </a:r>
            <a:endParaRPr sz="4000" b="1" i="0" u="none" strike="noStrike" cap="none" dirty="0">
              <a:solidFill>
                <a:srgbClr val="8C004C"/>
              </a:solidFill>
              <a:latin typeface="Arial"/>
              <a:ea typeface="Arial"/>
              <a:cs typeface="Arial"/>
              <a:sym typeface="Arial"/>
            </a:endParaRPr>
          </a:p>
        </p:txBody>
      </p:sp>
      <p:sp>
        <p:nvSpPr>
          <p:cNvPr id="366" name="Shape 366"/>
          <p:cNvSpPr txBox="1">
            <a:spLocks noGrp="1"/>
          </p:cNvSpPr>
          <p:nvPr>
            <p:ph idx="1"/>
          </p:nvPr>
        </p:nvSpPr>
        <p:spPr>
          <a:prstGeom prst="rect">
            <a:avLst/>
          </a:prstGeom>
          <a:noFill/>
          <a:ln>
            <a:noFill/>
          </a:ln>
        </p:spPr>
        <p:txBody>
          <a:bodyPr spcFirstLastPara="1" wrap="square" lIns="91425" tIns="91425" rIns="91425" bIns="91425" anchor="t" anchorCtr="0">
            <a:noAutofit/>
          </a:bodyPr>
          <a:lstStyle/>
          <a:p>
            <a:pPr marL="228600" marR="0" lvl="0" indent="0" algn="l" rtl="0">
              <a:lnSpc>
                <a:spcPct val="100000"/>
              </a:lnSpc>
              <a:spcBef>
                <a:spcPts val="640"/>
              </a:spcBef>
              <a:spcAft>
                <a:spcPts val="0"/>
              </a:spcAft>
              <a:buClr>
                <a:schemeClr val="dk1"/>
              </a:buClr>
              <a:buSzPts val="3200"/>
            </a:pPr>
            <a:r>
              <a:rPr lang="en-US" sz="2800" dirty="0">
                <a:latin typeface="Arial"/>
                <a:cs typeface="Arial"/>
              </a:rPr>
              <a:t>The Abolitionist, Suffragist, and Civil Rights movements remind us of the battles fought to ensure that the First Amendment protects those holding unpopular, minority views. </a:t>
            </a:r>
            <a:endParaRPr sz="2800" b="0" i="0" u="none" strike="noStrike" cap="none" dirty="0">
              <a:solidFill>
                <a:schemeClr val="dk1"/>
              </a:solidFill>
              <a:latin typeface="Arial"/>
              <a:cs typeface="Arial"/>
              <a:sym typeface="Calibr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Shape 371"/>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smtClean="0">
                <a:solidFill>
                  <a:srgbClr val="8C004C"/>
                </a:solidFill>
                <a:latin typeface="Arial"/>
                <a:ea typeface="Arial"/>
                <a:cs typeface="Arial"/>
                <a:sym typeface="Arial"/>
              </a:rPr>
              <a:t>Terms and Concepts</a:t>
            </a:r>
            <a:endParaRPr sz="4000" b="1" i="0" u="none" strike="noStrike" cap="none" dirty="0">
              <a:solidFill>
                <a:srgbClr val="8C004C"/>
              </a:solidFill>
              <a:latin typeface="Arial"/>
              <a:ea typeface="Arial"/>
              <a:cs typeface="Arial"/>
              <a:sym typeface="Arial"/>
            </a:endParaRPr>
          </a:p>
        </p:txBody>
      </p:sp>
      <p:sp>
        <p:nvSpPr>
          <p:cNvPr id="372" name="Shape 372"/>
          <p:cNvSpPr txBox="1">
            <a:spLocks noGrp="1"/>
          </p:cNvSpPr>
          <p:nvPr>
            <p:ph idx="1"/>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80000"/>
              </a:lnSpc>
              <a:spcBef>
                <a:spcPts val="0"/>
              </a:spcBef>
              <a:spcAft>
                <a:spcPts val="0"/>
              </a:spcAft>
              <a:buClr>
                <a:schemeClr val="accent2"/>
              </a:buClr>
              <a:buSzPts val="2740"/>
              <a:buFont typeface="Arial"/>
              <a:buChar char="•"/>
            </a:pPr>
            <a:r>
              <a:rPr lang="en-US" sz="2720" b="0" i="0" u="none" strike="noStrike" cap="none" dirty="0">
                <a:solidFill>
                  <a:schemeClr val="dk1"/>
                </a:solidFill>
                <a:latin typeface="Arial"/>
                <a:ea typeface="Arial"/>
                <a:cs typeface="Arial"/>
                <a:sym typeface="Arial"/>
              </a:rPr>
              <a:t>Grievance</a:t>
            </a:r>
            <a:endParaRPr sz="3200" b="0" i="0" u="none" strike="noStrike" cap="none" dirty="0">
              <a:solidFill>
                <a:schemeClr val="dk1"/>
              </a:solidFill>
              <a:latin typeface="Arial"/>
              <a:ea typeface="Arial"/>
              <a:cs typeface="Arial"/>
              <a:sym typeface="Arial"/>
            </a:endParaRPr>
          </a:p>
          <a:p>
            <a:pPr marL="342900" marR="0" lvl="0" indent="-342900" algn="l" rtl="0">
              <a:lnSpc>
                <a:spcPct val="80000"/>
              </a:lnSpc>
              <a:spcBef>
                <a:spcPts val="544"/>
              </a:spcBef>
              <a:spcAft>
                <a:spcPts val="0"/>
              </a:spcAft>
              <a:buClr>
                <a:schemeClr val="accent2"/>
              </a:buClr>
              <a:buSzPts val="2740"/>
              <a:buFont typeface="Arial"/>
              <a:buChar char="•"/>
            </a:pPr>
            <a:r>
              <a:rPr lang="en-US" sz="2720" b="0" i="0" u="none" strike="noStrike" cap="none" dirty="0">
                <a:solidFill>
                  <a:schemeClr val="dk1"/>
                </a:solidFill>
                <a:latin typeface="Arial"/>
                <a:ea typeface="Arial"/>
                <a:cs typeface="Arial"/>
                <a:sym typeface="Arial"/>
              </a:rPr>
              <a:t>Censor/Censorship</a:t>
            </a:r>
            <a:endParaRPr sz="3200" b="0" i="0" u="none" strike="noStrike" cap="none" dirty="0">
              <a:solidFill>
                <a:schemeClr val="dk1"/>
              </a:solidFill>
              <a:latin typeface="Arial"/>
              <a:ea typeface="Arial"/>
              <a:cs typeface="Arial"/>
              <a:sym typeface="Arial"/>
            </a:endParaRPr>
          </a:p>
          <a:p>
            <a:pPr marL="342900" marR="0" lvl="0" indent="-342900" algn="l" rtl="0">
              <a:lnSpc>
                <a:spcPct val="80000"/>
              </a:lnSpc>
              <a:spcBef>
                <a:spcPts val="544"/>
              </a:spcBef>
              <a:spcAft>
                <a:spcPts val="0"/>
              </a:spcAft>
              <a:buClr>
                <a:schemeClr val="accent2"/>
              </a:buClr>
              <a:buSzPts val="2740"/>
              <a:buFont typeface="Arial"/>
              <a:buChar char="•"/>
            </a:pPr>
            <a:r>
              <a:rPr lang="en-US" sz="2720" b="0" i="0" u="none" strike="noStrike" cap="none" dirty="0">
                <a:solidFill>
                  <a:schemeClr val="dk1"/>
                </a:solidFill>
                <a:latin typeface="Arial"/>
                <a:ea typeface="Arial"/>
                <a:cs typeface="Arial"/>
                <a:sym typeface="Arial"/>
              </a:rPr>
              <a:t>Abolitionist</a:t>
            </a:r>
            <a:endParaRPr sz="3200" b="0" i="0" u="none" strike="noStrike" cap="none" dirty="0">
              <a:solidFill>
                <a:schemeClr val="dk1"/>
              </a:solidFill>
              <a:latin typeface="Arial"/>
              <a:ea typeface="Arial"/>
              <a:cs typeface="Arial"/>
              <a:sym typeface="Arial"/>
            </a:endParaRPr>
          </a:p>
          <a:p>
            <a:pPr marL="342900" marR="0" lvl="0" indent="-342900" algn="l" rtl="0">
              <a:lnSpc>
                <a:spcPct val="80000"/>
              </a:lnSpc>
              <a:spcBef>
                <a:spcPts val="544"/>
              </a:spcBef>
              <a:spcAft>
                <a:spcPts val="0"/>
              </a:spcAft>
              <a:buClr>
                <a:schemeClr val="accent2"/>
              </a:buClr>
              <a:buSzPts val="2740"/>
              <a:buFont typeface="Arial"/>
              <a:buChar char="•"/>
            </a:pPr>
            <a:r>
              <a:rPr lang="en-US" sz="2720" b="0" i="0" u="none" strike="noStrike" cap="none" dirty="0">
                <a:solidFill>
                  <a:schemeClr val="dk1"/>
                </a:solidFill>
                <a:latin typeface="Arial"/>
                <a:ea typeface="Arial"/>
                <a:cs typeface="Arial"/>
                <a:sym typeface="Arial"/>
              </a:rPr>
              <a:t>Suffragist</a:t>
            </a:r>
            <a:endParaRPr sz="3200" b="0" i="0" u="none" strike="noStrike" cap="none" dirty="0">
              <a:solidFill>
                <a:schemeClr val="dk1"/>
              </a:solidFill>
              <a:latin typeface="Arial"/>
              <a:ea typeface="Arial"/>
              <a:cs typeface="Arial"/>
              <a:sym typeface="Arial"/>
            </a:endParaRPr>
          </a:p>
          <a:p>
            <a:pPr marL="342900" marR="0" lvl="0" indent="-342900" algn="l" rtl="0">
              <a:lnSpc>
                <a:spcPct val="80000"/>
              </a:lnSpc>
              <a:spcBef>
                <a:spcPts val="544"/>
              </a:spcBef>
              <a:spcAft>
                <a:spcPts val="0"/>
              </a:spcAft>
              <a:buClr>
                <a:schemeClr val="accent2"/>
              </a:buClr>
              <a:buSzPts val="2740"/>
              <a:buFont typeface="Arial"/>
              <a:buChar char="•"/>
            </a:pPr>
            <a:r>
              <a:rPr lang="en-US" sz="2720" b="0" i="0" u="none" strike="noStrike" cap="none" dirty="0">
                <a:solidFill>
                  <a:schemeClr val="dk1"/>
                </a:solidFill>
                <a:latin typeface="Arial"/>
                <a:ea typeface="Arial"/>
                <a:cs typeface="Arial"/>
                <a:sym typeface="Arial"/>
              </a:rPr>
              <a:t>Communist</a:t>
            </a:r>
            <a:endParaRPr sz="3200" b="0" i="0" u="none" strike="noStrike" cap="none" dirty="0">
              <a:solidFill>
                <a:schemeClr val="dk1"/>
              </a:solidFill>
              <a:latin typeface="Arial"/>
              <a:ea typeface="Arial"/>
              <a:cs typeface="Arial"/>
              <a:sym typeface="Arial"/>
            </a:endParaRPr>
          </a:p>
          <a:p>
            <a:pPr marL="342900" marR="0" lvl="0" indent="-342900" algn="l" rtl="0">
              <a:lnSpc>
                <a:spcPct val="80000"/>
              </a:lnSpc>
              <a:spcBef>
                <a:spcPts val="544"/>
              </a:spcBef>
              <a:spcAft>
                <a:spcPts val="0"/>
              </a:spcAft>
              <a:buClr>
                <a:schemeClr val="accent2"/>
              </a:buClr>
              <a:buSzPts val="2740"/>
              <a:buFont typeface="Arial"/>
              <a:buChar char="•"/>
            </a:pPr>
            <a:r>
              <a:rPr lang="en-US" sz="2720" b="0" i="0" u="none" strike="noStrike" cap="none" dirty="0">
                <a:solidFill>
                  <a:schemeClr val="dk1"/>
                </a:solidFill>
                <a:latin typeface="Arial"/>
                <a:ea typeface="Arial"/>
                <a:cs typeface="Arial"/>
                <a:sym typeface="Arial"/>
              </a:rPr>
              <a:t>Sedition</a:t>
            </a:r>
            <a:endParaRPr sz="3200" b="0" i="0" u="none" strike="noStrike" cap="none" dirty="0">
              <a:solidFill>
                <a:schemeClr val="dk1"/>
              </a:solidFill>
              <a:latin typeface="Arial"/>
              <a:ea typeface="Arial"/>
              <a:cs typeface="Arial"/>
              <a:sym typeface="Arial"/>
            </a:endParaRPr>
          </a:p>
          <a:p>
            <a:pPr marL="342900" marR="0" lvl="0" indent="-341630" algn="l" rtl="0">
              <a:lnSpc>
                <a:spcPct val="80000"/>
              </a:lnSpc>
              <a:spcBef>
                <a:spcPts val="544"/>
              </a:spcBef>
              <a:spcAft>
                <a:spcPts val="0"/>
              </a:spcAft>
              <a:buClr>
                <a:schemeClr val="accent2"/>
              </a:buClr>
              <a:buSzPts val="2720"/>
              <a:buFont typeface="Arial"/>
              <a:buChar char="•"/>
            </a:pPr>
            <a:r>
              <a:rPr lang="en-US" sz="2720" dirty="0">
                <a:latin typeface="Arial"/>
                <a:ea typeface="Arial"/>
                <a:cs typeface="Arial"/>
                <a:sym typeface="Arial"/>
              </a:rPr>
              <a:t>Zealously</a:t>
            </a:r>
            <a:endParaRPr sz="2720" dirty="0">
              <a:latin typeface="Arial"/>
              <a:ea typeface="Arial"/>
              <a:cs typeface="Arial"/>
              <a:sym typeface="Arial"/>
            </a:endParaRPr>
          </a:p>
        </p:txBody>
      </p:sp>
      <p:sp>
        <p:nvSpPr>
          <p:cNvPr id="373" name="Shape 373"/>
          <p:cNvSpPr txBox="1"/>
          <p:nvPr/>
        </p:nvSpPr>
        <p:spPr>
          <a:xfrm>
            <a:off x="4978688" y="1600200"/>
            <a:ext cx="3548100" cy="4426800"/>
          </a:xfrm>
          <a:prstGeom prst="rect">
            <a:avLst/>
          </a:prstGeom>
          <a:noFill/>
          <a:ln>
            <a:noFill/>
          </a:ln>
        </p:spPr>
        <p:txBody>
          <a:bodyPr spcFirstLastPara="1" wrap="square" lIns="91425" tIns="91425" rIns="91425" bIns="91425" anchor="t" anchorCtr="0">
            <a:noAutofit/>
          </a:bodyPr>
          <a:lstStyle/>
          <a:p>
            <a:pPr marL="342900" lvl="0" indent="-342900" rtl="0">
              <a:lnSpc>
                <a:spcPct val="80000"/>
              </a:lnSpc>
              <a:spcBef>
                <a:spcPts val="544"/>
              </a:spcBef>
              <a:spcAft>
                <a:spcPts val="0"/>
              </a:spcAft>
              <a:buClr>
                <a:schemeClr val="accent2"/>
              </a:buClr>
              <a:buSzPts val="2740"/>
              <a:buChar char="•"/>
            </a:pPr>
            <a:r>
              <a:rPr lang="en-US" sz="2720" dirty="0" smtClean="0">
                <a:solidFill>
                  <a:schemeClr val="dk1"/>
                </a:solidFill>
              </a:rPr>
              <a:t>Espionage</a:t>
            </a:r>
            <a:endParaRPr sz="3200" dirty="0">
              <a:solidFill>
                <a:schemeClr val="dk1"/>
              </a:solidFill>
            </a:endParaRPr>
          </a:p>
          <a:p>
            <a:pPr marL="342900" lvl="0" indent="-342900" rtl="0">
              <a:lnSpc>
                <a:spcPct val="80000"/>
              </a:lnSpc>
              <a:spcBef>
                <a:spcPts val="544"/>
              </a:spcBef>
              <a:spcAft>
                <a:spcPts val="0"/>
              </a:spcAft>
              <a:buClr>
                <a:schemeClr val="accent2"/>
              </a:buClr>
              <a:buSzPts val="2740"/>
              <a:buChar char="•"/>
            </a:pPr>
            <a:r>
              <a:rPr lang="en-US" sz="2720" dirty="0">
                <a:solidFill>
                  <a:schemeClr val="dk1"/>
                </a:solidFill>
              </a:rPr>
              <a:t>Due Process</a:t>
            </a:r>
            <a:endParaRPr sz="3200" dirty="0">
              <a:solidFill>
                <a:schemeClr val="dk1"/>
              </a:solidFill>
            </a:endParaRPr>
          </a:p>
          <a:p>
            <a:pPr marL="342900" lvl="0" indent="-342900" rtl="0">
              <a:lnSpc>
                <a:spcPct val="80000"/>
              </a:lnSpc>
              <a:spcBef>
                <a:spcPts val="544"/>
              </a:spcBef>
              <a:spcAft>
                <a:spcPts val="0"/>
              </a:spcAft>
              <a:buClr>
                <a:schemeClr val="accent2"/>
              </a:buClr>
              <a:buSzPts val="2740"/>
              <a:buChar char="•"/>
            </a:pPr>
            <a:r>
              <a:rPr lang="en-US" sz="2720" dirty="0">
                <a:solidFill>
                  <a:schemeClr val="dk1"/>
                </a:solidFill>
              </a:rPr>
              <a:t>Defamation</a:t>
            </a:r>
            <a:endParaRPr sz="2720" dirty="0">
              <a:solidFill>
                <a:schemeClr val="dk1"/>
              </a:solidFill>
            </a:endParaRPr>
          </a:p>
          <a:p>
            <a:pPr marL="342900" lvl="0" indent="-341630" rtl="0">
              <a:lnSpc>
                <a:spcPct val="80000"/>
              </a:lnSpc>
              <a:spcBef>
                <a:spcPts val="544"/>
              </a:spcBef>
              <a:spcAft>
                <a:spcPts val="0"/>
              </a:spcAft>
              <a:buClr>
                <a:schemeClr val="accent2"/>
              </a:buClr>
              <a:buSzPts val="2720"/>
              <a:buChar char="•"/>
            </a:pPr>
            <a:r>
              <a:rPr lang="en-US" sz="2720" dirty="0">
                <a:solidFill>
                  <a:schemeClr val="dk1"/>
                </a:solidFill>
              </a:rPr>
              <a:t>Verbatim</a:t>
            </a:r>
            <a:endParaRPr sz="2720" dirty="0">
              <a:solidFill>
                <a:schemeClr val="dk1"/>
              </a:solidFill>
            </a:endParaRPr>
          </a:p>
          <a:p>
            <a:pPr marL="342900" lvl="0" indent="-341630" rtl="0">
              <a:lnSpc>
                <a:spcPct val="80000"/>
              </a:lnSpc>
              <a:spcBef>
                <a:spcPts val="544"/>
              </a:spcBef>
              <a:spcAft>
                <a:spcPts val="0"/>
              </a:spcAft>
              <a:buClr>
                <a:schemeClr val="accent2"/>
              </a:buClr>
              <a:buSzPts val="2720"/>
              <a:buChar char="•"/>
            </a:pPr>
            <a:r>
              <a:rPr lang="en-US" sz="2720" dirty="0" smtClean="0">
                <a:solidFill>
                  <a:schemeClr val="dk1"/>
                </a:solidFill>
              </a:rPr>
              <a:t>Agitation</a:t>
            </a:r>
          </a:p>
          <a:p>
            <a:pPr marL="342900" lvl="0" indent="-341630" rtl="0">
              <a:lnSpc>
                <a:spcPct val="80000"/>
              </a:lnSpc>
              <a:spcBef>
                <a:spcPts val="544"/>
              </a:spcBef>
              <a:spcAft>
                <a:spcPts val="0"/>
              </a:spcAft>
              <a:buClr>
                <a:schemeClr val="accent2"/>
              </a:buClr>
              <a:buSzPts val="2720"/>
              <a:buChar char="•"/>
            </a:pPr>
            <a:r>
              <a:rPr lang="en-US" sz="2720" dirty="0" smtClean="0">
                <a:solidFill>
                  <a:schemeClr val="dk1"/>
                </a:solidFill>
              </a:rPr>
              <a:t>McCarthyism</a:t>
            </a:r>
          </a:p>
          <a:p>
            <a:pPr marL="342900" lvl="0" indent="-341630" rtl="0">
              <a:lnSpc>
                <a:spcPct val="80000"/>
              </a:lnSpc>
              <a:spcBef>
                <a:spcPts val="544"/>
              </a:spcBef>
              <a:spcAft>
                <a:spcPts val="0"/>
              </a:spcAft>
              <a:buClr>
                <a:schemeClr val="accent2"/>
              </a:buClr>
              <a:buSzPts val="2720"/>
              <a:buChar char="•"/>
            </a:pPr>
            <a:r>
              <a:rPr lang="en-US" sz="2720" dirty="0" smtClean="0">
                <a:solidFill>
                  <a:schemeClr val="dk1"/>
                </a:solidFill>
              </a:rPr>
              <a:t>Blacklist</a:t>
            </a:r>
            <a:endParaRPr sz="272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a:solidFill>
                  <a:srgbClr val="8C004C"/>
                </a:solidFill>
                <a:latin typeface="Arial"/>
                <a:ea typeface="Arial"/>
                <a:cs typeface="Arial"/>
                <a:sym typeface="Arial"/>
              </a:rPr>
              <a:t>Your First Amendment Freedoms</a:t>
            </a:r>
            <a:endParaRPr sz="4000" b="1" i="0" u="none" strike="noStrike" cap="none">
              <a:solidFill>
                <a:srgbClr val="8C004C"/>
              </a:solidFill>
              <a:latin typeface="Arial"/>
              <a:ea typeface="Arial"/>
              <a:cs typeface="Arial"/>
              <a:sym typeface="Arial"/>
            </a:endParaRPr>
          </a:p>
        </p:txBody>
      </p:sp>
      <p:sp>
        <p:nvSpPr>
          <p:cNvPr id="108" name="Shape 108"/>
          <p:cNvSpPr txBox="1">
            <a:spLocks noGrp="1"/>
          </p:cNvSpPr>
          <p:nvPr>
            <p:ph idx="1"/>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0"/>
              </a:spcAft>
              <a:buClr>
                <a:schemeClr val="dk1"/>
              </a:buClr>
              <a:buSzPts val="2740"/>
              <a:buFont typeface="Arial"/>
              <a:buChar char="•"/>
            </a:pPr>
            <a:r>
              <a:rPr lang="en-US" sz="2400" b="0" i="0" u="none" strike="noStrike" cap="none" dirty="0">
                <a:solidFill>
                  <a:schemeClr val="accent3"/>
                </a:solidFill>
                <a:latin typeface="Arial"/>
                <a:ea typeface="Arial"/>
                <a:cs typeface="Arial"/>
                <a:sym typeface="Arial"/>
              </a:rPr>
              <a:t>Religion</a:t>
            </a:r>
            <a:r>
              <a:rPr lang="en-US" sz="2400" b="0" i="0" u="none" strike="noStrike" cap="none" dirty="0">
                <a:solidFill>
                  <a:schemeClr val="dk1"/>
                </a:solidFill>
                <a:latin typeface="Arial"/>
                <a:ea typeface="Arial"/>
                <a:cs typeface="Arial"/>
                <a:sym typeface="Arial"/>
              </a:rPr>
              <a:t> – Freedom to worship or not worship as you like; prohibition of government from officially favoring any religion over others</a:t>
            </a:r>
            <a:endParaRPr sz="2400" b="0" i="0" u="none" strike="noStrike" cap="none" dirty="0">
              <a:solidFill>
                <a:schemeClr val="dk1"/>
              </a:solidFill>
              <a:latin typeface="Arial"/>
              <a:ea typeface="Arial"/>
              <a:cs typeface="Arial"/>
              <a:sym typeface="Arial"/>
            </a:endParaRPr>
          </a:p>
          <a:p>
            <a:pPr marL="342900" marR="0" lvl="0" indent="-342900" algn="l" rtl="0">
              <a:lnSpc>
                <a:spcPct val="90000"/>
              </a:lnSpc>
              <a:spcBef>
                <a:spcPts val="544"/>
              </a:spcBef>
              <a:spcAft>
                <a:spcPts val="0"/>
              </a:spcAft>
              <a:buClr>
                <a:schemeClr val="dk1"/>
              </a:buClr>
              <a:buSzPts val="2740"/>
              <a:buFont typeface="Arial"/>
              <a:buChar char="•"/>
            </a:pPr>
            <a:r>
              <a:rPr lang="en-US" sz="2400" b="0" i="0" u="none" strike="noStrike" cap="none" dirty="0">
                <a:solidFill>
                  <a:srgbClr val="D3332D"/>
                </a:solidFill>
                <a:latin typeface="Arial"/>
                <a:ea typeface="Arial"/>
                <a:cs typeface="Arial"/>
                <a:sym typeface="Arial"/>
              </a:rPr>
              <a:t>Speech</a:t>
            </a:r>
            <a:r>
              <a:rPr lang="en-US" sz="2400" b="0" i="0" u="none" strike="noStrike" cap="none" dirty="0">
                <a:solidFill>
                  <a:schemeClr val="dk1"/>
                </a:solidFill>
                <a:latin typeface="Arial"/>
                <a:ea typeface="Arial"/>
                <a:cs typeface="Arial"/>
                <a:sym typeface="Arial"/>
              </a:rPr>
              <a:t> – Freedom to to say what you like and not to be compelled to say things you don’t agree with</a:t>
            </a:r>
            <a:endParaRPr sz="2400" b="0" i="0" u="none" strike="noStrike" cap="none" dirty="0">
              <a:solidFill>
                <a:schemeClr val="dk1"/>
              </a:solidFill>
              <a:latin typeface="Arial"/>
              <a:ea typeface="Arial"/>
              <a:cs typeface="Arial"/>
              <a:sym typeface="Arial"/>
            </a:endParaRPr>
          </a:p>
          <a:p>
            <a:pPr marL="342900" marR="0" lvl="0" indent="-342900" algn="l" rtl="0">
              <a:lnSpc>
                <a:spcPct val="90000"/>
              </a:lnSpc>
              <a:spcBef>
                <a:spcPts val="544"/>
              </a:spcBef>
              <a:spcAft>
                <a:spcPts val="0"/>
              </a:spcAft>
              <a:buClr>
                <a:schemeClr val="dk1"/>
              </a:buClr>
              <a:buSzPts val="2740"/>
              <a:buFont typeface="Arial"/>
              <a:buChar char="•"/>
            </a:pPr>
            <a:r>
              <a:rPr lang="en-US" sz="2400" b="0" i="0" u="none" strike="noStrike" cap="none" dirty="0">
                <a:solidFill>
                  <a:srgbClr val="D3332D"/>
                </a:solidFill>
                <a:latin typeface="Arial"/>
                <a:ea typeface="Arial"/>
                <a:cs typeface="Arial"/>
                <a:sym typeface="Arial"/>
              </a:rPr>
              <a:t>Press</a:t>
            </a:r>
            <a:r>
              <a:rPr lang="en-US" sz="2400" b="0" i="0" u="none" strike="noStrike" cap="none" dirty="0">
                <a:solidFill>
                  <a:schemeClr val="dk1"/>
                </a:solidFill>
                <a:latin typeface="Arial"/>
                <a:ea typeface="Arial"/>
                <a:cs typeface="Arial"/>
                <a:sym typeface="Arial"/>
              </a:rPr>
              <a:t> – The right to publish without interference or censorship from the government</a:t>
            </a:r>
            <a:endParaRPr sz="2400" b="0" i="0" u="none" strike="noStrike" cap="none" dirty="0">
              <a:solidFill>
                <a:schemeClr val="dk1"/>
              </a:solidFill>
              <a:latin typeface="Arial"/>
              <a:ea typeface="Arial"/>
              <a:cs typeface="Arial"/>
              <a:sym typeface="Arial"/>
            </a:endParaRPr>
          </a:p>
          <a:p>
            <a:pPr marL="342900" marR="0" lvl="0" indent="-342900" algn="l" rtl="0">
              <a:lnSpc>
                <a:spcPct val="90000"/>
              </a:lnSpc>
              <a:spcBef>
                <a:spcPts val="544"/>
              </a:spcBef>
              <a:spcAft>
                <a:spcPts val="0"/>
              </a:spcAft>
              <a:buClr>
                <a:schemeClr val="dk1"/>
              </a:buClr>
              <a:buSzPts val="2740"/>
              <a:buFont typeface="Arial"/>
              <a:buChar char="•"/>
            </a:pPr>
            <a:r>
              <a:rPr lang="en-US" sz="2400" b="0" i="0" u="none" strike="noStrike" cap="none" dirty="0">
                <a:solidFill>
                  <a:srgbClr val="D3332D"/>
                </a:solidFill>
                <a:latin typeface="Arial"/>
                <a:ea typeface="Arial"/>
                <a:cs typeface="Arial"/>
                <a:sym typeface="Arial"/>
              </a:rPr>
              <a:t>Assembly</a:t>
            </a:r>
            <a:r>
              <a:rPr lang="en-US" sz="2400" b="0" i="0" u="none" strike="noStrike" cap="none" dirty="0">
                <a:solidFill>
                  <a:schemeClr val="dk1"/>
                </a:solidFill>
                <a:latin typeface="Arial"/>
                <a:ea typeface="Arial"/>
                <a:cs typeface="Arial"/>
                <a:sym typeface="Arial"/>
              </a:rPr>
              <a:t> – </a:t>
            </a:r>
            <a:r>
              <a:rPr lang="en-US" sz="2400" b="0" i="0" u="none" strike="noStrike" cap="none" dirty="0">
                <a:solidFill>
                  <a:schemeClr val="dk1"/>
                </a:solidFill>
                <a:sym typeface="Calibri"/>
              </a:rPr>
              <a:t> </a:t>
            </a:r>
            <a:r>
              <a:rPr lang="en-US" sz="2400" b="0" i="0" u="none" strike="noStrike" cap="none" dirty="0">
                <a:solidFill>
                  <a:schemeClr val="dk1"/>
                </a:solidFill>
                <a:latin typeface="Arial"/>
                <a:cs typeface="Arial"/>
                <a:sym typeface="Calibri"/>
              </a:rPr>
              <a:t>is the right of individuals to gather peacefully for expressive </a:t>
            </a:r>
            <a:r>
              <a:rPr lang="en-US" sz="2400" b="0" i="0" u="none" strike="noStrike" cap="none" dirty="0" smtClean="0">
                <a:solidFill>
                  <a:schemeClr val="dk1"/>
                </a:solidFill>
                <a:latin typeface="Arial"/>
                <a:cs typeface="Arial"/>
                <a:sym typeface="Calibri"/>
              </a:rPr>
              <a:t>purposes, </a:t>
            </a:r>
            <a:r>
              <a:rPr lang="en-US" sz="2400" b="0" i="0" u="none" strike="noStrike" cap="none" dirty="0">
                <a:solidFill>
                  <a:schemeClr val="dk1"/>
                </a:solidFill>
                <a:latin typeface="Arial"/>
                <a:cs typeface="Arial"/>
                <a:sym typeface="Calibri"/>
              </a:rPr>
              <a:t>including dissent</a:t>
            </a:r>
            <a:endParaRPr sz="2400" dirty="0">
              <a:latin typeface="Arial"/>
              <a:cs typeface="Arial"/>
            </a:endParaRPr>
          </a:p>
          <a:p>
            <a:pPr marL="342900" marR="0" lvl="0" indent="-342900" algn="l" rtl="0">
              <a:lnSpc>
                <a:spcPct val="90000"/>
              </a:lnSpc>
              <a:spcBef>
                <a:spcPts val="544"/>
              </a:spcBef>
              <a:spcAft>
                <a:spcPts val="0"/>
              </a:spcAft>
              <a:buClr>
                <a:schemeClr val="dk1"/>
              </a:buClr>
              <a:buSzPts val="2740"/>
              <a:buFont typeface="Arial"/>
              <a:buChar char="•"/>
            </a:pPr>
            <a:r>
              <a:rPr lang="en-US" sz="2400" b="0" i="0" u="none" strike="noStrike" cap="none" dirty="0">
                <a:solidFill>
                  <a:srgbClr val="D3332D"/>
                </a:solidFill>
                <a:latin typeface="Arial"/>
                <a:ea typeface="Arial"/>
                <a:cs typeface="Arial"/>
                <a:sym typeface="Arial"/>
              </a:rPr>
              <a:t>Grievances</a:t>
            </a:r>
            <a:r>
              <a:rPr lang="en-US" sz="2400" b="0" i="0" u="none" strike="noStrike" cap="none" dirty="0">
                <a:solidFill>
                  <a:schemeClr val="dk1"/>
                </a:solidFill>
                <a:latin typeface="Arial"/>
                <a:ea typeface="Arial"/>
                <a:cs typeface="Arial"/>
                <a:sym typeface="Arial"/>
              </a:rPr>
              <a:t> – Freedom to complain to the government (by petition) without fear of punishment for doing so</a:t>
            </a:r>
            <a:endParaRPr sz="2400" b="0" i="0" u="none" strike="noStrike" cap="none" dirty="0">
              <a:solidFill>
                <a:schemeClr val="dk1"/>
              </a:solidFill>
              <a:latin typeface="Arial"/>
              <a:ea typeface="Arial"/>
              <a:cs typeface="Arial"/>
              <a:sym typeface="Arial"/>
            </a:endParaRPr>
          </a:p>
          <a:p>
            <a:pPr marL="0" marR="0" lvl="0" indent="0" algn="l" rtl="0">
              <a:lnSpc>
                <a:spcPct val="90000"/>
              </a:lnSpc>
              <a:spcBef>
                <a:spcPts val="544"/>
              </a:spcBef>
              <a:spcAft>
                <a:spcPts val="0"/>
              </a:spcAft>
              <a:buClr>
                <a:schemeClr val="dk1"/>
              </a:buClr>
              <a:buSzPts val="680"/>
              <a:buFont typeface="Arial"/>
              <a:buNone/>
            </a:pPr>
            <a:endParaRPr sz="2400" b="0" i="0" u="none" strike="noStrike" cap="none" dirty="0">
              <a:solidFill>
                <a:schemeClr val="dk1"/>
              </a:solidFill>
              <a:sym typeface="Calibri"/>
            </a:endParaRPr>
          </a:p>
          <a:p>
            <a:pPr marL="342900" marR="0" lvl="0" indent="-342900" algn="l" rtl="0">
              <a:lnSpc>
                <a:spcPct val="90000"/>
              </a:lnSpc>
              <a:spcBef>
                <a:spcPts val="544"/>
              </a:spcBef>
              <a:spcAft>
                <a:spcPts val="0"/>
              </a:spcAft>
              <a:buClr>
                <a:schemeClr val="dk1"/>
              </a:buClr>
              <a:buSzPts val="2740"/>
              <a:buFont typeface="Arial"/>
              <a:buNone/>
            </a:pPr>
            <a:endParaRPr sz="2400" b="0" i="0" u="none" strike="noStrike" cap="none" dirty="0">
              <a:solidFill>
                <a:schemeClr val="dk1"/>
              </a:solidFill>
              <a:sym typeface="Calibri"/>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Shape 378"/>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Check your memory</a:t>
            </a:r>
            <a:endParaRPr sz="4000" b="1" i="0" u="none" strike="noStrike" cap="none" dirty="0">
              <a:solidFill>
                <a:srgbClr val="8C004C"/>
              </a:solidFill>
              <a:latin typeface="Arial"/>
              <a:ea typeface="Arial"/>
              <a:cs typeface="Arial"/>
              <a:sym typeface="Arial"/>
            </a:endParaRPr>
          </a:p>
        </p:txBody>
      </p:sp>
      <p:sp>
        <p:nvSpPr>
          <p:cNvPr id="379" name="Shape 379"/>
          <p:cNvSpPr txBox="1">
            <a:spLocks noGrp="1"/>
          </p:cNvSpPr>
          <p:nvPr>
            <p:ph idx="1"/>
          </p:nvPr>
        </p:nvSpPr>
        <p:spPr>
          <a:prstGeom prst="rect">
            <a:avLst/>
          </a:prstGeom>
          <a:noFill/>
          <a:ln>
            <a:noFill/>
          </a:ln>
        </p:spPr>
        <p:txBody>
          <a:bodyPr spcFirstLastPara="1" wrap="square" lIns="91425" tIns="45700" rIns="91425" bIns="45700" anchor="t" anchorCtr="0">
            <a:noAutofit/>
          </a:bodyPr>
          <a:lstStyle/>
          <a:p>
            <a:pPr marL="342900" marR="0" lvl="0" indent="-342900" algn="l" rtl="0">
              <a:lnSpc>
                <a:spcPct val="9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Can you list the 5 Freedoms Guaranteed by the First Amendment? </a:t>
            </a:r>
            <a:endParaRPr sz="2800" b="0" i="0" u="none" strike="noStrike" cap="none" dirty="0">
              <a:solidFill>
                <a:schemeClr val="dk1"/>
              </a:solidFill>
              <a:latin typeface="Arial"/>
              <a:ea typeface="Arial"/>
              <a:cs typeface="Arial"/>
              <a:sym typeface="Arial"/>
            </a:endParaRPr>
          </a:p>
          <a:p>
            <a:pPr marL="342900" marR="0" lvl="0" indent="-342900" algn="l" rtl="0">
              <a:lnSpc>
                <a:spcPct val="9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Remember the acronym GRASP</a:t>
            </a:r>
            <a:endParaRPr sz="2800" b="0" i="0" u="none" strike="noStrike" cap="none" dirty="0">
              <a:solidFill>
                <a:schemeClr val="dk1"/>
              </a:solidFill>
              <a:latin typeface="Arial"/>
              <a:ea typeface="Arial"/>
              <a:cs typeface="Arial"/>
              <a:sym typeface="Arial"/>
            </a:endParaRPr>
          </a:p>
          <a:p>
            <a:pPr marL="342900" marR="0" lvl="0" indent="-342900" algn="l" rtl="0">
              <a:lnSpc>
                <a:spcPct val="90000"/>
              </a:lnSpc>
              <a:spcBef>
                <a:spcPts val="64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They are:</a:t>
            </a:r>
            <a:endParaRPr sz="2800" b="0" i="0" u="none" strike="noStrike" cap="none" dirty="0">
              <a:solidFill>
                <a:schemeClr val="dk1"/>
              </a:solidFill>
              <a:latin typeface="Arial"/>
              <a:ea typeface="Arial"/>
              <a:cs typeface="Arial"/>
              <a:sym typeface="Arial"/>
            </a:endParaRPr>
          </a:p>
          <a:p>
            <a:pPr marL="742950" marR="0" lvl="1" indent="-285750" algn="l" rtl="0">
              <a:lnSpc>
                <a:spcPct val="90000"/>
              </a:lnSpc>
              <a:spcBef>
                <a:spcPts val="560"/>
              </a:spcBef>
              <a:spcAft>
                <a:spcPts val="0"/>
              </a:spcAft>
              <a:buClr>
                <a:schemeClr val="accent2"/>
              </a:buClr>
              <a:buSzPts val="2800"/>
              <a:buFont typeface="Arial"/>
              <a:buChar char="–"/>
            </a:pPr>
            <a:r>
              <a:rPr lang="en-US" sz="2800" b="0" i="0" u="none" strike="noStrike" cap="none" dirty="0">
                <a:solidFill>
                  <a:schemeClr val="accent3"/>
                </a:solidFill>
                <a:latin typeface="Arial"/>
                <a:ea typeface="Arial"/>
                <a:cs typeface="Arial"/>
                <a:sym typeface="Arial"/>
              </a:rPr>
              <a:t>G</a:t>
            </a:r>
            <a:r>
              <a:rPr lang="en-US" sz="2800" b="0" i="0" u="none" strike="noStrike" cap="none" dirty="0">
                <a:solidFill>
                  <a:schemeClr val="dk1"/>
                </a:solidFill>
                <a:latin typeface="Arial"/>
                <a:ea typeface="Arial"/>
                <a:cs typeface="Arial"/>
                <a:sym typeface="Arial"/>
              </a:rPr>
              <a:t>rievances</a:t>
            </a:r>
            <a:endParaRPr sz="2800" b="0" i="0" u="none" strike="noStrike" cap="none" dirty="0">
              <a:solidFill>
                <a:schemeClr val="dk1"/>
              </a:solidFill>
              <a:latin typeface="Arial"/>
              <a:ea typeface="Arial"/>
              <a:cs typeface="Arial"/>
              <a:sym typeface="Arial"/>
            </a:endParaRPr>
          </a:p>
          <a:p>
            <a:pPr marL="742950" marR="0" lvl="1" indent="-285750" algn="l" rtl="0">
              <a:lnSpc>
                <a:spcPct val="90000"/>
              </a:lnSpc>
              <a:spcBef>
                <a:spcPts val="560"/>
              </a:spcBef>
              <a:spcAft>
                <a:spcPts val="0"/>
              </a:spcAft>
              <a:buClr>
                <a:schemeClr val="accent2"/>
              </a:buClr>
              <a:buSzPts val="2800"/>
              <a:buFont typeface="Arial"/>
              <a:buChar char="–"/>
            </a:pPr>
            <a:r>
              <a:rPr lang="en-US" sz="2800" b="0" i="0" u="none" strike="noStrike" cap="none" dirty="0">
                <a:solidFill>
                  <a:srgbClr val="D3332D"/>
                </a:solidFill>
                <a:latin typeface="Arial"/>
                <a:ea typeface="Arial"/>
                <a:cs typeface="Arial"/>
                <a:sym typeface="Arial"/>
              </a:rPr>
              <a:t>R</a:t>
            </a:r>
            <a:r>
              <a:rPr lang="en-US" sz="2800" b="0" i="0" u="none" strike="noStrike" cap="none" dirty="0">
                <a:solidFill>
                  <a:schemeClr val="dk1"/>
                </a:solidFill>
                <a:latin typeface="Arial"/>
                <a:ea typeface="Arial"/>
                <a:cs typeface="Arial"/>
                <a:sym typeface="Arial"/>
              </a:rPr>
              <a:t>eligion</a:t>
            </a:r>
            <a:endParaRPr sz="2800" b="0" i="0" u="none" strike="noStrike" cap="none" dirty="0">
              <a:solidFill>
                <a:schemeClr val="dk1"/>
              </a:solidFill>
              <a:latin typeface="Arial"/>
              <a:ea typeface="Arial"/>
              <a:cs typeface="Arial"/>
              <a:sym typeface="Arial"/>
            </a:endParaRPr>
          </a:p>
          <a:p>
            <a:pPr marL="742950" marR="0" lvl="1" indent="-285750" algn="l" rtl="0">
              <a:lnSpc>
                <a:spcPct val="90000"/>
              </a:lnSpc>
              <a:spcBef>
                <a:spcPts val="560"/>
              </a:spcBef>
              <a:spcAft>
                <a:spcPts val="0"/>
              </a:spcAft>
              <a:buClr>
                <a:schemeClr val="accent2"/>
              </a:buClr>
              <a:buSzPts val="2800"/>
              <a:buFont typeface="Arial"/>
              <a:buChar char="–"/>
            </a:pPr>
            <a:r>
              <a:rPr lang="en-US" sz="2800" b="0" i="0" u="none" strike="noStrike" cap="none" dirty="0">
                <a:solidFill>
                  <a:srgbClr val="D3332D"/>
                </a:solidFill>
                <a:latin typeface="Arial"/>
                <a:ea typeface="Arial"/>
                <a:cs typeface="Arial"/>
                <a:sym typeface="Arial"/>
              </a:rPr>
              <a:t>A</a:t>
            </a:r>
            <a:r>
              <a:rPr lang="en-US" sz="2800" b="0" i="0" u="none" strike="noStrike" cap="none" dirty="0">
                <a:solidFill>
                  <a:schemeClr val="dk1"/>
                </a:solidFill>
                <a:latin typeface="Arial"/>
                <a:ea typeface="Arial"/>
                <a:cs typeface="Arial"/>
                <a:sym typeface="Arial"/>
              </a:rPr>
              <a:t>ssembly</a:t>
            </a:r>
            <a:endParaRPr sz="2800" b="0" i="0" u="none" strike="noStrike" cap="none" dirty="0">
              <a:solidFill>
                <a:schemeClr val="dk1"/>
              </a:solidFill>
              <a:latin typeface="Arial"/>
              <a:ea typeface="Arial"/>
              <a:cs typeface="Arial"/>
              <a:sym typeface="Arial"/>
            </a:endParaRPr>
          </a:p>
          <a:p>
            <a:pPr marL="742950" marR="0" lvl="1" indent="-285750" algn="l" rtl="0">
              <a:lnSpc>
                <a:spcPct val="90000"/>
              </a:lnSpc>
              <a:spcBef>
                <a:spcPts val="560"/>
              </a:spcBef>
              <a:spcAft>
                <a:spcPts val="0"/>
              </a:spcAft>
              <a:buClr>
                <a:schemeClr val="accent2"/>
              </a:buClr>
              <a:buSzPts val="2800"/>
              <a:buFont typeface="Arial"/>
              <a:buChar char="–"/>
            </a:pPr>
            <a:r>
              <a:rPr lang="en-US" sz="2800" b="0" i="0" u="none" strike="noStrike" cap="none" dirty="0">
                <a:solidFill>
                  <a:srgbClr val="D3332D"/>
                </a:solidFill>
                <a:latin typeface="Arial"/>
                <a:ea typeface="Arial"/>
                <a:cs typeface="Arial"/>
                <a:sym typeface="Arial"/>
              </a:rPr>
              <a:t>S</a:t>
            </a:r>
            <a:r>
              <a:rPr lang="en-US" sz="2800" b="0" i="0" u="none" strike="noStrike" cap="none" dirty="0">
                <a:solidFill>
                  <a:schemeClr val="dk1"/>
                </a:solidFill>
                <a:latin typeface="Arial"/>
                <a:ea typeface="Arial"/>
                <a:cs typeface="Arial"/>
                <a:sym typeface="Arial"/>
              </a:rPr>
              <a:t>peech</a:t>
            </a:r>
            <a:endParaRPr sz="2800" b="0" i="0" u="none" strike="noStrike" cap="none" dirty="0">
              <a:solidFill>
                <a:schemeClr val="dk1"/>
              </a:solidFill>
              <a:latin typeface="Arial"/>
              <a:ea typeface="Arial"/>
              <a:cs typeface="Arial"/>
              <a:sym typeface="Arial"/>
            </a:endParaRPr>
          </a:p>
          <a:p>
            <a:pPr marL="742950" marR="0" lvl="1" indent="-285750" algn="l" rtl="0">
              <a:lnSpc>
                <a:spcPct val="90000"/>
              </a:lnSpc>
              <a:spcBef>
                <a:spcPts val="560"/>
              </a:spcBef>
              <a:spcAft>
                <a:spcPts val="0"/>
              </a:spcAft>
              <a:buClr>
                <a:schemeClr val="accent2"/>
              </a:buClr>
              <a:buSzPts val="2800"/>
              <a:buFont typeface="Arial"/>
              <a:buChar char="–"/>
            </a:pPr>
            <a:r>
              <a:rPr lang="en-US" sz="2800" b="0" i="0" u="none" strike="noStrike" cap="none" dirty="0">
                <a:solidFill>
                  <a:srgbClr val="D3332D"/>
                </a:solidFill>
                <a:latin typeface="Arial"/>
                <a:ea typeface="Arial"/>
                <a:cs typeface="Arial"/>
                <a:sym typeface="Arial"/>
              </a:rPr>
              <a:t>P</a:t>
            </a:r>
            <a:r>
              <a:rPr lang="en-US" sz="2800" b="0" i="0" u="none" strike="noStrike" cap="none" dirty="0">
                <a:solidFill>
                  <a:schemeClr val="dk1"/>
                </a:solidFill>
                <a:latin typeface="Arial"/>
                <a:ea typeface="Arial"/>
                <a:cs typeface="Arial"/>
                <a:sym typeface="Arial"/>
              </a:rPr>
              <a:t>ress</a:t>
            </a:r>
            <a:endParaRPr sz="2800" b="0" i="0" u="none" strike="noStrike" cap="none" dirty="0">
              <a:solidFill>
                <a:schemeClr val="dk1"/>
              </a:solidFill>
              <a:latin typeface="Arial"/>
              <a:ea typeface="Arial"/>
              <a:cs typeface="Arial"/>
              <a:sym typeface="Aria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7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7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7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Shape 384"/>
          <p:cNvSpPr txBox="1">
            <a:spLocks noGrp="1"/>
          </p:cNvSpPr>
          <p:nvPr>
            <p:ph type="title"/>
          </p:nvPr>
        </p:nvSpPr>
        <p:spPr>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u="none" strike="noStrike" cap="none" dirty="0">
                <a:solidFill>
                  <a:schemeClr val="accent1"/>
                </a:solidFill>
                <a:latin typeface="Arial"/>
                <a:ea typeface="Arial"/>
                <a:cs typeface="Arial"/>
                <a:sym typeface="Arial"/>
              </a:rPr>
              <a:t>Discussion Questions</a:t>
            </a:r>
            <a:endParaRPr sz="4000" b="1" i="0" u="none" strike="noStrike" cap="none" dirty="0">
              <a:solidFill>
                <a:schemeClr val="accent1"/>
              </a:solidFill>
              <a:latin typeface="Arial"/>
              <a:ea typeface="Arial"/>
              <a:cs typeface="Arial"/>
              <a:sym typeface="Arial"/>
            </a:endParaRPr>
          </a:p>
        </p:txBody>
      </p:sp>
      <p:sp>
        <p:nvSpPr>
          <p:cNvPr id="385" name="Shape 385"/>
          <p:cNvSpPr txBox="1">
            <a:spLocks noGrp="1"/>
          </p:cNvSpPr>
          <p:nvPr>
            <p:ph idx="1"/>
          </p:nvPr>
        </p:nvSpPr>
        <p:spPr>
          <a:xfrm>
            <a:off x="1097935" y="1438852"/>
            <a:ext cx="7588865" cy="452596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100"/>
            </a:pPr>
            <a:r>
              <a:rPr lang="en-US" sz="2800" dirty="0">
                <a:latin typeface="Arial"/>
                <a:ea typeface="Arial"/>
                <a:cs typeface="Arial"/>
                <a:sym typeface="Arial"/>
              </a:rPr>
              <a:t>Do free speech laws apply even to speech that most people dislike? </a:t>
            </a:r>
            <a:endParaRPr lang="en-US" sz="2800" dirty="0" smtClean="0">
              <a:latin typeface="Arial"/>
              <a:ea typeface="Arial"/>
              <a:cs typeface="Arial"/>
              <a:sym typeface="Arial"/>
            </a:endParaRPr>
          </a:p>
          <a:p>
            <a:pPr marL="0" lvl="0" indent="0" rtl="0">
              <a:lnSpc>
                <a:spcPct val="115000"/>
              </a:lnSpc>
              <a:spcBef>
                <a:spcPts val="0"/>
              </a:spcBef>
              <a:spcAft>
                <a:spcPts val="0"/>
              </a:spcAft>
              <a:buClr>
                <a:schemeClr val="dk1"/>
              </a:buClr>
              <a:buSzPts val="1100"/>
            </a:pPr>
            <a:endParaRPr sz="1800" dirty="0">
              <a:latin typeface="Arial"/>
              <a:ea typeface="Arial"/>
              <a:cs typeface="Arial"/>
              <a:sym typeface="Arial"/>
            </a:endParaRPr>
          </a:p>
          <a:p>
            <a:pPr marL="0" lvl="0" indent="0" rtl="0">
              <a:lnSpc>
                <a:spcPct val="115000"/>
              </a:lnSpc>
              <a:spcBef>
                <a:spcPts val="0"/>
              </a:spcBef>
              <a:spcAft>
                <a:spcPts val="0"/>
              </a:spcAft>
              <a:buClr>
                <a:schemeClr val="dk1"/>
              </a:buClr>
              <a:buSzPts val="1100"/>
            </a:pPr>
            <a:r>
              <a:rPr lang="en-US" sz="2800" dirty="0">
                <a:latin typeface="Arial"/>
                <a:ea typeface="Arial"/>
                <a:cs typeface="Arial"/>
                <a:sym typeface="Arial"/>
              </a:rPr>
              <a:t>Who should be in charge of deciding what speech is allowed? Does might make right</a:t>
            </a:r>
            <a:r>
              <a:rPr lang="en-US" sz="2800" dirty="0" smtClean="0">
                <a:latin typeface="Arial"/>
                <a:ea typeface="Arial"/>
                <a:cs typeface="Arial"/>
                <a:sym typeface="Arial"/>
              </a:rPr>
              <a:t>?</a:t>
            </a:r>
          </a:p>
          <a:p>
            <a:pPr marL="0" lvl="0" indent="0" rtl="0">
              <a:lnSpc>
                <a:spcPct val="115000"/>
              </a:lnSpc>
              <a:spcBef>
                <a:spcPts val="0"/>
              </a:spcBef>
              <a:spcAft>
                <a:spcPts val="0"/>
              </a:spcAft>
              <a:buClr>
                <a:schemeClr val="dk1"/>
              </a:buClr>
              <a:buSzPts val="1100"/>
            </a:pPr>
            <a:endParaRPr sz="1800" dirty="0">
              <a:latin typeface="Arial"/>
              <a:ea typeface="Arial"/>
              <a:cs typeface="Arial"/>
              <a:sym typeface="Arial"/>
            </a:endParaRPr>
          </a:p>
          <a:p>
            <a:pPr marL="0" lvl="0" indent="0" rtl="0">
              <a:lnSpc>
                <a:spcPct val="115000"/>
              </a:lnSpc>
              <a:spcBef>
                <a:spcPts val="0"/>
              </a:spcBef>
              <a:spcAft>
                <a:spcPts val="0"/>
              </a:spcAft>
              <a:buClr>
                <a:schemeClr val="dk1"/>
              </a:buClr>
              <a:buSzPts val="1100"/>
            </a:pPr>
            <a:r>
              <a:rPr lang="en-US" sz="2800" dirty="0">
                <a:latin typeface="Arial"/>
                <a:ea typeface="Arial"/>
                <a:cs typeface="Arial"/>
                <a:sym typeface="Arial"/>
              </a:rPr>
              <a:t>Are those in the majority always right? What should happen to people who disagree with the majority (those in the minority)? What does the law say?</a:t>
            </a:r>
            <a:endParaRPr sz="2800" dirty="0">
              <a:latin typeface="Arial"/>
              <a:ea typeface="Arial"/>
              <a:cs typeface="Arial"/>
              <a:sym typeface="Arial"/>
            </a:endParaRPr>
          </a:p>
          <a:p>
            <a:pPr marL="0" marR="0" lvl="0" indent="0" algn="l" rtl="0">
              <a:lnSpc>
                <a:spcPct val="100000"/>
              </a:lnSpc>
              <a:spcBef>
                <a:spcPts val="640"/>
              </a:spcBef>
              <a:spcAft>
                <a:spcPts val="0"/>
              </a:spcAft>
              <a:buClr>
                <a:schemeClr val="dk1"/>
              </a:buClr>
              <a:buSzPts val="3200"/>
            </a:pPr>
            <a:endParaRPr sz="2800" dirty="0">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990"/>
              <a:buFont typeface="Calibri"/>
              <a:buNone/>
            </a:pPr>
            <a:r>
              <a:rPr lang="en-US" sz="4000" b="1" i="0" u="none" strike="noStrike" cap="none" dirty="0">
                <a:solidFill>
                  <a:srgbClr val="D3332D"/>
                </a:solidFill>
                <a:latin typeface="Arial"/>
                <a:ea typeface="Arial"/>
                <a:cs typeface="Arial"/>
                <a:sym typeface="Arial"/>
              </a:rPr>
              <a:t>GRASP</a:t>
            </a:r>
            <a:r>
              <a:rPr lang="en-US" sz="4000" b="1" i="0" u="none" strike="noStrike" cap="none" dirty="0">
                <a:solidFill>
                  <a:schemeClr val="accent1"/>
                </a:solidFill>
                <a:latin typeface="Arial"/>
                <a:ea typeface="Arial"/>
                <a:cs typeface="Arial"/>
                <a:sym typeface="Arial"/>
              </a:rPr>
              <a:t>-</a:t>
            </a:r>
            <a:r>
              <a:rPr lang="en-US" sz="4000" b="1" i="0" u="none" strike="noStrike" cap="none" dirty="0" err="1">
                <a:solidFill>
                  <a:schemeClr val="accent1"/>
                </a:solidFill>
                <a:latin typeface="Arial"/>
                <a:ea typeface="Arial"/>
                <a:cs typeface="Arial"/>
                <a:sym typeface="Arial"/>
              </a:rPr>
              <a:t>ing</a:t>
            </a:r>
            <a:r>
              <a:rPr lang="en-US" sz="4000" b="1" i="0" u="none" strike="noStrike" cap="none" dirty="0">
                <a:solidFill>
                  <a:schemeClr val="accent1"/>
                </a:solidFill>
                <a:latin typeface="Arial"/>
                <a:ea typeface="Arial"/>
                <a:cs typeface="Arial"/>
                <a:sym typeface="Arial"/>
              </a:rPr>
              <a:t> Your First Amendment Rights</a:t>
            </a:r>
            <a:endParaRPr sz="4000" b="1" i="0" u="none" strike="noStrike" cap="none" dirty="0">
              <a:solidFill>
                <a:schemeClr val="accent1"/>
              </a:solidFill>
              <a:latin typeface="Arial"/>
              <a:ea typeface="Arial"/>
              <a:cs typeface="Arial"/>
              <a:sym typeface="Arial"/>
            </a:endParaRPr>
          </a:p>
        </p:txBody>
      </p:sp>
      <p:sp>
        <p:nvSpPr>
          <p:cNvPr id="114" name="Shape 114"/>
          <p:cNvSpPr txBox="1">
            <a:spLocks noGrp="1"/>
          </p:cNvSpPr>
          <p:nvPr>
            <p:ph idx="1"/>
          </p:nvPr>
        </p:nvSpPr>
        <p:spPr>
          <a:xfrm>
            <a:off x="1097934" y="1760387"/>
            <a:ext cx="7588865"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Religion</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Speech </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Press</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Assembly</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0" i="0" u="none" strike="noStrike" cap="none" dirty="0">
                <a:solidFill>
                  <a:schemeClr val="dk1"/>
                </a:solidFill>
                <a:latin typeface="Arial"/>
                <a:ea typeface="Arial"/>
                <a:cs typeface="Arial"/>
                <a:sym typeface="Arial"/>
              </a:rPr>
              <a:t>Grievances </a:t>
            </a:r>
            <a:endParaRPr sz="3400" b="0" i="0" u="none" strike="noStrike" cap="none" dirty="0">
              <a:solidFill>
                <a:schemeClr val="dk1"/>
              </a:solidFill>
              <a:latin typeface="Arial"/>
              <a:ea typeface="Arial"/>
              <a:cs typeface="Arial"/>
              <a:sym typeface="Arial"/>
            </a:endParaRPr>
          </a:p>
        </p:txBody>
      </p:sp>
      <p:sp>
        <p:nvSpPr>
          <p:cNvPr id="116" name="Shape 116"/>
          <p:cNvSpPr txBox="1">
            <a:spLocks noGrp="1"/>
          </p:cNvSpPr>
          <p:nvPr>
            <p:ph type="body" idx="4294967295"/>
          </p:nvPr>
        </p:nvSpPr>
        <p:spPr>
          <a:xfrm>
            <a:off x="6029325" y="1777850"/>
            <a:ext cx="3114675" cy="3419475"/>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2"/>
              </a:buClr>
              <a:buSzPts val="3200"/>
              <a:buFont typeface="Arial"/>
              <a:buChar char="•"/>
            </a:pPr>
            <a:r>
              <a:rPr lang="en-US" sz="3400" b="1" i="0" strike="noStrike" cap="none" dirty="0">
                <a:solidFill>
                  <a:srgbClr val="D3332D"/>
                </a:solidFill>
                <a:latin typeface="Arial"/>
                <a:ea typeface="Arial"/>
                <a:cs typeface="Arial"/>
                <a:sym typeface="Arial"/>
              </a:rPr>
              <a:t>G</a:t>
            </a:r>
            <a:r>
              <a:rPr lang="en-US" sz="3400" b="0" i="0" u="none" strike="noStrike" cap="none" dirty="0">
                <a:solidFill>
                  <a:schemeClr val="dk1"/>
                </a:solidFill>
                <a:latin typeface="Arial"/>
                <a:ea typeface="Arial"/>
                <a:cs typeface="Arial"/>
                <a:sym typeface="Arial"/>
              </a:rPr>
              <a:t>rievances</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1" i="0" strike="noStrike" cap="none" dirty="0">
                <a:solidFill>
                  <a:srgbClr val="D3332D"/>
                </a:solidFill>
                <a:latin typeface="Arial"/>
                <a:ea typeface="Arial"/>
                <a:cs typeface="Arial"/>
                <a:sym typeface="Arial"/>
              </a:rPr>
              <a:t>R</a:t>
            </a:r>
            <a:r>
              <a:rPr lang="en-US" sz="3400" b="0" i="0" u="none" strike="noStrike" cap="none" dirty="0">
                <a:solidFill>
                  <a:schemeClr val="dk1"/>
                </a:solidFill>
                <a:latin typeface="Arial"/>
                <a:ea typeface="Arial"/>
                <a:cs typeface="Arial"/>
                <a:sym typeface="Arial"/>
              </a:rPr>
              <a:t>eligion</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1" i="0" strike="noStrike" cap="none" dirty="0">
                <a:solidFill>
                  <a:srgbClr val="D3332D"/>
                </a:solidFill>
                <a:latin typeface="Arial"/>
                <a:ea typeface="Arial"/>
                <a:cs typeface="Arial"/>
                <a:sym typeface="Arial"/>
              </a:rPr>
              <a:t>A</a:t>
            </a:r>
            <a:r>
              <a:rPr lang="en-US" sz="3400" b="0" i="0" u="none" strike="noStrike" cap="none" dirty="0">
                <a:solidFill>
                  <a:schemeClr val="dk1"/>
                </a:solidFill>
                <a:latin typeface="Arial"/>
                <a:ea typeface="Arial"/>
                <a:cs typeface="Arial"/>
                <a:sym typeface="Arial"/>
              </a:rPr>
              <a:t>ssembly</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1" i="0" strike="noStrike" cap="none" dirty="0">
                <a:solidFill>
                  <a:srgbClr val="D3332D"/>
                </a:solidFill>
                <a:latin typeface="Arial"/>
                <a:ea typeface="Arial"/>
                <a:cs typeface="Arial"/>
                <a:sym typeface="Arial"/>
              </a:rPr>
              <a:t>S</a:t>
            </a:r>
            <a:r>
              <a:rPr lang="en-US" sz="3400" b="0" i="0" u="none" strike="noStrike" cap="none" dirty="0">
                <a:solidFill>
                  <a:schemeClr val="dk1"/>
                </a:solidFill>
                <a:latin typeface="Arial"/>
                <a:ea typeface="Arial"/>
                <a:cs typeface="Arial"/>
                <a:sym typeface="Arial"/>
              </a:rPr>
              <a:t>peech</a:t>
            </a:r>
            <a:endParaRPr sz="3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Char char="•"/>
            </a:pPr>
            <a:r>
              <a:rPr lang="en-US" sz="3400" b="1" i="0" strike="noStrike" cap="none" dirty="0">
                <a:solidFill>
                  <a:schemeClr val="accent3"/>
                </a:solidFill>
                <a:latin typeface="Arial"/>
                <a:ea typeface="Arial"/>
                <a:cs typeface="Arial"/>
                <a:sym typeface="Arial"/>
              </a:rPr>
              <a:t>P</a:t>
            </a:r>
            <a:r>
              <a:rPr lang="en-US" sz="3400" b="0" i="0" u="none" strike="noStrike" cap="none" dirty="0">
                <a:solidFill>
                  <a:schemeClr val="dk1"/>
                </a:solidFill>
                <a:latin typeface="Arial"/>
                <a:ea typeface="Arial"/>
                <a:cs typeface="Arial"/>
                <a:sym typeface="Arial"/>
              </a:rPr>
              <a:t>ress</a:t>
            </a:r>
            <a:endParaRPr dirty="0"/>
          </a:p>
        </p:txBody>
      </p:sp>
      <p:sp>
        <p:nvSpPr>
          <p:cNvPr id="115" name="Shape 115"/>
          <p:cNvSpPr/>
          <p:nvPr/>
        </p:nvSpPr>
        <p:spPr>
          <a:xfrm>
            <a:off x="3838803" y="2767921"/>
            <a:ext cx="1554141" cy="931333"/>
          </a:xfrm>
          <a:prstGeom prst="rightArrow">
            <a:avLst>
              <a:gd name="adj1" fmla="val 50000"/>
              <a:gd name="adj2" fmla="val 50000"/>
            </a:avLst>
          </a:prstGeom>
          <a:solidFill>
            <a:schemeClr val="accent2"/>
          </a:solidFill>
          <a:ln w="9525" cap="flat" cmpd="sng">
            <a:noFill/>
            <a:prstDash val="solid"/>
            <a:round/>
            <a:headEnd type="none" w="sm" len="sm"/>
            <a:tailEnd type="none" w="sm" len="sm"/>
          </a:ln>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accent2"/>
              </a:solidFill>
              <a:latin typeface="Arial"/>
              <a:ea typeface="Arial"/>
              <a:cs typeface="Arial"/>
              <a:sym typeface="Aria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6">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6">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6">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16">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1097934" y="1041251"/>
            <a:ext cx="7588866" cy="1143000"/>
          </a:xfrm>
          <a:prstGeom prst="rect">
            <a:avLst/>
          </a:prstGeom>
          <a:no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chemeClr val="dk1"/>
              </a:buClr>
              <a:buSzPts val="4400"/>
              <a:buFont typeface="Calibri"/>
              <a:buNone/>
            </a:pPr>
            <a:r>
              <a:rPr lang="en-US" sz="4000" b="1" i="0" strike="noStrike" cap="none" dirty="0">
                <a:solidFill>
                  <a:schemeClr val="accent1"/>
                </a:solidFill>
                <a:latin typeface="Arial"/>
                <a:ea typeface="Arial"/>
                <a:cs typeface="Arial"/>
                <a:sym typeface="Arial"/>
              </a:rPr>
              <a:t>Key Concept #</a:t>
            </a:r>
            <a:r>
              <a:rPr lang="en-US" sz="4000" b="1" i="0" strike="noStrike" cap="none" dirty="0" smtClean="0">
                <a:solidFill>
                  <a:schemeClr val="accent1"/>
                </a:solidFill>
                <a:latin typeface="Arial"/>
                <a:ea typeface="Arial"/>
                <a:cs typeface="Arial"/>
                <a:sym typeface="Arial"/>
              </a:rPr>
              <a:t>1: </a:t>
            </a:r>
            <a:endParaRPr sz="4000" b="1" i="0" strike="noStrike" cap="none" dirty="0">
              <a:solidFill>
                <a:schemeClr val="accent1"/>
              </a:solidFill>
              <a:latin typeface="Arial"/>
              <a:ea typeface="Arial"/>
              <a:cs typeface="Arial"/>
              <a:sym typeface="Arial"/>
            </a:endParaRPr>
          </a:p>
        </p:txBody>
      </p:sp>
      <p:sp>
        <p:nvSpPr>
          <p:cNvPr id="122" name="Shape 122"/>
          <p:cNvSpPr txBox="1">
            <a:spLocks noGrp="1"/>
          </p:cNvSpPr>
          <p:nvPr>
            <p:ph idx="1"/>
          </p:nvPr>
        </p:nvSpPr>
        <p:spPr>
          <a:xfrm>
            <a:off x="1097934" y="2378256"/>
            <a:ext cx="7588865" cy="4525963"/>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888888"/>
              </a:buClr>
              <a:buSzPts val="3200"/>
              <a:buFont typeface="Arial"/>
              <a:buNone/>
            </a:pPr>
            <a:r>
              <a:rPr lang="en-US" sz="2800" b="0" i="0" u="none" strike="noStrike" cap="none" dirty="0">
                <a:solidFill>
                  <a:schemeClr val="accent3"/>
                </a:solidFill>
                <a:latin typeface="Arial"/>
                <a:ea typeface="Arial"/>
                <a:cs typeface="Arial"/>
                <a:sym typeface="Arial"/>
              </a:rPr>
              <a:t>Throughout much of American history, America’s government censored speech and punished speakers in ways that would be considered unconstitutional today</a:t>
            </a:r>
            <a:endParaRPr sz="2800" b="0" i="0" u="none" strike="noStrike" cap="none" dirty="0">
              <a:solidFill>
                <a:schemeClr val="accent3"/>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Shape 127"/>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smtClean="0">
                <a:solidFill>
                  <a:srgbClr val="8C004C"/>
                </a:solidFill>
                <a:latin typeface="Arial"/>
                <a:ea typeface="Arial"/>
                <a:cs typeface="Arial"/>
                <a:sym typeface="Arial"/>
              </a:rPr>
              <a:t>The </a:t>
            </a:r>
            <a:r>
              <a:rPr lang="en-US" sz="4000" b="1" i="0" u="none" strike="noStrike" cap="none" dirty="0">
                <a:solidFill>
                  <a:srgbClr val="8C004C"/>
                </a:solidFill>
                <a:latin typeface="Arial"/>
                <a:ea typeface="Arial"/>
                <a:cs typeface="Arial"/>
                <a:sym typeface="Arial"/>
              </a:rPr>
              <a:t>Sedition </a:t>
            </a:r>
            <a:r>
              <a:rPr lang="en-US" sz="4000" b="1" i="0" u="none" strike="noStrike" cap="none" dirty="0" smtClean="0">
                <a:solidFill>
                  <a:srgbClr val="8C004C"/>
                </a:solidFill>
                <a:latin typeface="Arial"/>
                <a:ea typeface="Arial"/>
                <a:cs typeface="Arial"/>
                <a:sym typeface="Arial"/>
              </a:rPr>
              <a:t>Act (1798)</a:t>
            </a:r>
            <a:endParaRPr sz="4000" b="1" i="0" u="none" strike="noStrike" cap="none" dirty="0">
              <a:solidFill>
                <a:srgbClr val="8C004C"/>
              </a:solidFill>
              <a:latin typeface="Arial"/>
              <a:ea typeface="Arial"/>
              <a:cs typeface="Arial"/>
              <a:sym typeface="Arial"/>
            </a:endParaRPr>
          </a:p>
        </p:txBody>
      </p:sp>
      <p:sp>
        <p:nvSpPr>
          <p:cNvPr id="128" name="Shape 128"/>
          <p:cNvSpPr txBox="1">
            <a:spLocks noGrp="1"/>
          </p:cNvSpPr>
          <p:nvPr>
            <p:ph idx="1"/>
          </p:nvPr>
        </p:nvSpPr>
        <p:spPr>
          <a:xfrm>
            <a:off x="1097934" y="1600200"/>
            <a:ext cx="4988532"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The Sedition Act was signed by President John Adams in 1798, and prohibited “false” statements against the government and criticism of the President</a:t>
            </a:r>
            <a:endParaRPr sz="2800" dirty="0"/>
          </a:p>
          <a:p>
            <a:pPr marL="342900" marR="0" lvl="0" indent="-342900" algn="l" rtl="0">
              <a:lnSpc>
                <a:spcPct val="100000"/>
              </a:lnSpc>
              <a:spcBef>
                <a:spcPts val="0"/>
              </a:spcBef>
              <a:spcAft>
                <a:spcPts val="0"/>
              </a:spcAft>
              <a:buClr>
                <a:schemeClr val="accent2"/>
              </a:buClr>
              <a:buSzPts val="3200"/>
              <a:buFont typeface="Arial"/>
              <a:buChar char="•"/>
            </a:pPr>
            <a:r>
              <a:rPr lang="en-US" sz="2800" b="0" i="0" u="none" strike="noStrike" cap="none" dirty="0">
                <a:solidFill>
                  <a:schemeClr val="dk1"/>
                </a:solidFill>
                <a:latin typeface="Arial"/>
                <a:ea typeface="Arial"/>
                <a:cs typeface="Arial"/>
                <a:sym typeface="Arial"/>
              </a:rPr>
              <a:t>Was written to expire in 1800, after the presidential election</a:t>
            </a:r>
            <a:endParaRPr sz="28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accent2"/>
              </a:buClr>
              <a:buSzPts val="3200"/>
              <a:buFont typeface="Calibri"/>
              <a:buNone/>
            </a:pPr>
            <a:endParaRPr sz="28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None/>
            </a:pPr>
            <a:endParaRPr sz="2800" b="0" i="0" u="none" strike="noStrike" cap="none" dirty="0">
              <a:solidFill>
                <a:schemeClr val="dk1"/>
              </a:solidFill>
              <a:latin typeface="Arial"/>
              <a:ea typeface="Arial"/>
              <a:cs typeface="Arial"/>
              <a:sym typeface="Arial"/>
            </a:endParaRPr>
          </a:p>
        </p:txBody>
      </p:sp>
      <p:pic>
        <p:nvPicPr>
          <p:cNvPr id="129" name="Shape 129"/>
          <p:cNvPicPr preferRelativeResize="0"/>
          <p:nvPr/>
        </p:nvPicPr>
        <p:blipFill rotWithShape="1">
          <a:blip r:embed="rId3">
            <a:alphaModFix/>
          </a:blip>
          <a:srcRect/>
          <a:stretch/>
        </p:blipFill>
        <p:spPr>
          <a:xfrm>
            <a:off x="6622710" y="3838042"/>
            <a:ext cx="1705617" cy="2029588"/>
          </a:xfrm>
          <a:prstGeom prst="rect">
            <a:avLst/>
          </a:prstGeom>
          <a:noFill/>
          <a:ln>
            <a:noFill/>
          </a:ln>
        </p:spPr>
      </p:pic>
      <p:pic>
        <p:nvPicPr>
          <p:cNvPr id="130" name="Shape 130"/>
          <p:cNvPicPr preferRelativeResize="0"/>
          <p:nvPr/>
        </p:nvPicPr>
        <p:blipFill rotWithShape="1">
          <a:blip r:embed="rId4">
            <a:alphaModFix/>
          </a:blip>
          <a:srcRect/>
          <a:stretch/>
        </p:blipFill>
        <p:spPr>
          <a:xfrm>
            <a:off x="6590936" y="1641194"/>
            <a:ext cx="1737391" cy="2029588"/>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rgbClr val="8C004C"/>
                </a:solidFill>
                <a:latin typeface="Arial"/>
                <a:ea typeface="Arial"/>
                <a:cs typeface="Arial"/>
                <a:sym typeface="Arial"/>
              </a:rPr>
              <a:t>Sedition Act Background</a:t>
            </a:r>
            <a:endParaRPr sz="4000" b="1" i="0" u="none" strike="noStrike" cap="none" dirty="0">
              <a:solidFill>
                <a:srgbClr val="8C004C"/>
              </a:solidFill>
              <a:latin typeface="Arial"/>
              <a:ea typeface="Arial"/>
              <a:cs typeface="Arial"/>
              <a:sym typeface="Arial"/>
            </a:endParaRPr>
          </a:p>
        </p:txBody>
      </p:sp>
      <p:sp>
        <p:nvSpPr>
          <p:cNvPr id="136" name="Shape 136"/>
          <p:cNvSpPr txBox="1">
            <a:spLocks noGrp="1"/>
          </p:cNvSpPr>
          <p:nvPr>
            <p:ph idx="1"/>
          </p:nvPr>
        </p:nvSpPr>
        <p:spPr>
          <a:xfrm>
            <a:off x="1097934" y="1267222"/>
            <a:ext cx="7588865" cy="45259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0000"/>
              </a:lnSpc>
              <a:spcBef>
                <a:spcPts val="0"/>
              </a:spcBef>
              <a:spcAft>
                <a:spcPts val="0"/>
              </a:spcAft>
              <a:buClr>
                <a:schemeClr val="accent2"/>
              </a:buClr>
              <a:buSzPts val="3200"/>
              <a:buFont typeface="Arial"/>
              <a:buChar char="•"/>
            </a:pPr>
            <a:r>
              <a:rPr lang="en-US" sz="2300" b="0" i="0" u="none" strike="noStrike" cap="none" dirty="0">
                <a:solidFill>
                  <a:schemeClr val="dk1"/>
                </a:solidFill>
                <a:latin typeface="Arial"/>
                <a:ea typeface="Arial"/>
                <a:cs typeface="Arial"/>
                <a:sym typeface="Arial"/>
              </a:rPr>
              <a:t>1790’s were a time of extreme political polarization and </a:t>
            </a:r>
            <a:r>
              <a:rPr lang="en-US" sz="2300" b="0" i="0" u="none" strike="noStrike" cap="none" dirty="0" smtClean="0">
                <a:solidFill>
                  <a:schemeClr val="dk1"/>
                </a:solidFill>
                <a:latin typeface="Arial"/>
                <a:ea typeface="Arial"/>
                <a:cs typeface="Arial"/>
                <a:sym typeface="Arial"/>
              </a:rPr>
              <a:t>partisanship</a:t>
            </a:r>
            <a:endParaRPr sz="2300" dirty="0"/>
          </a:p>
          <a:p>
            <a:pPr marL="800100" marR="0" lvl="1" indent="-342900" algn="l" rtl="0">
              <a:lnSpc>
                <a:spcPct val="100000"/>
              </a:lnSpc>
              <a:spcBef>
                <a:spcPts val="0"/>
              </a:spcBef>
              <a:spcAft>
                <a:spcPts val="0"/>
              </a:spcAft>
              <a:buClr>
                <a:schemeClr val="accent2"/>
              </a:buClr>
              <a:buSzPts val="3200"/>
              <a:buFont typeface="Arial"/>
              <a:buChar char="•"/>
            </a:pPr>
            <a:r>
              <a:rPr lang="en-US" sz="1800" b="0" i="0" u="none" strike="noStrike" cap="none" dirty="0">
                <a:solidFill>
                  <a:schemeClr val="dk1"/>
                </a:solidFill>
                <a:latin typeface="Arial"/>
                <a:ea typeface="Arial"/>
                <a:cs typeface="Arial"/>
                <a:sym typeface="Arial"/>
              </a:rPr>
              <a:t>Main political party rivals were the </a:t>
            </a:r>
            <a:r>
              <a:rPr lang="en-US" sz="1800" b="0" i="0" u="none" strike="noStrike" cap="none" dirty="0">
                <a:solidFill>
                  <a:srgbClr val="D3332D"/>
                </a:solidFill>
                <a:latin typeface="Arial"/>
                <a:ea typeface="Arial"/>
                <a:cs typeface="Arial"/>
                <a:sym typeface="Arial"/>
              </a:rPr>
              <a:t>Federalist Party</a:t>
            </a:r>
            <a:r>
              <a:rPr lang="en-US" sz="1800" b="0" i="0" u="none" strike="noStrike" cap="none" dirty="0">
                <a:solidFill>
                  <a:schemeClr val="dk1"/>
                </a:solidFill>
                <a:latin typeface="Arial"/>
                <a:ea typeface="Arial"/>
                <a:cs typeface="Arial"/>
                <a:sym typeface="Arial"/>
              </a:rPr>
              <a:t>, led by John Adams, and the </a:t>
            </a:r>
            <a:r>
              <a:rPr lang="en-US" sz="1800" b="0" i="0" u="none" strike="noStrike" cap="none" dirty="0">
                <a:solidFill>
                  <a:schemeClr val="accent3"/>
                </a:solidFill>
                <a:latin typeface="Arial"/>
                <a:ea typeface="Arial"/>
                <a:cs typeface="Arial"/>
                <a:sym typeface="Arial"/>
              </a:rPr>
              <a:t>Democratic-Republican Party</a:t>
            </a:r>
            <a:r>
              <a:rPr lang="en-US" sz="1800" b="0" i="0" u="none" strike="noStrike" cap="none" dirty="0">
                <a:solidFill>
                  <a:schemeClr val="dk1"/>
                </a:solidFill>
                <a:latin typeface="Arial"/>
                <a:ea typeface="Arial"/>
                <a:cs typeface="Arial"/>
                <a:sym typeface="Arial"/>
              </a:rPr>
              <a:t>, led by Thomas Jefferson</a:t>
            </a:r>
            <a:endParaRPr sz="1800" dirty="0"/>
          </a:p>
          <a:p>
            <a:pPr marL="342900" marR="0" lvl="0" indent="-342900" algn="l" rtl="0">
              <a:lnSpc>
                <a:spcPct val="100000"/>
              </a:lnSpc>
              <a:spcBef>
                <a:spcPts val="0"/>
              </a:spcBef>
              <a:spcAft>
                <a:spcPts val="0"/>
              </a:spcAft>
              <a:buClr>
                <a:schemeClr val="accent2"/>
              </a:buClr>
              <a:buSzPts val="3200"/>
              <a:buFont typeface="Arial"/>
              <a:buChar char="•"/>
            </a:pPr>
            <a:r>
              <a:rPr lang="en-US" sz="2300" b="0" i="0" u="none" strike="noStrike" cap="none" dirty="0">
                <a:solidFill>
                  <a:schemeClr val="dk1"/>
                </a:solidFill>
                <a:latin typeface="Arial"/>
                <a:ea typeface="Arial"/>
                <a:cs typeface="Arial"/>
                <a:sym typeface="Arial"/>
              </a:rPr>
              <a:t>Americans divided over support for French Revolution, and over support for France in War with Great Britain</a:t>
            </a:r>
            <a:endParaRPr sz="2300" dirty="0"/>
          </a:p>
          <a:p>
            <a:pPr marL="342900" marR="0" lvl="0" indent="-342900" algn="l" rtl="0">
              <a:lnSpc>
                <a:spcPct val="100000"/>
              </a:lnSpc>
              <a:spcBef>
                <a:spcPts val="0"/>
              </a:spcBef>
              <a:spcAft>
                <a:spcPts val="0"/>
              </a:spcAft>
              <a:buClr>
                <a:schemeClr val="accent2"/>
              </a:buClr>
              <a:buSzPts val="3200"/>
              <a:buFont typeface="Arial"/>
              <a:buChar char="•"/>
            </a:pPr>
            <a:r>
              <a:rPr lang="en-US" sz="2300" b="0" i="0" u="none" strike="noStrike" cap="none" dirty="0">
                <a:solidFill>
                  <a:schemeClr val="dk1"/>
                </a:solidFill>
                <a:latin typeface="Arial"/>
                <a:ea typeface="Arial"/>
                <a:cs typeface="Arial"/>
                <a:sym typeface="Arial"/>
              </a:rPr>
              <a:t>Federalist government gave favorable status to Britain in trade relations, a move denounced as treasonous by Republicans</a:t>
            </a:r>
            <a:endParaRPr sz="2300" dirty="0"/>
          </a:p>
          <a:p>
            <a:pPr marL="342900" marR="0" lvl="0" indent="-342900" algn="l" rtl="0">
              <a:lnSpc>
                <a:spcPct val="100000"/>
              </a:lnSpc>
              <a:spcBef>
                <a:spcPts val="0"/>
              </a:spcBef>
              <a:spcAft>
                <a:spcPts val="0"/>
              </a:spcAft>
              <a:buClr>
                <a:schemeClr val="accent2"/>
              </a:buClr>
              <a:buSzPts val="3200"/>
              <a:buFont typeface="Arial"/>
              <a:buChar char="•"/>
            </a:pPr>
            <a:r>
              <a:rPr lang="en-US" sz="2300" b="0" i="0" u="none" strike="noStrike" cap="none" dirty="0">
                <a:solidFill>
                  <a:schemeClr val="dk1"/>
                </a:solidFill>
                <a:latin typeface="Arial"/>
                <a:ea typeface="Arial"/>
                <a:cs typeface="Arial"/>
                <a:sym typeface="Arial"/>
              </a:rPr>
              <a:t>In early America, the top two finishers in presidential elections were appointed President and Vice President (</a:t>
            </a:r>
            <a:r>
              <a:rPr lang="en-US" sz="2300" b="0" i="0" u="none" strike="noStrike" cap="none" dirty="0">
                <a:solidFill>
                  <a:srgbClr val="D3332D"/>
                </a:solidFill>
                <a:latin typeface="Arial"/>
                <a:ea typeface="Arial"/>
                <a:cs typeface="Arial"/>
                <a:sym typeface="Arial"/>
              </a:rPr>
              <a:t>no running mates!</a:t>
            </a:r>
            <a:r>
              <a:rPr lang="en-US" sz="2300" b="0" i="0" u="none" strike="noStrike" cap="none" dirty="0">
                <a:solidFill>
                  <a:schemeClr val="dk1"/>
                </a:solidFill>
                <a:latin typeface="Arial"/>
                <a:ea typeface="Arial"/>
                <a:cs typeface="Arial"/>
                <a:sym typeface="Arial"/>
              </a:rPr>
              <a:t>), meaning Adams and Jefferson led the government while bitterly opposing each other</a:t>
            </a:r>
            <a:endParaRPr sz="2300" dirty="0"/>
          </a:p>
          <a:p>
            <a:pPr marL="342900" marR="0" lvl="0" indent="-139700" algn="l" rtl="0">
              <a:lnSpc>
                <a:spcPct val="100000"/>
              </a:lnSpc>
              <a:spcBef>
                <a:spcPts val="0"/>
              </a:spcBef>
              <a:spcAft>
                <a:spcPts val="0"/>
              </a:spcAft>
              <a:buClr>
                <a:schemeClr val="accent2"/>
              </a:buClr>
              <a:buSzPts val="3200"/>
              <a:buFont typeface="Arial"/>
              <a:buNone/>
            </a:pPr>
            <a:endParaRPr sz="2400" b="0" i="0" u="none" strike="noStrike" cap="none" dirty="0">
              <a:solidFill>
                <a:schemeClr val="dk1"/>
              </a:solidFill>
              <a:latin typeface="Arial"/>
              <a:ea typeface="Arial"/>
              <a:cs typeface="Arial"/>
              <a:sym typeface="Arial"/>
            </a:endParaRPr>
          </a:p>
          <a:p>
            <a:pPr marL="342900" marR="0" lvl="0" indent="-139700" algn="l" rtl="0">
              <a:lnSpc>
                <a:spcPct val="100000"/>
              </a:lnSpc>
              <a:spcBef>
                <a:spcPts val="0"/>
              </a:spcBef>
              <a:spcAft>
                <a:spcPts val="0"/>
              </a:spcAft>
              <a:buClr>
                <a:schemeClr val="accent2"/>
              </a:buClr>
              <a:buSzPts val="3200"/>
              <a:buFont typeface="Arial"/>
              <a:buNone/>
            </a:pPr>
            <a:endParaRPr sz="2400" b="0" i="0" u="none" strike="noStrike" cap="none" dirty="0">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accent2"/>
              </a:buClr>
              <a:buSzPts val="3200"/>
              <a:buFont typeface="Calibri"/>
              <a:buNone/>
            </a:pPr>
            <a:endParaRPr sz="2400" b="0" i="0" u="none" strike="noStrike" cap="none" dirty="0">
              <a:solidFill>
                <a:schemeClr val="dk1"/>
              </a:solidFill>
              <a:latin typeface="Arial"/>
              <a:ea typeface="Arial"/>
              <a:cs typeface="Arial"/>
              <a:sym typeface="Arial"/>
            </a:endParaRPr>
          </a:p>
          <a:p>
            <a:pPr marL="342900" marR="0" lvl="0" indent="-342900" algn="l" rtl="0">
              <a:lnSpc>
                <a:spcPct val="100000"/>
              </a:lnSpc>
              <a:spcBef>
                <a:spcPts val="640"/>
              </a:spcBef>
              <a:spcAft>
                <a:spcPts val="0"/>
              </a:spcAft>
              <a:buClr>
                <a:schemeClr val="accent2"/>
              </a:buClr>
              <a:buSzPts val="3200"/>
              <a:buFont typeface="Arial"/>
              <a:buNone/>
            </a:pPr>
            <a:endParaRPr sz="2400" b="0" i="0" u="none" strike="noStrike" cap="none" dirty="0">
              <a:solidFill>
                <a:schemeClr val="dk1"/>
              </a:solidFill>
              <a:latin typeface="Arial"/>
              <a:ea typeface="Arial"/>
              <a:cs typeface="Arial"/>
              <a:sym typeface="Aria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title"/>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100"/>
              <a:buFont typeface="Calibri"/>
              <a:buNone/>
            </a:pPr>
            <a:r>
              <a:rPr lang="en-US" sz="4000" b="1" i="0" u="none" strike="noStrike" cap="none" dirty="0">
                <a:solidFill>
                  <a:schemeClr val="accent1"/>
                </a:solidFill>
                <a:latin typeface="Arial"/>
                <a:ea typeface="Arial"/>
                <a:cs typeface="Arial"/>
                <a:sym typeface="Arial"/>
              </a:rPr>
              <a:t>Sedition Act Text</a:t>
            </a:r>
            <a:endParaRPr sz="4000" b="1" i="0" u="none" strike="noStrike" cap="none" dirty="0">
              <a:solidFill>
                <a:schemeClr val="accent1"/>
              </a:solidFill>
              <a:latin typeface="Arial"/>
              <a:ea typeface="Arial"/>
              <a:cs typeface="Arial"/>
              <a:sym typeface="Arial"/>
            </a:endParaRPr>
          </a:p>
        </p:txBody>
      </p:sp>
      <p:sp>
        <p:nvSpPr>
          <p:cNvPr id="143" name="Shape 143"/>
          <p:cNvSpPr txBox="1">
            <a:spLocks noGrp="1"/>
          </p:cNvSpPr>
          <p:nvPr>
            <p:ph idx="1"/>
          </p:nvPr>
        </p:nvSpPr>
        <p:spPr>
          <a:xfrm>
            <a:off x="1097934" y="1600200"/>
            <a:ext cx="4296841" cy="452596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200"/>
              <a:buFont typeface="Calibri"/>
              <a:buNone/>
            </a:pPr>
            <a:r>
              <a:rPr lang="en-US" sz="2800" b="0" i="0" u="none" strike="noStrike" cap="none" dirty="0">
                <a:solidFill>
                  <a:schemeClr val="dk1"/>
                </a:solidFill>
                <a:latin typeface="Arial"/>
                <a:ea typeface="Arial"/>
                <a:cs typeface="Arial"/>
                <a:sym typeface="Arial"/>
              </a:rPr>
              <a:t>Prohibited: “[W]</a:t>
            </a:r>
            <a:r>
              <a:rPr lang="en-US" sz="2800" b="0" i="0" u="none" strike="noStrike" cap="none" dirty="0" err="1">
                <a:solidFill>
                  <a:schemeClr val="dk1"/>
                </a:solidFill>
                <a:latin typeface="Arial"/>
                <a:ea typeface="Arial"/>
                <a:cs typeface="Arial"/>
                <a:sym typeface="Arial"/>
              </a:rPr>
              <a:t>riting</a:t>
            </a:r>
            <a:r>
              <a:rPr lang="en-US" sz="2800" b="0" i="0" u="none" strike="noStrike" cap="none" dirty="0">
                <a:solidFill>
                  <a:schemeClr val="dk1"/>
                </a:solidFill>
                <a:latin typeface="Arial"/>
                <a:ea typeface="Arial"/>
                <a:cs typeface="Arial"/>
                <a:sym typeface="Arial"/>
              </a:rPr>
              <a:t>, printing, uttering or publishing </a:t>
            </a:r>
            <a:r>
              <a:rPr lang="en-US" sz="2800" b="0" i="0" strike="noStrike" cap="none" dirty="0">
                <a:solidFill>
                  <a:srgbClr val="D3332D"/>
                </a:solidFill>
                <a:latin typeface="Arial"/>
                <a:ea typeface="Arial"/>
                <a:cs typeface="Arial"/>
                <a:sym typeface="Arial"/>
              </a:rPr>
              <a:t>any false, scandalous and malicious writing or writings against the government of the United States</a:t>
            </a:r>
            <a:r>
              <a:rPr lang="en-US" sz="2800" b="0" i="0" u="none" strike="noStrike" cap="none" dirty="0">
                <a:solidFill>
                  <a:schemeClr val="dk1"/>
                </a:solidFill>
                <a:latin typeface="Arial"/>
                <a:ea typeface="Arial"/>
                <a:cs typeface="Arial"/>
                <a:sym typeface="Arial"/>
              </a:rPr>
              <a:t>, or either house of the Congress of the United States, or the President of the United States[.]”</a:t>
            </a:r>
            <a:endParaRPr sz="2800" b="0" i="0" u="none" strike="noStrike" cap="none" dirty="0">
              <a:solidFill>
                <a:schemeClr val="dk1"/>
              </a:solidFill>
              <a:latin typeface="Arial"/>
              <a:ea typeface="Arial"/>
              <a:cs typeface="Arial"/>
              <a:sym typeface="Arial"/>
            </a:endParaRPr>
          </a:p>
        </p:txBody>
      </p:sp>
      <p:pic>
        <p:nvPicPr>
          <p:cNvPr id="144" name="Shape 144"/>
          <p:cNvPicPr preferRelativeResize="0"/>
          <p:nvPr/>
        </p:nvPicPr>
        <p:blipFill rotWithShape="1">
          <a:blip r:embed="rId3">
            <a:alphaModFix/>
          </a:blip>
          <a:srcRect/>
          <a:stretch/>
        </p:blipFill>
        <p:spPr>
          <a:xfrm>
            <a:off x="5598549" y="1519445"/>
            <a:ext cx="3076810" cy="4721138"/>
          </a:xfrm>
          <a:prstGeom prst="rect">
            <a:avLst/>
          </a:prstGeom>
          <a:noFill/>
          <a:ln>
            <a:noFill/>
          </a:ln>
        </p:spPr>
      </p:pic>
    </p:spTree>
  </p:cSld>
  <p:clrMapOvr>
    <a:masterClrMapping/>
  </p:clrMapOvr>
</p:sld>
</file>

<file path=ppt/theme/theme1.xml><?xml version="1.0" encoding="utf-8"?>
<a:theme xmlns:a="http://schemas.openxmlformats.org/drawingml/2006/main" name="Unit 1 - The Origins of the First Amendment (Slides)">
  <a:themeElements>
    <a:clrScheme name="Custom 4">
      <a:dk1>
        <a:srgbClr val="000000"/>
      </a:dk1>
      <a:lt1>
        <a:srgbClr val="FFFFFF"/>
      </a:lt1>
      <a:dk2>
        <a:srgbClr val="1F497D"/>
      </a:dk2>
      <a:lt2>
        <a:srgbClr val="EEECE1"/>
      </a:lt2>
      <a:accent1>
        <a:srgbClr val="8C004C"/>
      </a:accent1>
      <a:accent2>
        <a:srgbClr val="DF6840"/>
      </a:accent2>
      <a:accent3>
        <a:srgbClr val="D3332D"/>
      </a:accent3>
      <a:accent4>
        <a:srgbClr val="8064A2"/>
      </a:accent4>
      <a:accent5>
        <a:srgbClr val="4BACC6"/>
      </a:accent5>
      <a:accent6>
        <a:srgbClr val="F79646"/>
      </a:accent6>
      <a:hlink>
        <a:srgbClr val="DA5241"/>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Unit 1 - The Origins of the First Amendment (Slides).thmx</Template>
  <TotalTime>1759</TotalTime>
  <Words>3403</Words>
  <Application>Microsoft Macintosh PowerPoint</Application>
  <PresentationFormat>On-screen Show (4:3)</PresentationFormat>
  <Paragraphs>239</Paragraphs>
  <Slides>41</Slides>
  <Notes>40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Unit 1 - The Origins of the First Amendment (Slides)</vt:lpstr>
      <vt:lpstr>Free Speech, Power, and Censorship in American History</vt:lpstr>
      <vt:lpstr>In this lesson, you will learn:</vt:lpstr>
      <vt:lpstr>The First Amendment</vt:lpstr>
      <vt:lpstr>Your First Amendment Freedoms</vt:lpstr>
      <vt:lpstr>GRASP-ing Your First Amendment Rights</vt:lpstr>
      <vt:lpstr>Key Concept #1: </vt:lpstr>
      <vt:lpstr>The Sedition Act (1798)</vt:lpstr>
      <vt:lpstr>Sedition Act Background</vt:lpstr>
      <vt:lpstr>Sedition Act Text</vt:lpstr>
      <vt:lpstr>The Sedition Act in Practice</vt:lpstr>
      <vt:lpstr>Key Concept #2: </vt:lpstr>
      <vt:lpstr>Free Speech and Majority Rule</vt:lpstr>
      <vt:lpstr>Danger: The Tyranny of  the Majority</vt:lpstr>
      <vt:lpstr>Key Concept #3: </vt:lpstr>
      <vt:lpstr>Example:  Censoring Antislavery Speech</vt:lpstr>
      <vt:lpstr>Congressional “Gag Rule” on  Antislavery Speech</vt:lpstr>
      <vt:lpstr>PowerPoint Presentation</vt:lpstr>
      <vt:lpstr>Protecting Slave Owners</vt:lpstr>
      <vt:lpstr>PowerPoint Presentation</vt:lpstr>
      <vt:lpstr>PowerPoint Presentation</vt:lpstr>
      <vt:lpstr>PowerPoint Presentation</vt:lpstr>
      <vt:lpstr>PowerPoint Presentation</vt:lpstr>
      <vt:lpstr>The Espionage Act (1917)</vt:lpstr>
      <vt:lpstr>The Sedition Act Returns</vt:lpstr>
      <vt:lpstr>Espionage and Sedition Act Victims</vt:lpstr>
      <vt:lpstr>Women’s Suffrage and the Espionage Act</vt:lpstr>
      <vt:lpstr>Suffragists Targeted</vt:lpstr>
      <vt:lpstr>Anti-Communism, 1900-1950</vt:lpstr>
      <vt:lpstr>First Red Scare, 1917-1920</vt:lpstr>
      <vt:lpstr>Second Red Scare/McCarthyism </vt:lpstr>
      <vt:lpstr>The McCarthy Years</vt:lpstr>
      <vt:lpstr>The McCarthy Years</vt:lpstr>
      <vt:lpstr>Censoring the Civil Rights Movement</vt:lpstr>
      <vt:lpstr>Civil Rights Movement</vt:lpstr>
      <vt:lpstr>Civil Rights</vt:lpstr>
      <vt:lpstr>Covering Civil Rights:  New York Times v. Sullivan</vt:lpstr>
      <vt:lpstr>The Times Wins at the Supreme Court</vt:lpstr>
      <vt:lpstr>Summing Up</vt:lpstr>
      <vt:lpstr>Terms and Concepts</vt:lpstr>
      <vt:lpstr>Check your memory</vt:lpstr>
      <vt:lpstr>Discussion 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Free Speech, Power, and Censorship in American History</dc:title>
  <cp:lastModifiedBy>Nikki</cp:lastModifiedBy>
  <cp:revision>35</cp:revision>
  <dcterms:modified xsi:type="dcterms:W3CDTF">2018-08-29T14:57:05Z</dcterms:modified>
</cp:coreProperties>
</file>