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8"/>
  </p:notesMasterIdLst>
  <p:handoutMasterIdLst>
    <p:handoutMasterId r:id="rId89"/>
  </p:handoutMasterIdLst>
  <p:sldIdLst>
    <p:sldId id="882" r:id="rId2"/>
    <p:sldId id="841" r:id="rId3"/>
    <p:sldId id="843" r:id="rId4"/>
    <p:sldId id="625" r:id="rId5"/>
    <p:sldId id="626" r:id="rId6"/>
    <p:sldId id="614" r:id="rId7"/>
    <p:sldId id="627" r:id="rId8"/>
    <p:sldId id="693" r:id="rId9"/>
    <p:sldId id="630" r:id="rId10"/>
    <p:sldId id="694" r:id="rId11"/>
    <p:sldId id="844" r:id="rId12"/>
    <p:sldId id="826" r:id="rId13"/>
    <p:sldId id="631" r:id="rId14"/>
    <p:sldId id="633" r:id="rId15"/>
    <p:sldId id="696" r:id="rId16"/>
    <p:sldId id="697" r:id="rId17"/>
    <p:sldId id="698" r:id="rId18"/>
    <p:sldId id="700" r:id="rId19"/>
    <p:sldId id="699" r:id="rId20"/>
    <p:sldId id="701" r:id="rId21"/>
    <p:sldId id="702" r:id="rId22"/>
    <p:sldId id="703" r:id="rId23"/>
    <p:sldId id="704" r:id="rId24"/>
    <p:sldId id="798" r:id="rId25"/>
    <p:sldId id="706" r:id="rId26"/>
    <p:sldId id="827" r:id="rId27"/>
    <p:sldId id="764" r:id="rId28"/>
    <p:sldId id="708" r:id="rId29"/>
    <p:sldId id="709" r:id="rId30"/>
    <p:sldId id="845" r:id="rId31"/>
    <p:sldId id="846" r:id="rId32"/>
    <p:sldId id="710" r:id="rId33"/>
    <p:sldId id="711" r:id="rId34"/>
    <p:sldId id="712" r:id="rId35"/>
    <p:sldId id="713" r:id="rId36"/>
    <p:sldId id="847" r:id="rId37"/>
    <p:sldId id="715" r:id="rId38"/>
    <p:sldId id="716" r:id="rId39"/>
    <p:sldId id="828" r:id="rId40"/>
    <p:sldId id="829" r:id="rId41"/>
    <p:sldId id="804" r:id="rId42"/>
    <p:sldId id="805" r:id="rId43"/>
    <p:sldId id="806" r:id="rId44"/>
    <p:sldId id="807" r:id="rId45"/>
    <p:sldId id="830" r:id="rId46"/>
    <p:sldId id="831" r:id="rId47"/>
    <p:sldId id="721" r:id="rId48"/>
    <p:sldId id="858" r:id="rId49"/>
    <p:sldId id="859" r:id="rId50"/>
    <p:sldId id="860" r:id="rId51"/>
    <p:sldId id="862" r:id="rId52"/>
    <p:sldId id="861" r:id="rId53"/>
    <p:sldId id="863" r:id="rId54"/>
    <p:sldId id="865" r:id="rId55"/>
    <p:sldId id="864" r:id="rId56"/>
    <p:sldId id="866" r:id="rId57"/>
    <p:sldId id="725" r:id="rId58"/>
    <p:sldId id="867" r:id="rId59"/>
    <p:sldId id="872" r:id="rId60"/>
    <p:sldId id="868" r:id="rId61"/>
    <p:sldId id="869" r:id="rId62"/>
    <p:sldId id="870" r:id="rId63"/>
    <p:sldId id="871" r:id="rId64"/>
    <p:sldId id="813" r:id="rId65"/>
    <p:sldId id="834" r:id="rId66"/>
    <p:sldId id="729" r:id="rId67"/>
    <p:sldId id="753" r:id="rId68"/>
    <p:sldId id="731" r:id="rId69"/>
    <p:sldId id="761" r:id="rId70"/>
    <p:sldId id="732" r:id="rId71"/>
    <p:sldId id="733" r:id="rId72"/>
    <p:sldId id="734" r:id="rId73"/>
    <p:sldId id="735" r:id="rId74"/>
    <p:sldId id="736" r:id="rId75"/>
    <p:sldId id="737" r:id="rId76"/>
    <p:sldId id="738" r:id="rId77"/>
    <p:sldId id="873" r:id="rId78"/>
    <p:sldId id="814" r:id="rId79"/>
    <p:sldId id="874" r:id="rId80"/>
    <p:sldId id="875" r:id="rId81"/>
    <p:sldId id="876" r:id="rId82"/>
    <p:sldId id="877" r:id="rId83"/>
    <p:sldId id="878" r:id="rId84"/>
    <p:sldId id="879" r:id="rId85"/>
    <p:sldId id="880" r:id="rId86"/>
    <p:sldId id="881" r:id="rId87"/>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0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0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0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0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6600"/>
    <a:srgbClr val="FFFFCC"/>
    <a:srgbClr val="FFFF99"/>
    <a:srgbClr val="800000"/>
    <a:srgbClr val="AD0000"/>
    <a:srgbClr val="5393FB"/>
    <a:srgbClr val="4FA7FF"/>
    <a:srgbClr val="2D96FF"/>
    <a:srgbClr val="007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71" autoAdjust="0"/>
  </p:normalViewPr>
  <p:slideViewPr>
    <p:cSldViewPr>
      <p:cViewPr>
        <p:scale>
          <a:sx n="70" d="100"/>
          <a:sy n="70" d="100"/>
        </p:scale>
        <p:origin x="-1302"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Lst>
  </p:outlineViewPr>
  <p:notesTextViewPr>
    <p:cViewPr>
      <p:scale>
        <a:sx n="100" d="100"/>
        <a:sy n="100" d="100"/>
      </p:scale>
      <p:origin x="0" y="0"/>
    </p:cViewPr>
  </p:notesTextViewPr>
  <p:sorterViewPr>
    <p:cViewPr>
      <p:scale>
        <a:sx n="100" d="100"/>
        <a:sy n="100" d="100"/>
      </p:scale>
      <p:origin x="0" y="18762"/>
    </p:cViewPr>
  </p:sorterViewPr>
  <p:notesViewPr>
    <p:cSldViewPr>
      <p:cViewPr>
        <p:scale>
          <a:sx n="75" d="100"/>
          <a:sy n="75" d="100"/>
        </p:scale>
        <p:origin x="-2310" y="72"/>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29.xml"/><Relationship Id="rId39" Type="http://schemas.openxmlformats.org/officeDocument/2006/relationships/slide" Target="slides/slide42.xml"/><Relationship Id="rId21" Type="http://schemas.openxmlformats.org/officeDocument/2006/relationships/slide" Target="slides/slide24.xml"/><Relationship Id="rId34" Type="http://schemas.openxmlformats.org/officeDocument/2006/relationships/slide" Target="slides/slide37.xml"/><Relationship Id="rId42" Type="http://schemas.openxmlformats.org/officeDocument/2006/relationships/slide" Target="slides/slide45.xml"/><Relationship Id="rId47" Type="http://schemas.openxmlformats.org/officeDocument/2006/relationships/slide" Target="slides/slide60.xml"/><Relationship Id="rId50" Type="http://schemas.openxmlformats.org/officeDocument/2006/relationships/slide" Target="slides/slide63.xml"/><Relationship Id="rId55" Type="http://schemas.openxmlformats.org/officeDocument/2006/relationships/slide" Target="slides/slide78.xml"/><Relationship Id="rId7" Type="http://schemas.openxmlformats.org/officeDocument/2006/relationships/slide" Target="slides/slide10.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1.xml"/><Relationship Id="rId46" Type="http://schemas.openxmlformats.org/officeDocument/2006/relationships/slide" Target="slides/slide59.xml"/><Relationship Id="rId2" Type="http://schemas.openxmlformats.org/officeDocument/2006/relationships/slide" Target="slides/slide5.xml"/><Relationship Id="rId16" Type="http://schemas.openxmlformats.org/officeDocument/2006/relationships/slide" Target="slides/slide19.xml"/><Relationship Id="rId20" Type="http://schemas.openxmlformats.org/officeDocument/2006/relationships/slide" Target="slides/slide23.xml"/><Relationship Id="rId29" Type="http://schemas.openxmlformats.org/officeDocument/2006/relationships/slide" Target="slides/slide32.xml"/><Relationship Id="rId41" Type="http://schemas.openxmlformats.org/officeDocument/2006/relationships/slide" Target="slides/slide44.xml"/><Relationship Id="rId54" Type="http://schemas.openxmlformats.org/officeDocument/2006/relationships/slide" Target="slides/slide67.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27.xml"/><Relationship Id="rId32" Type="http://schemas.openxmlformats.org/officeDocument/2006/relationships/slide" Target="slides/slide35.xml"/><Relationship Id="rId37" Type="http://schemas.openxmlformats.org/officeDocument/2006/relationships/slide" Target="slides/slide40.xml"/><Relationship Id="rId40" Type="http://schemas.openxmlformats.org/officeDocument/2006/relationships/slide" Target="slides/slide43.xml"/><Relationship Id="rId45" Type="http://schemas.openxmlformats.org/officeDocument/2006/relationships/slide" Target="slides/slide57.xml"/><Relationship Id="rId53" Type="http://schemas.openxmlformats.org/officeDocument/2006/relationships/slide" Target="slides/slide66.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39.xml"/><Relationship Id="rId49" Type="http://schemas.openxmlformats.org/officeDocument/2006/relationships/slide" Target="slides/slide62.xml"/><Relationship Id="rId10" Type="http://schemas.openxmlformats.org/officeDocument/2006/relationships/slide" Target="slides/slide13.xml"/><Relationship Id="rId19" Type="http://schemas.openxmlformats.org/officeDocument/2006/relationships/slide" Target="slides/slide22.xml"/><Relationship Id="rId31" Type="http://schemas.openxmlformats.org/officeDocument/2006/relationships/slide" Target="slides/slide34.xml"/><Relationship Id="rId44" Type="http://schemas.openxmlformats.org/officeDocument/2006/relationships/slide" Target="slides/slide47.xml"/><Relationship Id="rId52" Type="http://schemas.openxmlformats.org/officeDocument/2006/relationships/slide" Target="slides/slide65.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8.xml"/><Relationship Id="rId43" Type="http://schemas.openxmlformats.org/officeDocument/2006/relationships/slide" Target="slides/slide46.xml"/><Relationship Id="rId48" Type="http://schemas.openxmlformats.org/officeDocument/2006/relationships/slide" Target="slides/slide61.xml"/><Relationship Id="rId8" Type="http://schemas.openxmlformats.org/officeDocument/2006/relationships/slide" Target="slides/slide11.xml"/><Relationship Id="rId51" Type="http://schemas.openxmlformats.org/officeDocument/2006/relationships/slide" Target="slides/slide64.xml"/><Relationship Id="rId3"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25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27"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861634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24387"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89038" y="703263"/>
            <a:ext cx="4625975" cy="3470275"/>
          </a:xfrm>
          <a:ln/>
        </p:spPr>
      </p:sp>
      <p:sp>
        <p:nvSpPr>
          <p:cNvPr id="10240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Rot="1" noChangeAspect="1" noChangeArrowheads="1" noTextEdit="1"/>
          </p:cNvSpPr>
          <p:nvPr>
            <p:ph type="sldImg"/>
          </p:nvPr>
        </p:nvSpPr>
        <p:spPr>
          <a:ln/>
        </p:spPr>
      </p:sp>
      <p:sp>
        <p:nvSpPr>
          <p:cNvPr id="84480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89038" y="703263"/>
            <a:ext cx="4625975" cy="3470275"/>
          </a:xfrm>
          <a:ln/>
        </p:spPr>
      </p:sp>
      <p:sp>
        <p:nvSpPr>
          <p:cNvPr id="8192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Rot="1" noChangeAspect="1" noChangeArrowheads="1" noTextEdit="1"/>
          </p:cNvSpPr>
          <p:nvPr>
            <p:ph type="sldImg"/>
          </p:nvPr>
        </p:nvSpPr>
        <p:spPr>
          <a:ln/>
        </p:spPr>
      </p:sp>
      <p:sp>
        <p:nvSpPr>
          <p:cNvPr id="84480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24387"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89038" y="703263"/>
            <a:ext cx="4625975" cy="3470275"/>
          </a:xfrm>
          <a:ln/>
        </p:spPr>
      </p:sp>
      <p:sp>
        <p:nvSpPr>
          <p:cNvPr id="8294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2"/>
          <p:cNvSpPr>
            <a:spLocks noGrp="1" noRot="1" noChangeAspect="1" noChangeArrowheads="1" noTextEdit="1"/>
          </p:cNvSpPr>
          <p:nvPr>
            <p:ph type="sldImg"/>
          </p:nvPr>
        </p:nvSpPr>
        <p:spPr>
          <a:ln/>
        </p:spPr>
      </p:sp>
      <p:sp>
        <p:nvSpPr>
          <p:cNvPr id="10670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24387"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Rot="1" noChangeAspect="1" noChangeArrowheads="1" noTextEdit="1"/>
          </p:cNvSpPr>
          <p:nvPr>
            <p:ph type="sldImg"/>
          </p:nvPr>
        </p:nvSpPr>
        <p:spPr>
          <a:ln/>
        </p:spPr>
      </p:sp>
      <p:sp>
        <p:nvSpPr>
          <p:cNvPr id="10711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2"/>
          <p:cNvSpPr>
            <a:spLocks noGrp="1" noRot="1" noChangeAspect="1" noChangeArrowheads="1" noTextEdit="1"/>
          </p:cNvSpPr>
          <p:nvPr>
            <p:ph type="sldImg"/>
          </p:nvPr>
        </p:nvSpPr>
        <p:spPr>
          <a:xfrm>
            <a:off x="1190625" y="703263"/>
            <a:ext cx="4627563" cy="3470275"/>
          </a:xfrm>
          <a:ln/>
        </p:spPr>
      </p:sp>
      <p:sp>
        <p:nvSpPr>
          <p:cNvPr id="10813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2"/>
          <p:cNvSpPr>
            <a:spLocks noGrp="1" noRot="1" noChangeAspect="1" noChangeArrowheads="1" noTextEdit="1"/>
          </p:cNvSpPr>
          <p:nvPr>
            <p:ph type="sldImg"/>
          </p:nvPr>
        </p:nvSpPr>
        <p:spPr>
          <a:xfrm>
            <a:off x="1190625" y="703263"/>
            <a:ext cx="4627563" cy="3470275"/>
          </a:xfrm>
          <a:ln/>
        </p:spPr>
      </p:sp>
      <p:sp>
        <p:nvSpPr>
          <p:cNvPr id="10833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Rectangle 2"/>
          <p:cNvSpPr>
            <a:spLocks noGrp="1" noRot="1" noChangeAspect="1" noChangeArrowheads="1" noTextEdit="1"/>
          </p:cNvSpPr>
          <p:nvPr>
            <p:ph type="sldImg"/>
          </p:nvPr>
        </p:nvSpPr>
        <p:spPr>
          <a:xfrm>
            <a:off x="1190625" y="703263"/>
            <a:ext cx="4627563" cy="3470275"/>
          </a:xfrm>
          <a:ln/>
        </p:spPr>
      </p:sp>
      <p:sp>
        <p:nvSpPr>
          <p:cNvPr id="10854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3" tIns="46737" rIns="93473" bIns="46737"/>
          <a:lstStyle/>
          <a:p>
            <a:endParaRPr lang="en-US" alt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4116642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583388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481602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242702"/>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1976080"/>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endParaRPr lang="en-US" dirty="0"/>
          </a:p>
        </p:txBody>
      </p:sp>
    </p:spTree>
    <p:extLst>
      <p:ext uri="{BB962C8B-B14F-4D97-AF65-F5344CB8AC3E}">
        <p14:creationId xmlns:p14="http://schemas.microsoft.com/office/powerpoint/2010/main" val="3576301352"/>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657062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026149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191525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348866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5469993"/>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98910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412618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208269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16"/>
          <p:cNvSpPr txBox="1">
            <a:spLocks noChangeArrowheads="1"/>
          </p:cNvSpPr>
          <p:nvPr/>
        </p:nvSpPr>
        <p:spPr bwMode="auto">
          <a:xfrm>
            <a:off x="76200" y="64008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Arial" charset="0"/>
              </a:rPr>
              <a:t>5-</a:t>
            </a:r>
            <a:fld id="{A312235D-5B42-4B5B-810B-1423FE49CC39}"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5.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152400" y="5715000"/>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1400" dirty="0" smtClean="0">
                <a:solidFill>
                  <a:schemeClr val="accent3"/>
                </a:solidFill>
                <a:latin typeface="Liberation Sans" panose="020B0604020202020204" pitchFamily="34" charset="0"/>
              </a:rPr>
              <a:t>Prepared by</a:t>
            </a:r>
          </a:p>
          <a:p>
            <a:pPr>
              <a:defRPr/>
            </a:pPr>
            <a:r>
              <a:rPr lang="en-US" sz="1400" dirty="0" smtClean="0">
                <a:solidFill>
                  <a:schemeClr val="accent3"/>
                </a:solidFill>
                <a:latin typeface="Liberation Sans" panose="020B0604020202020204" pitchFamily="34" charset="0"/>
              </a:rPr>
              <a:t>Coby Harmon</a:t>
            </a:r>
          </a:p>
          <a:p>
            <a:pPr>
              <a:defRPr/>
            </a:pPr>
            <a:r>
              <a:rPr lang="en-US" sz="1400" dirty="0" smtClean="0">
                <a:solidFill>
                  <a:schemeClr val="accent3"/>
                </a:solidFill>
                <a:latin typeface="Liberation Sans" panose="020B0604020202020204" pitchFamily="34" charset="0"/>
              </a:rPr>
              <a:t>University of California, Santa Barbara</a:t>
            </a:r>
          </a:p>
          <a:p>
            <a:pPr>
              <a:defRPr/>
            </a:pPr>
            <a:r>
              <a:rPr lang="en-US" sz="1400"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r>
              <a:rPr lang="en-US" sz="4800" dirty="0" smtClean="0">
                <a:solidFill>
                  <a:schemeClr val="accent3"/>
                </a:solidFill>
                <a:latin typeface="Constantia" panose="02030602050306030303" pitchFamily="18" charset="0"/>
                <a:cs typeface="Andalus" panose="02020603050405020304" pitchFamily="18" charset="-78"/>
              </a:rPr>
              <a:t>W</a:t>
            </a:r>
            <a:r>
              <a:rPr lang="en-US" sz="4000" dirty="0" smtClean="0">
                <a:solidFill>
                  <a:schemeClr val="accent3"/>
                </a:solidFill>
                <a:latin typeface="Constantia" panose="02030602050306030303" pitchFamily="18" charset="0"/>
                <a:cs typeface="Andalus" panose="02020603050405020304" pitchFamily="18" charset="-78"/>
              </a:rPr>
              <a:t>ILEY</a:t>
            </a:r>
            <a:endParaRPr lang="en-US" sz="480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r>
              <a:rPr lang="en-US" sz="420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01915756"/>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533400" y="1905000"/>
            <a:ext cx="7696200" cy="289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lvl="1" algn="l">
              <a:lnSpc>
                <a:spcPct val="125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Traditionally used for merchandise with high unit values.</a:t>
            </a:r>
          </a:p>
          <a:p>
            <a:pPr lvl="1" algn="l">
              <a:lnSpc>
                <a:spcPct val="125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Shows the quantity and cost of the inventory that should be on hand at any time.</a:t>
            </a:r>
          </a:p>
          <a:p>
            <a:pPr lvl="1" algn="l">
              <a:lnSpc>
                <a:spcPct val="125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Provides better control over inventories than a periodic system.</a:t>
            </a:r>
          </a:p>
        </p:txBody>
      </p:sp>
      <p:sp>
        <p:nvSpPr>
          <p:cNvPr id="11269" name="Text Box 16"/>
          <p:cNvSpPr txBox="1">
            <a:spLocks noChangeArrowheads="1"/>
          </p:cNvSpPr>
          <p:nvPr/>
        </p:nvSpPr>
        <p:spPr bwMode="auto">
          <a:xfrm>
            <a:off x="533400" y="1295400"/>
            <a:ext cx="8153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l">
              <a:spcBef>
                <a:spcPct val="30000"/>
              </a:spcBef>
              <a:spcAft>
                <a:spcPct val="20000"/>
              </a:spcAft>
              <a:buSzPct val="80000"/>
              <a:defRPr sz="2800" b="1">
                <a:solidFill>
                  <a:srgbClr val="006600"/>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ADVANTAGES OF THE PERPETUAL SYSTEM</a:t>
            </a:r>
            <a:endParaRPr lang="en-US" altLang="en-US" dirty="0"/>
          </a:p>
        </p:txBody>
      </p:sp>
      <p:sp>
        <p:nvSpPr>
          <p:cNvPr id="1127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Flow of Costs</a:t>
            </a:r>
            <a:endParaRPr lang="en-US" altLang="en-US" sz="3200" b="1" dirty="0">
              <a:solidFill>
                <a:schemeClr val="tx2">
                  <a:lumMod val="75000"/>
                </a:schemeClr>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3657600" cy="560388"/>
          </a:xfrm>
          <a:prstGeom prst="rect">
            <a:avLst/>
          </a:prstGeom>
          <a:noFill/>
          <a:ln>
            <a:noFill/>
          </a:ln>
          <a:effectLst/>
        </p:spPr>
        <p:txBody>
          <a:bodyPr lIns="90488" tIns="44450" rIns="90488" bIns="44450" anchor="ctr" anchorCtr="0"/>
          <a:lstStyle/>
          <a:p>
            <a:pPr algn="l"/>
            <a:r>
              <a:rPr lang="en-US" altLang="en-US" sz="2800" b="1" i="0" dirty="0" smtClean="0">
                <a:solidFill>
                  <a:srgbClr val="7030A0"/>
                </a:solidFill>
                <a:latin typeface="Liberation Sans" panose="020B0604020202020204" pitchFamily="34" charset="0"/>
              </a:rPr>
              <a:t>INVESTOR INSIGHT</a:t>
            </a:r>
            <a:endParaRPr lang="en-US" altLang="en-US" sz="2800" b="1" i="0" dirty="0">
              <a:solidFill>
                <a:srgbClr val="7030A0"/>
              </a:solidFill>
              <a:latin typeface="Liberation Sans" panose="020B0604020202020204" pitchFamily="34" charset="0"/>
            </a:endParaRPr>
          </a:p>
        </p:txBody>
      </p:sp>
      <p:sp>
        <p:nvSpPr>
          <p:cNvPr id="2" name="Rectangle 1"/>
          <p:cNvSpPr/>
          <p:nvPr/>
        </p:nvSpPr>
        <p:spPr>
          <a:xfrm>
            <a:off x="484496" y="1066800"/>
            <a:ext cx="8153400" cy="3696525"/>
          </a:xfrm>
          <a:prstGeom prst="rect">
            <a:avLst/>
          </a:prstGeom>
        </p:spPr>
        <p:txBody>
          <a:bodyPr wrap="square">
            <a:spAutoFit/>
          </a:bodyPr>
          <a:lstStyle/>
          <a:p>
            <a:pPr algn="just">
              <a:lnSpc>
                <a:spcPct val="110000"/>
              </a:lnSpc>
              <a:spcBef>
                <a:spcPts val="600"/>
              </a:spcBef>
            </a:pPr>
            <a:r>
              <a:rPr lang="en-US" sz="2100" b="1" dirty="0" smtClean="0">
                <a:latin typeface="Liberation Sans" panose="020B0604020202020204" pitchFamily="34" charset="0"/>
              </a:rPr>
              <a:t>Snowboard </a:t>
            </a:r>
            <a:r>
              <a:rPr lang="en-US" sz="2100" b="1" dirty="0">
                <a:latin typeface="Liberation Sans" panose="020B0604020202020204" pitchFamily="34" charset="0"/>
              </a:rPr>
              <a:t>Company Improves Its Share Appeal</a:t>
            </a:r>
          </a:p>
          <a:p>
            <a:pPr algn="just">
              <a:lnSpc>
                <a:spcPct val="110000"/>
              </a:lnSpc>
              <a:spcBef>
                <a:spcPts val="600"/>
              </a:spcBef>
            </a:pPr>
            <a:r>
              <a:rPr lang="en-US" sz="2100" dirty="0" smtClean="0">
                <a:latin typeface="Liberation Sans" panose="020B0604020202020204" pitchFamily="34" charset="0"/>
              </a:rPr>
              <a:t>Investors </a:t>
            </a:r>
            <a:r>
              <a:rPr lang="en-US" sz="2100" dirty="0">
                <a:latin typeface="Liberation Sans" panose="020B0604020202020204" pitchFamily="34" charset="0"/>
              </a:rPr>
              <a:t>are often </a:t>
            </a:r>
            <a:r>
              <a:rPr lang="en-US" sz="2100" dirty="0" smtClean="0">
                <a:latin typeface="Liberation Sans" panose="020B0604020202020204" pitchFamily="34" charset="0"/>
              </a:rPr>
              <a:t>eager to </a:t>
            </a:r>
            <a:r>
              <a:rPr lang="en-US" sz="2100" dirty="0">
                <a:latin typeface="Liberation Sans" panose="020B0604020202020204" pitchFamily="34" charset="0"/>
              </a:rPr>
              <a:t>invest in a company </a:t>
            </a:r>
            <a:r>
              <a:rPr lang="en-US" sz="2100" dirty="0" smtClean="0">
                <a:latin typeface="Liberation Sans" panose="020B0604020202020204" pitchFamily="34" charset="0"/>
              </a:rPr>
              <a:t>that has </a:t>
            </a:r>
            <a:r>
              <a:rPr lang="en-US" sz="2100" dirty="0">
                <a:latin typeface="Liberation Sans" panose="020B0604020202020204" pitchFamily="34" charset="0"/>
              </a:rPr>
              <a:t>a hot new product</a:t>
            </a:r>
            <a:r>
              <a:rPr lang="en-US" sz="2100" dirty="0" smtClean="0">
                <a:latin typeface="Liberation Sans" panose="020B0604020202020204" pitchFamily="34" charset="0"/>
              </a:rPr>
              <a:t>. However</a:t>
            </a:r>
            <a:r>
              <a:rPr lang="en-US" sz="2100" dirty="0">
                <a:latin typeface="Liberation Sans" panose="020B0604020202020204" pitchFamily="34" charset="0"/>
              </a:rPr>
              <a:t>, when a </a:t>
            </a:r>
            <a:r>
              <a:rPr lang="en-US" sz="2100" dirty="0" smtClean="0">
                <a:latin typeface="Liberation Sans" panose="020B0604020202020204" pitchFamily="34" charset="0"/>
              </a:rPr>
              <a:t>fast-growing </a:t>
            </a:r>
            <a:r>
              <a:rPr lang="en-US" sz="2100" dirty="0" smtClean="0">
                <a:latin typeface="Liberation Sans" panose="020B0604020202020204" pitchFamily="34" charset="0"/>
              </a:rPr>
              <a:t>snowboard-maker </a:t>
            </a:r>
            <a:r>
              <a:rPr lang="en-US" sz="2100" dirty="0" smtClean="0">
                <a:latin typeface="Liberation Sans" panose="020B0604020202020204" pitchFamily="34" charset="0"/>
              </a:rPr>
              <a:t>issued </a:t>
            </a:r>
            <a:r>
              <a:rPr lang="en-US" sz="2100" dirty="0">
                <a:latin typeface="Liberation Sans" panose="020B0604020202020204" pitchFamily="34" charset="0"/>
              </a:rPr>
              <a:t>ordinary shares </a:t>
            </a:r>
            <a:r>
              <a:rPr lang="en-US" sz="2100" dirty="0" smtClean="0">
                <a:latin typeface="Liberation Sans" panose="020B0604020202020204" pitchFamily="34" charset="0"/>
              </a:rPr>
              <a:t>to the </a:t>
            </a:r>
            <a:r>
              <a:rPr lang="en-US" sz="2100" dirty="0">
                <a:latin typeface="Liberation Sans" panose="020B0604020202020204" pitchFamily="34" charset="0"/>
              </a:rPr>
              <a:t>public for the </a:t>
            </a:r>
            <a:r>
              <a:rPr lang="en-US" sz="2100" dirty="0" smtClean="0">
                <a:latin typeface="Liberation Sans" panose="020B0604020202020204" pitchFamily="34" charset="0"/>
              </a:rPr>
              <a:t>first </a:t>
            </a:r>
            <a:r>
              <a:rPr lang="en-US" sz="2100" dirty="0">
                <a:latin typeface="Liberation Sans" panose="020B0604020202020204" pitchFamily="34" charset="0"/>
              </a:rPr>
              <a:t>time</a:t>
            </a:r>
            <a:r>
              <a:rPr lang="en-US" sz="2100" dirty="0" smtClean="0">
                <a:latin typeface="Liberation Sans" panose="020B0604020202020204" pitchFamily="34" charset="0"/>
              </a:rPr>
              <a:t>, some </a:t>
            </a:r>
            <a:r>
              <a:rPr lang="en-US" sz="2100" dirty="0">
                <a:latin typeface="Liberation Sans" panose="020B0604020202020204" pitchFamily="34" charset="0"/>
              </a:rPr>
              <a:t>investors </a:t>
            </a:r>
            <a:r>
              <a:rPr lang="en-US" sz="2100" dirty="0" smtClean="0">
                <a:latin typeface="Liberation Sans" panose="020B0604020202020204" pitchFamily="34" charset="0"/>
              </a:rPr>
              <a:t>expressed reluctance </a:t>
            </a:r>
            <a:r>
              <a:rPr lang="en-US" sz="2100" dirty="0">
                <a:latin typeface="Liberation Sans" panose="020B0604020202020204" pitchFamily="34" charset="0"/>
              </a:rPr>
              <a:t>to invest in </a:t>
            </a:r>
            <a:r>
              <a:rPr lang="en-US" sz="2100" dirty="0" smtClean="0">
                <a:latin typeface="Liberation Sans" panose="020B0604020202020204" pitchFamily="34" charset="0"/>
              </a:rPr>
              <a:t>it because </a:t>
            </a:r>
            <a:r>
              <a:rPr lang="en-US" sz="2100" dirty="0">
                <a:latin typeface="Liberation Sans" panose="020B0604020202020204" pitchFamily="34" charset="0"/>
              </a:rPr>
              <a:t>of a number </a:t>
            </a:r>
            <a:r>
              <a:rPr lang="en-US" sz="2100" dirty="0" smtClean="0">
                <a:latin typeface="Liberation Sans" panose="020B0604020202020204" pitchFamily="34" charset="0"/>
              </a:rPr>
              <a:t>of accounting </a:t>
            </a:r>
            <a:r>
              <a:rPr lang="en-US" sz="2100" dirty="0">
                <a:latin typeface="Liberation Sans" panose="020B0604020202020204" pitchFamily="34" charset="0"/>
              </a:rPr>
              <a:t>control problems</a:t>
            </a:r>
            <a:r>
              <a:rPr lang="en-US" sz="2100" dirty="0" smtClean="0">
                <a:latin typeface="Liberation Sans" panose="020B0604020202020204" pitchFamily="34" charset="0"/>
              </a:rPr>
              <a:t>. To </a:t>
            </a:r>
            <a:r>
              <a:rPr lang="en-US" sz="2100" dirty="0">
                <a:latin typeface="Liberation Sans" panose="020B0604020202020204" pitchFamily="34" charset="0"/>
              </a:rPr>
              <a:t>reduce investor concerns, the company </a:t>
            </a:r>
            <a:r>
              <a:rPr lang="en-US" sz="2100" dirty="0" smtClean="0">
                <a:latin typeface="Liberation Sans" panose="020B0604020202020204" pitchFamily="34" charset="0"/>
              </a:rPr>
              <a:t>implemented a </a:t>
            </a:r>
            <a:r>
              <a:rPr lang="en-US" sz="2100" dirty="0">
                <a:latin typeface="Liberation Sans" panose="020B0604020202020204" pitchFamily="34" charset="0"/>
              </a:rPr>
              <a:t>perpetual inventory system to improve its </a:t>
            </a:r>
            <a:r>
              <a:rPr lang="en-US" sz="2100" dirty="0" smtClean="0">
                <a:latin typeface="Liberation Sans" panose="020B0604020202020204" pitchFamily="34" charset="0"/>
              </a:rPr>
              <a:t>control over </a:t>
            </a:r>
            <a:r>
              <a:rPr lang="en-US" sz="2100" dirty="0">
                <a:latin typeface="Liberation Sans" panose="020B0604020202020204" pitchFamily="34" charset="0"/>
              </a:rPr>
              <a:t>inventory. In addition, the company stated </a:t>
            </a:r>
            <a:r>
              <a:rPr lang="en-US" sz="2100" dirty="0" smtClean="0">
                <a:latin typeface="Liberation Sans" panose="020B0604020202020204" pitchFamily="34" charset="0"/>
              </a:rPr>
              <a:t>that it </a:t>
            </a:r>
            <a:r>
              <a:rPr lang="en-US" sz="2100" dirty="0">
                <a:latin typeface="Liberation Sans" panose="020B0604020202020204" pitchFamily="34" charset="0"/>
              </a:rPr>
              <a:t>would perform a physical inventory count </a:t>
            </a:r>
            <a:r>
              <a:rPr lang="en-US" sz="2100" dirty="0" smtClean="0">
                <a:latin typeface="Liberation Sans" panose="020B0604020202020204" pitchFamily="34" charset="0"/>
              </a:rPr>
              <a:t>every quarter </a:t>
            </a:r>
            <a:r>
              <a:rPr lang="en-US" sz="2100" dirty="0">
                <a:latin typeface="Liberation Sans" panose="020B0604020202020204" pitchFamily="34" charset="0"/>
              </a:rPr>
              <a:t>until it felt that its perpetual inventory </a:t>
            </a:r>
            <a:r>
              <a:rPr lang="en-US" sz="2100" dirty="0" smtClean="0">
                <a:latin typeface="Liberation Sans" panose="020B0604020202020204" pitchFamily="34" charset="0"/>
              </a:rPr>
              <a:t>system was </a:t>
            </a:r>
            <a:r>
              <a:rPr lang="en-US" sz="2100" dirty="0">
                <a:latin typeface="Liberation Sans" panose="020B0604020202020204" pitchFamily="34" charset="0"/>
              </a:rPr>
              <a:t>reliable.</a:t>
            </a:r>
          </a:p>
        </p:txBody>
      </p:sp>
      <p:sp>
        <p:nvSpPr>
          <p:cNvPr id="9" name="Rectangle 8"/>
          <p:cNvSpPr/>
          <p:nvPr/>
        </p:nvSpPr>
        <p:spPr bwMode="auto">
          <a:xfrm>
            <a:off x="332096" y="353704"/>
            <a:ext cx="8458200" cy="45992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4953000"/>
            <a:ext cx="8476488" cy="161358"/>
          </a:xfrm>
          <a:prstGeom prst="rect">
            <a:avLst/>
          </a:prstGeom>
          <a:solidFill>
            <a:srgbClr val="7030A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extLst>
      <p:ext uri="{BB962C8B-B14F-4D97-AF65-F5344CB8AC3E}">
        <p14:creationId xmlns:p14="http://schemas.microsoft.com/office/powerpoint/2010/main" val="859791655"/>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330656"/>
            <a:ext cx="6858000" cy="440120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000" b="0" dirty="0" smtClean="0">
                <a:solidFill>
                  <a:schemeClr val="tx1"/>
                </a:solidFill>
                <a:latin typeface="Liberation Sans" panose="020B0604020202020204" pitchFamily="34" charset="0"/>
              </a:rPr>
              <a:t>Indicate </a:t>
            </a:r>
            <a:r>
              <a:rPr lang="en-US" sz="2000" b="0" dirty="0">
                <a:solidFill>
                  <a:schemeClr val="tx1"/>
                </a:solidFill>
                <a:latin typeface="Liberation Sans" panose="020B0604020202020204" pitchFamily="34" charset="0"/>
              </a:rPr>
              <a:t>whether the following statements are </a:t>
            </a:r>
            <a:r>
              <a:rPr lang="en-US" sz="2000" dirty="0">
                <a:solidFill>
                  <a:schemeClr val="tx1"/>
                </a:solidFill>
                <a:latin typeface="Liberation Sans" panose="020B0604020202020204" pitchFamily="34" charset="0"/>
              </a:rPr>
              <a:t>true</a:t>
            </a:r>
            <a:r>
              <a:rPr lang="en-US" sz="2000" b="0" dirty="0">
                <a:solidFill>
                  <a:schemeClr val="tx1"/>
                </a:solidFill>
                <a:latin typeface="Liberation Sans" panose="020B0604020202020204" pitchFamily="34" charset="0"/>
              </a:rPr>
              <a:t> or </a:t>
            </a:r>
            <a:r>
              <a:rPr lang="en-US" sz="2000" dirty="0">
                <a:solidFill>
                  <a:schemeClr val="tx1"/>
                </a:solidFill>
                <a:latin typeface="Liberation Sans" panose="020B0604020202020204" pitchFamily="34" charset="0"/>
              </a:rPr>
              <a:t>false</a:t>
            </a:r>
            <a:r>
              <a:rPr lang="en-US" sz="2000" b="0" dirty="0" smtClean="0">
                <a:solidFill>
                  <a:schemeClr val="tx1"/>
                </a:solidFill>
                <a:latin typeface="Liberation Sans" panose="020B0604020202020204" pitchFamily="34" charset="0"/>
              </a:rPr>
              <a:t>.</a:t>
            </a:r>
          </a:p>
          <a:p>
            <a:pPr marL="457200" indent="-457200">
              <a:lnSpc>
                <a:spcPct val="120000"/>
              </a:lnSpc>
              <a:spcBef>
                <a:spcPts val="1200"/>
              </a:spcBef>
              <a:buClrTx/>
              <a:buSzTx/>
              <a:buFont typeface="+mj-lt"/>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primary source of revenue for a merchandising company results from </a:t>
            </a:r>
            <a:r>
              <a:rPr lang="en-US" sz="2000" b="0" dirty="0" smtClean="0">
                <a:solidFill>
                  <a:schemeClr val="tx1"/>
                </a:solidFill>
                <a:latin typeface="Liberation Sans" panose="020B0604020202020204" pitchFamily="34" charset="0"/>
              </a:rPr>
              <a:t>performing services </a:t>
            </a:r>
            <a:r>
              <a:rPr lang="en-US" sz="2000" b="0" dirty="0">
                <a:solidFill>
                  <a:schemeClr val="tx1"/>
                </a:solidFill>
                <a:latin typeface="Liberation Sans" panose="020B0604020202020204" pitchFamily="34" charset="0"/>
              </a:rPr>
              <a:t>for </a:t>
            </a:r>
            <a:r>
              <a:rPr lang="en-US" sz="2000" b="0" dirty="0" smtClean="0">
                <a:solidFill>
                  <a:schemeClr val="tx1"/>
                </a:solidFill>
                <a:latin typeface="Liberation Sans" panose="020B0604020202020204" pitchFamily="34" charset="0"/>
              </a:rPr>
              <a:t>customers.</a:t>
            </a:r>
          </a:p>
          <a:p>
            <a:pPr marL="457200" indent="-457200">
              <a:lnSpc>
                <a:spcPct val="120000"/>
              </a:lnSpc>
              <a:spcBef>
                <a:spcPts val="1200"/>
              </a:spcBef>
              <a:buClrTx/>
              <a:buSzTx/>
              <a:buFont typeface="+mj-lt"/>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operating cycle of a service company is usually shorter than that of a </a:t>
            </a:r>
            <a:r>
              <a:rPr lang="en-US" sz="2000" b="0" dirty="0" smtClean="0">
                <a:solidFill>
                  <a:schemeClr val="tx1"/>
                </a:solidFill>
                <a:latin typeface="Liberation Sans" panose="020B0604020202020204" pitchFamily="34" charset="0"/>
              </a:rPr>
              <a:t>merchandising  company.</a:t>
            </a:r>
          </a:p>
          <a:p>
            <a:pPr marL="457200" indent="-457200">
              <a:lnSpc>
                <a:spcPct val="120000"/>
              </a:lnSpc>
              <a:spcBef>
                <a:spcPts val="1200"/>
              </a:spcBef>
              <a:buClrTx/>
              <a:buSzTx/>
              <a:buFont typeface="+mj-lt"/>
              <a:buAutoNum type="arabicPeriod"/>
            </a:pPr>
            <a:r>
              <a:rPr lang="en-US" sz="2000" b="0" dirty="0" smtClean="0">
                <a:solidFill>
                  <a:schemeClr val="tx1"/>
                </a:solidFill>
                <a:latin typeface="Liberation Sans" panose="020B0604020202020204" pitchFamily="34" charset="0"/>
              </a:rPr>
              <a:t>Sales </a:t>
            </a:r>
            <a:r>
              <a:rPr lang="en-US" sz="2000" b="0" dirty="0">
                <a:solidFill>
                  <a:schemeClr val="tx1"/>
                </a:solidFill>
                <a:latin typeface="Liberation Sans" panose="020B0604020202020204" pitchFamily="34" charset="0"/>
              </a:rPr>
              <a:t>revenue less cost of goods sold equals gross </a:t>
            </a:r>
            <a:r>
              <a:rPr lang="en-US" sz="2000" b="0" dirty="0" smtClean="0">
                <a:solidFill>
                  <a:schemeClr val="tx1"/>
                </a:solidFill>
                <a:latin typeface="Liberation Sans" panose="020B0604020202020204" pitchFamily="34" charset="0"/>
              </a:rPr>
              <a:t>profit.</a:t>
            </a:r>
          </a:p>
          <a:p>
            <a:pPr marL="457200" indent="-457200">
              <a:lnSpc>
                <a:spcPct val="120000"/>
              </a:lnSpc>
              <a:spcBef>
                <a:spcPts val="1200"/>
              </a:spcBef>
              <a:buClrTx/>
              <a:buSzTx/>
              <a:buFont typeface="+mj-lt"/>
              <a:buAutoNum type="arabicPeriod"/>
            </a:pPr>
            <a:r>
              <a:rPr lang="en-US" sz="2000" b="0" dirty="0" smtClean="0">
                <a:solidFill>
                  <a:schemeClr val="tx1"/>
                </a:solidFill>
                <a:latin typeface="Liberation Sans" panose="020B0604020202020204" pitchFamily="34" charset="0"/>
              </a:rPr>
              <a:t>Ending </a:t>
            </a:r>
            <a:r>
              <a:rPr lang="en-US" sz="2000" b="0" dirty="0">
                <a:solidFill>
                  <a:schemeClr val="tx1"/>
                </a:solidFill>
                <a:latin typeface="Liberation Sans" panose="020B0604020202020204" pitchFamily="34" charset="0"/>
              </a:rPr>
              <a:t>inventory plus the cost of goods purchased equals cost of goods </a:t>
            </a:r>
            <a:r>
              <a:rPr lang="en-US" sz="2000" b="0" dirty="0" smtClean="0">
                <a:solidFill>
                  <a:schemeClr val="tx1"/>
                </a:solidFill>
                <a:latin typeface="Liberation Sans" panose="020B0604020202020204" pitchFamily="34" charset="0"/>
              </a:rPr>
              <a:t>available for </a:t>
            </a:r>
            <a:r>
              <a:rPr lang="en-US" sz="2000" b="0" dirty="0">
                <a:solidFill>
                  <a:schemeClr val="tx1"/>
                </a:solidFill>
                <a:latin typeface="Liberation Sans" panose="020B0604020202020204" pitchFamily="34" charset="0"/>
              </a:rPr>
              <a:t>sale.</a:t>
            </a:r>
            <a:endParaRPr lang="en-US" altLang="en-US" sz="2000" b="0" dirty="0">
              <a:solidFill>
                <a:schemeClr val="tx1"/>
              </a:solidFill>
              <a:latin typeface="Liberation Sans" panose="020B0604020202020204" pitchFamily="34" charset="0"/>
            </a:endParaRPr>
          </a:p>
        </p:txBody>
      </p:sp>
      <p:sp>
        <p:nvSpPr>
          <p:cNvPr id="2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2" name="Rectangle 1"/>
          <p:cNvSpPr/>
          <p:nvPr/>
        </p:nvSpPr>
        <p:spPr bwMode="auto">
          <a:xfrm>
            <a:off x="7315200" y="2092656"/>
            <a:ext cx="1386115" cy="5334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False</a:t>
            </a:r>
          </a:p>
        </p:txBody>
      </p:sp>
      <p:sp>
        <p:nvSpPr>
          <p:cNvPr id="28" name="Rectangle 27"/>
          <p:cNvSpPr/>
          <p:nvPr/>
        </p:nvSpPr>
        <p:spPr bwMode="auto">
          <a:xfrm>
            <a:off x="7315200" y="3270912"/>
            <a:ext cx="1386115" cy="5334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True</a:t>
            </a:r>
          </a:p>
        </p:txBody>
      </p:sp>
      <p:sp>
        <p:nvSpPr>
          <p:cNvPr id="29" name="Rectangle 28"/>
          <p:cNvSpPr/>
          <p:nvPr/>
        </p:nvSpPr>
        <p:spPr bwMode="auto">
          <a:xfrm>
            <a:off x="7315200" y="4150056"/>
            <a:ext cx="1386115" cy="5334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True</a:t>
            </a:r>
          </a:p>
        </p:txBody>
      </p:sp>
      <p:sp>
        <p:nvSpPr>
          <p:cNvPr id="30" name="Rectangle 29"/>
          <p:cNvSpPr/>
          <p:nvPr/>
        </p:nvSpPr>
        <p:spPr bwMode="auto">
          <a:xfrm>
            <a:off x="7315200" y="5037160"/>
            <a:ext cx="1386115" cy="5334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False</a:t>
            </a:r>
          </a:p>
        </p:txBody>
      </p:sp>
      <p:sp>
        <p:nvSpPr>
          <p:cNvPr id="17" name="TextBox 16"/>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31" name="TextBox 30"/>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19920334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bwMode="auto">
          <a:xfrm>
            <a:off x="6172200" y="976952"/>
            <a:ext cx="0" cy="1009975"/>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3316" name="Text Box 15"/>
          <p:cNvSpPr txBox="1">
            <a:spLocks noChangeArrowheads="1"/>
          </p:cNvSpPr>
          <p:nvPr/>
        </p:nvSpPr>
        <p:spPr bwMode="auto">
          <a:xfrm>
            <a:off x="609600" y="1268104"/>
            <a:ext cx="4724400" cy="9725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spcBef>
                <a:spcPct val="40000"/>
              </a:spcBef>
              <a:spcAft>
                <a:spcPct val="20000"/>
              </a:spcAft>
              <a:buClr>
                <a:srgbClr val="CC0000"/>
              </a:buClr>
              <a:buSzPct val="80000"/>
              <a:buFont typeface="Wingdings" pitchFamily="2" charset="2"/>
              <a:buChar char="u"/>
            </a:pPr>
            <a:r>
              <a:rPr lang="en-US" altLang="en-US" sz="2200" dirty="0">
                <a:latin typeface="Liberation Sans" panose="020B0604020202020204" pitchFamily="34" charset="0"/>
              </a:rPr>
              <a:t>Made using </a:t>
            </a:r>
            <a:r>
              <a:rPr lang="en-US" altLang="en-US" sz="2200" b="1" dirty="0">
                <a:latin typeface="Liberation Sans" panose="020B0604020202020204" pitchFamily="34" charset="0"/>
              </a:rPr>
              <a:t>cash or credit</a:t>
            </a:r>
            <a:r>
              <a:rPr lang="en-US" altLang="en-US" sz="2200" dirty="0">
                <a:latin typeface="Liberation Sans" panose="020B0604020202020204" pitchFamily="34" charset="0"/>
              </a:rPr>
              <a:t> (on account</a:t>
            </a:r>
            <a:r>
              <a:rPr lang="en-US" altLang="en-US" sz="2200" dirty="0" smtClean="0">
                <a:latin typeface="Liberation Sans" panose="020B0604020202020204" pitchFamily="34" charset="0"/>
              </a:rPr>
              <a:t>).</a:t>
            </a:r>
            <a:endParaRPr lang="en-US" altLang="en-US" sz="2200" dirty="0">
              <a:latin typeface="Liberation Sans" panose="020B0604020202020204" pitchFamily="34" charset="0"/>
            </a:endParaRPr>
          </a:p>
        </p:txBody>
      </p:sp>
      <p:sp>
        <p:nvSpPr>
          <p:cNvPr id="2" name="Rectangle 1"/>
          <p:cNvSpPr/>
          <p:nvPr/>
        </p:nvSpPr>
        <p:spPr>
          <a:xfrm>
            <a:off x="2217760" y="5906869"/>
            <a:ext cx="2388033" cy="646331"/>
          </a:xfrm>
          <a:prstGeom prst="rect">
            <a:avLst/>
          </a:prstGeom>
        </p:spPr>
        <p:txBody>
          <a:bodyPr wrap="square">
            <a:spAutoFit/>
          </a:bodyPr>
          <a:lstStyle/>
          <a:p>
            <a:pPr algn="l"/>
            <a:r>
              <a:rPr lang="en-US" sz="1200" b="1" dirty="0">
                <a:latin typeface="Liberation Sans" panose="020B0604020202020204" pitchFamily="34" charset="0"/>
              </a:rPr>
              <a:t>Illustration 5-6</a:t>
            </a:r>
          </a:p>
          <a:p>
            <a:pPr algn="l"/>
            <a:r>
              <a:rPr lang="en-US" sz="1200" dirty="0">
                <a:latin typeface="Liberation Sans" panose="020B0604020202020204" pitchFamily="34" charset="0"/>
              </a:rPr>
              <a:t>Sales invoice used as purchase</a:t>
            </a:r>
          </a:p>
          <a:p>
            <a:pPr algn="l"/>
            <a:r>
              <a:rPr lang="en-US" sz="1200" dirty="0">
                <a:latin typeface="Liberation Sans" panose="020B0604020202020204" pitchFamily="34" charset="0"/>
              </a:rPr>
              <a:t>invoice by Sauk Stereo</a:t>
            </a:r>
          </a:p>
        </p:txBody>
      </p:sp>
      <p:sp>
        <p:nvSpPr>
          <p:cNvPr id="13" name="TextBox 12"/>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Recording Purchases of Merchandise</a:t>
            </a:r>
            <a:endParaRPr lang="en-US" altLang="en-US" dirty="0">
              <a:solidFill>
                <a:schemeClr val="accent3"/>
              </a:solidFill>
            </a:endParaRPr>
          </a:p>
        </p:txBody>
      </p:sp>
      <p:sp>
        <p:nvSpPr>
          <p:cNvPr id="15" name="TextBox 14"/>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6" name="Rectangle 15"/>
          <p:cNvSpPr/>
          <p:nvPr/>
        </p:nvSpPr>
        <p:spPr>
          <a:xfrm>
            <a:off x="6246128" y="1039504"/>
            <a:ext cx="2669272" cy="1015663"/>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2 </a:t>
            </a:r>
            <a:r>
              <a:rPr lang="en-US" sz="1400" b="1" dirty="0" smtClean="0">
                <a:solidFill>
                  <a:srgbClr val="FF3300"/>
                </a:solidFill>
                <a:latin typeface="Liberation Sans" panose="020B0604020202020204" pitchFamily="34" charset="0"/>
              </a:rPr>
              <a:t> </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Explain </a:t>
            </a:r>
            <a:r>
              <a:rPr lang="en-US" sz="1400" b="1" dirty="0">
                <a:latin typeface="Liberation Sans" panose="020B0604020202020204" pitchFamily="34" charset="0"/>
              </a:rPr>
              <a:t>the </a:t>
            </a:r>
            <a:r>
              <a:rPr lang="en-US" sz="1400" b="1" dirty="0" smtClean="0">
                <a:latin typeface="Liberation Sans" panose="020B0604020202020204" pitchFamily="34" charset="0"/>
              </a:rPr>
              <a:t>recording of purchases </a:t>
            </a:r>
            <a:r>
              <a:rPr lang="en-US" sz="1400" b="1" dirty="0">
                <a:latin typeface="Liberation Sans" panose="020B0604020202020204" pitchFamily="34" charset="0"/>
              </a:rPr>
              <a:t>under </a:t>
            </a:r>
            <a:r>
              <a:rPr lang="en-US" sz="1400" b="1" dirty="0" smtClean="0">
                <a:latin typeface="Liberation Sans" panose="020B0604020202020204" pitchFamily="34" charset="0"/>
              </a:rPr>
              <a:t>a perpetual inventory system</a:t>
            </a:r>
            <a:r>
              <a:rPr lang="en-US" sz="1400" b="1" dirty="0">
                <a:latin typeface="Liberation Sans" panose="020B0604020202020204" pitchFamily="34" charset="0"/>
              </a:rPr>
              <a:t>.</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144" y="2242051"/>
            <a:ext cx="4106838" cy="431114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 Box 15"/>
          <p:cNvSpPr txBox="1">
            <a:spLocks noChangeArrowheads="1"/>
          </p:cNvSpPr>
          <p:nvPr/>
        </p:nvSpPr>
        <p:spPr bwMode="auto">
          <a:xfrm>
            <a:off x="609600" y="2362200"/>
            <a:ext cx="3886200" cy="2936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spcBef>
                <a:spcPct val="40000"/>
              </a:spcBef>
              <a:spcAft>
                <a:spcPct val="20000"/>
              </a:spcAft>
              <a:buClr>
                <a:srgbClr val="CC0000"/>
              </a:buClr>
              <a:buSzPct val="80000"/>
              <a:buFont typeface="Wingdings" pitchFamily="2" charset="2"/>
              <a:buChar char="u"/>
            </a:pPr>
            <a:r>
              <a:rPr lang="en-US" altLang="en-US" sz="2200" dirty="0" smtClean="0">
                <a:latin typeface="Liberation Sans" panose="020B0604020202020204" pitchFamily="34" charset="0"/>
              </a:rPr>
              <a:t>Normally </a:t>
            </a:r>
            <a:r>
              <a:rPr lang="en-US" altLang="en-US" sz="2200" b="1" dirty="0">
                <a:latin typeface="Liberation Sans" panose="020B0604020202020204" pitchFamily="34" charset="0"/>
              </a:rPr>
              <a:t>record when </a:t>
            </a:r>
            <a:r>
              <a:rPr lang="en-US" altLang="en-US" sz="2200" dirty="0">
                <a:latin typeface="Liberation Sans" panose="020B0604020202020204" pitchFamily="34" charset="0"/>
              </a:rPr>
              <a:t>goods are received from the seller.</a:t>
            </a:r>
          </a:p>
          <a:p>
            <a:pPr algn="l">
              <a:lnSpc>
                <a:spcPct val="130000"/>
              </a:lnSpc>
              <a:spcBef>
                <a:spcPct val="40000"/>
              </a:spcBef>
              <a:spcAft>
                <a:spcPct val="20000"/>
              </a:spcAft>
              <a:buClr>
                <a:srgbClr val="CC0000"/>
              </a:buClr>
              <a:buSzPct val="80000"/>
              <a:buFont typeface="Wingdings" pitchFamily="2" charset="2"/>
              <a:buChar char="u"/>
            </a:pPr>
            <a:r>
              <a:rPr lang="en-US" altLang="en-US" sz="2200" b="1" dirty="0">
                <a:solidFill>
                  <a:srgbClr val="000066"/>
                </a:solidFill>
                <a:latin typeface="Liberation Sans" panose="020B0604020202020204" pitchFamily="34" charset="0"/>
              </a:rPr>
              <a:t>Purchase invoice</a:t>
            </a:r>
            <a:r>
              <a:rPr lang="en-US" altLang="en-US" sz="2200" dirty="0">
                <a:latin typeface="Liberation Sans" panose="020B0604020202020204" pitchFamily="34" charset="0"/>
              </a:rPr>
              <a:t> should support each credit purchase.</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533400" y="1295400"/>
            <a:ext cx="4343400" cy="361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pPr>
            <a:r>
              <a:rPr lang="en-US" altLang="en-US" sz="2200" b="1" dirty="0">
                <a:latin typeface="Liberation Sans" panose="020B0604020202020204" pitchFamily="34" charset="0"/>
              </a:rPr>
              <a:t>Illustration</a:t>
            </a:r>
            <a:r>
              <a:rPr lang="en-US" altLang="en-US" sz="2200" b="1" dirty="0" smtClean="0">
                <a:latin typeface="Liberation Sans" panose="020B0604020202020204" pitchFamily="34" charset="0"/>
              </a:rPr>
              <a:t>: </a:t>
            </a:r>
            <a:r>
              <a:rPr lang="en-US" altLang="en-US" sz="2200" dirty="0">
                <a:latin typeface="Liberation Sans" panose="020B0604020202020204" pitchFamily="34" charset="0"/>
              </a:rPr>
              <a:t>Sauk Stereo (the buyer) uses as a purchase invoice the sales invoice prepared by PW Audio Supply, Inc. (the seller).  </a:t>
            </a:r>
            <a:r>
              <a:rPr lang="en-US" altLang="en-US" sz="2200" b="1" dirty="0">
                <a:latin typeface="Liberation Sans" panose="020B0604020202020204" pitchFamily="34" charset="0"/>
              </a:rPr>
              <a:t>Prepare the journal entry</a:t>
            </a:r>
            <a:r>
              <a:rPr lang="en-US" altLang="en-US" sz="2200" dirty="0">
                <a:latin typeface="Liberation Sans" panose="020B0604020202020204" pitchFamily="34" charset="0"/>
              </a:rPr>
              <a:t> for Sauk Stereo for the invoice from PW Audio Supply.</a:t>
            </a:r>
          </a:p>
        </p:txBody>
      </p:sp>
      <p:sp>
        <p:nvSpPr>
          <p:cNvPr id="719876" name="Text Box 4"/>
          <p:cNvSpPr txBox="1">
            <a:spLocks noChangeArrowheads="1"/>
          </p:cNvSpPr>
          <p:nvPr/>
        </p:nvSpPr>
        <p:spPr bwMode="auto">
          <a:xfrm>
            <a:off x="1981200" y="5257800"/>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00600" algn="r"/>
              </a:tabLst>
              <a:defRPr sz="2000">
                <a:solidFill>
                  <a:schemeClr val="tx1"/>
                </a:solidFill>
                <a:latin typeface="Comic Sans MS" pitchFamily="66" charset="0"/>
              </a:defRPr>
            </a:lvl1pPr>
            <a:lvl2pPr marL="742950" indent="-285750">
              <a:tabLst>
                <a:tab pos="4800600" algn="r"/>
              </a:tabLst>
              <a:defRPr sz="2000">
                <a:solidFill>
                  <a:schemeClr val="tx1"/>
                </a:solidFill>
                <a:latin typeface="Comic Sans MS" pitchFamily="66" charset="0"/>
              </a:defRPr>
            </a:lvl2pPr>
            <a:lvl3pPr marL="1143000" indent="-228600">
              <a:tabLst>
                <a:tab pos="4800600" algn="r"/>
              </a:tabLst>
              <a:defRPr sz="2000">
                <a:solidFill>
                  <a:schemeClr val="tx1"/>
                </a:solidFill>
                <a:latin typeface="Comic Sans MS" pitchFamily="66" charset="0"/>
              </a:defRPr>
            </a:lvl3pPr>
            <a:lvl4pPr marL="1600200" indent="-228600">
              <a:tabLst>
                <a:tab pos="4800600" algn="r"/>
              </a:tabLst>
              <a:defRPr sz="2000">
                <a:solidFill>
                  <a:schemeClr val="tx1"/>
                </a:solidFill>
                <a:latin typeface="Comic Sans MS" pitchFamily="66" charset="0"/>
              </a:defRPr>
            </a:lvl4pPr>
            <a:lvl5pPr marL="2057400" indent="-228600">
              <a:tabLst>
                <a:tab pos="48006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006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006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006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006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3,800</a:t>
            </a:r>
          </a:p>
        </p:txBody>
      </p:sp>
      <p:sp>
        <p:nvSpPr>
          <p:cNvPr id="14340" name="Text Box 5"/>
          <p:cNvSpPr txBox="1">
            <a:spLocks noChangeArrowheads="1"/>
          </p:cNvSpPr>
          <p:nvPr/>
        </p:nvSpPr>
        <p:spPr bwMode="auto">
          <a:xfrm>
            <a:off x="685800" y="5257800"/>
            <a:ext cx="1524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4</a:t>
            </a:r>
          </a:p>
        </p:txBody>
      </p:sp>
      <p:sp>
        <p:nvSpPr>
          <p:cNvPr id="719878" name="Text Box 6"/>
          <p:cNvSpPr txBox="1">
            <a:spLocks noChangeArrowheads="1"/>
          </p:cNvSpPr>
          <p:nvPr/>
        </p:nvSpPr>
        <p:spPr bwMode="auto">
          <a:xfrm>
            <a:off x="1981200" y="5715000"/>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3,800</a:t>
            </a:r>
          </a:p>
        </p:txBody>
      </p:sp>
      <p:sp>
        <p:nvSpPr>
          <p:cNvPr id="14343" name="Text Box 18"/>
          <p:cNvSpPr txBox="1">
            <a:spLocks noChangeArrowheads="1"/>
          </p:cNvSpPr>
          <p:nvPr/>
        </p:nvSpPr>
        <p:spPr bwMode="auto">
          <a:xfrm>
            <a:off x="7459640" y="1184449"/>
            <a:ext cx="1371600" cy="27699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r>
              <a:rPr lang="en-US" altLang="en-US" sz="1200" b="1" dirty="0">
                <a:latin typeface="Liberation Sans" panose="020B0604020202020204" pitchFamily="34" charset="0"/>
              </a:rPr>
              <a:t>Illustration 5-6</a:t>
            </a:r>
          </a:p>
        </p:txBody>
      </p:sp>
      <p:sp>
        <p:nvSpPr>
          <p:cNvPr id="14345" name="Rectangle 10"/>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a:solidFill>
                  <a:schemeClr val="tx2">
                    <a:lumMod val="75000"/>
                  </a:schemeClr>
                </a:solidFill>
                <a:latin typeface="Liberation Sans" panose="020B0604020202020204" pitchFamily="34" charset="0"/>
              </a:rPr>
              <a:t>Recording Purchases of Merchandise</a:t>
            </a:r>
          </a:p>
        </p:txBody>
      </p:sp>
      <p:sp>
        <p:nvSpPr>
          <p:cNvPr id="1434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0793" y="1524000"/>
            <a:ext cx="3412208" cy="358196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9876"/>
                                        </p:tgtEl>
                                        <p:attrNameLst>
                                          <p:attrName>style.visibility</p:attrName>
                                        </p:attrNameLst>
                                      </p:cBhvr>
                                      <p:to>
                                        <p:strVal val="visible"/>
                                      </p:to>
                                    </p:set>
                                    <p:animEffect transition="in" filter="wipe(left)">
                                      <p:cBhvr>
                                        <p:cTn id="7" dur="500"/>
                                        <p:tgtEl>
                                          <p:spTgt spid="719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9878"/>
                                        </p:tgtEl>
                                        <p:attrNameLst>
                                          <p:attrName>style.visibility</p:attrName>
                                        </p:attrNameLst>
                                      </p:cBhvr>
                                      <p:to>
                                        <p:strVal val="visible"/>
                                      </p:to>
                                    </p:set>
                                    <p:animEffect transition="in" filter="wipe(left)">
                                      <p:cBhvr>
                                        <p:cTn id="12" dur="500"/>
                                        <p:tgtEl>
                                          <p:spTgt spid="71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6" grpId="0" autoUpdateAnimBg="0"/>
      <p:bldP spid="71987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rot="16200000">
            <a:off x="4572000" y="4262438"/>
            <a:ext cx="381000" cy="381000"/>
          </a:xfrm>
          <a:prstGeom prst="downArrow">
            <a:avLst>
              <a:gd name="adj1" fmla="val 50000"/>
              <a:gd name="adj2" fmla="val 25000"/>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5363" name="Text Box 4"/>
          <p:cNvSpPr txBox="1">
            <a:spLocks noChangeArrowheads="1"/>
          </p:cNvSpPr>
          <p:nvPr/>
        </p:nvSpPr>
        <p:spPr bwMode="auto">
          <a:xfrm>
            <a:off x="228600" y="5472113"/>
            <a:ext cx="1371600"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5-7 </a:t>
            </a:r>
            <a:r>
              <a:rPr lang="en-US" altLang="en-US" sz="1200" dirty="0">
                <a:latin typeface="Liberation Sans" panose="020B0604020202020204" pitchFamily="34" charset="0"/>
              </a:rPr>
              <a:t>Shipping terms</a:t>
            </a:r>
          </a:p>
        </p:txBody>
      </p:sp>
      <p:sp>
        <p:nvSpPr>
          <p:cNvPr id="15364" name="Rectangle 5"/>
          <p:cNvSpPr>
            <a:spLocks noChangeArrowheads="1"/>
          </p:cNvSpPr>
          <p:nvPr/>
        </p:nvSpPr>
        <p:spPr bwMode="auto">
          <a:xfrm>
            <a:off x="5029200" y="1600200"/>
            <a:ext cx="3733800" cy="1530350"/>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0000"/>
              </a:lnSpc>
              <a:spcBef>
                <a:spcPct val="50000"/>
              </a:spcBef>
            </a:pPr>
            <a:r>
              <a:rPr lang="en-US" altLang="en-US" sz="2100" dirty="0">
                <a:solidFill>
                  <a:srgbClr val="000000"/>
                </a:solidFill>
                <a:latin typeface="Liberation Sans" panose="020B0604020202020204" pitchFamily="34" charset="0"/>
              </a:rPr>
              <a:t>Ownership of the goods passes to the buyer when the public carrier accepts the goods from the seller.</a:t>
            </a:r>
          </a:p>
        </p:txBody>
      </p:sp>
      <p:sp>
        <p:nvSpPr>
          <p:cNvPr id="15365" name="Rectangle 6"/>
          <p:cNvSpPr>
            <a:spLocks noChangeArrowheads="1"/>
          </p:cNvSpPr>
          <p:nvPr/>
        </p:nvSpPr>
        <p:spPr bwMode="auto">
          <a:xfrm>
            <a:off x="5029200" y="3881438"/>
            <a:ext cx="3733800" cy="1177925"/>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0000"/>
              </a:lnSpc>
              <a:spcBef>
                <a:spcPct val="50000"/>
              </a:spcBef>
            </a:pPr>
            <a:r>
              <a:rPr lang="en-US" altLang="en-US" sz="2100" dirty="0">
                <a:solidFill>
                  <a:srgbClr val="000000"/>
                </a:solidFill>
                <a:latin typeface="Liberation Sans" panose="020B0604020202020204" pitchFamily="34" charset="0"/>
              </a:rPr>
              <a:t>Ownership of the goods remains with the seller until the goods reach the buyer.</a:t>
            </a:r>
          </a:p>
        </p:txBody>
      </p:sp>
      <p:sp>
        <p:nvSpPr>
          <p:cNvPr id="15366" name="AutoShape 7"/>
          <p:cNvSpPr>
            <a:spLocks noChangeArrowheads="1"/>
          </p:cNvSpPr>
          <p:nvPr/>
        </p:nvSpPr>
        <p:spPr bwMode="auto">
          <a:xfrm rot="16200000">
            <a:off x="4572000" y="2209800"/>
            <a:ext cx="381000" cy="381000"/>
          </a:xfrm>
          <a:prstGeom prst="downArrow">
            <a:avLst>
              <a:gd name="adj1" fmla="val 50000"/>
              <a:gd name="adj2" fmla="val 25000"/>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5368" name="Rectangle 11"/>
          <p:cNvSpPr>
            <a:spLocks noChangeArrowheads="1"/>
          </p:cNvSpPr>
          <p:nvPr/>
        </p:nvSpPr>
        <p:spPr bwMode="auto">
          <a:xfrm>
            <a:off x="3276600" y="5700713"/>
            <a:ext cx="4876800" cy="646331"/>
          </a:xfrm>
          <a:prstGeom prst="rect">
            <a:avLst/>
          </a:prstGeom>
          <a:solidFill>
            <a:srgbClr val="FFFFCC"/>
          </a:solidFill>
          <a:ln w="28575" cap="sq">
            <a:solidFill>
              <a:schemeClr val="tx1"/>
            </a:solidFill>
            <a:miter lim="800000"/>
            <a:headEnd type="none" w="sm" len="sm"/>
            <a:tailEnd type="none" w="sm" len="sm"/>
          </a:ln>
          <a:effectLs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800" dirty="0">
                <a:latin typeface="Liberation Sans" panose="020B0604020202020204" pitchFamily="34" charset="0"/>
              </a:rPr>
              <a:t>Freight costs incurred by the seller are an </a:t>
            </a:r>
            <a:r>
              <a:rPr lang="en-US" altLang="en-US" sz="1800" b="1" dirty="0">
                <a:latin typeface="Liberation Sans" panose="020B0604020202020204" pitchFamily="34" charset="0"/>
              </a:rPr>
              <a:t>operating expense</a:t>
            </a:r>
            <a:r>
              <a:rPr lang="en-US" altLang="en-US" sz="1800" dirty="0">
                <a:latin typeface="Liberation Sans" panose="020B0604020202020204" pitchFamily="34" charset="0"/>
              </a:rPr>
              <a:t>.</a:t>
            </a:r>
          </a:p>
        </p:txBody>
      </p:sp>
      <p:pic>
        <p:nvPicPr>
          <p:cNvPr id="15369" name="Picture 1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3500438"/>
            <a:ext cx="4267200" cy="1900237"/>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0" name="Picture 18"/>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1447800"/>
            <a:ext cx="4267200" cy="1900238"/>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2" name="Rectangle 13"/>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rgbClr val="CC0000"/>
                </a:solidFill>
                <a:latin typeface="Liberation Sans" panose="020B0604020202020204" pitchFamily="34" charset="0"/>
              </a:rPr>
              <a:t>Freight Costs</a:t>
            </a:r>
            <a:endParaRPr lang="en-US" altLang="en-US" sz="3200" b="1" dirty="0">
              <a:solidFill>
                <a:srgbClr val="CC0000"/>
              </a:solidFill>
              <a:latin typeface="Liberation Sans" panose="020B0604020202020204" pitchFamily="34" charset="0"/>
            </a:endParaRPr>
          </a:p>
        </p:txBody>
      </p:sp>
      <p:sp>
        <p:nvSpPr>
          <p:cNvPr id="1537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3400" y="1295400"/>
            <a:ext cx="80772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5000"/>
              </a:lnSpc>
              <a:spcBef>
                <a:spcPct val="70000"/>
              </a:spcBef>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Assume </a:t>
            </a:r>
            <a:r>
              <a:rPr lang="en-US" altLang="en-US" sz="2100" dirty="0">
                <a:latin typeface="Liberation Sans" panose="020B0604020202020204" pitchFamily="34" charset="0"/>
              </a:rPr>
              <a:t>upon delivery of the goods on May 6, </a:t>
            </a:r>
            <a:r>
              <a:rPr lang="en-US" altLang="en-US" sz="2100" b="1" dirty="0">
                <a:latin typeface="Liberation Sans" panose="020B0604020202020204" pitchFamily="34" charset="0"/>
              </a:rPr>
              <a:t>Sauk Stereo pays</a:t>
            </a:r>
            <a:r>
              <a:rPr lang="en-US" altLang="en-US" sz="2100" dirty="0">
                <a:latin typeface="Liberation Sans" panose="020B0604020202020204" pitchFamily="34" charset="0"/>
              </a:rPr>
              <a:t> Public Freight Company </a:t>
            </a:r>
            <a:r>
              <a:rPr lang="en-US" altLang="en-US" sz="2100" dirty="0" smtClean="0">
                <a:latin typeface="Liberation Sans" panose="020B0604020202020204" pitchFamily="34" charset="0"/>
              </a:rPr>
              <a:t>€150 </a:t>
            </a:r>
            <a:r>
              <a:rPr lang="en-US" altLang="en-US" sz="2100" dirty="0">
                <a:latin typeface="Liberation Sans" panose="020B0604020202020204" pitchFamily="34" charset="0"/>
              </a:rPr>
              <a:t>for </a:t>
            </a:r>
            <a:r>
              <a:rPr lang="en-US" altLang="en-US" sz="2100" b="1" dirty="0">
                <a:latin typeface="Liberation Sans" panose="020B0604020202020204" pitchFamily="34" charset="0"/>
              </a:rPr>
              <a:t>freight charges</a:t>
            </a:r>
            <a:r>
              <a:rPr lang="en-US" altLang="en-US" sz="2100" dirty="0">
                <a:latin typeface="Liberation Sans" panose="020B0604020202020204" pitchFamily="34" charset="0"/>
              </a:rPr>
              <a:t>, the entry on Sauk Stereo’s books is:</a:t>
            </a:r>
          </a:p>
        </p:txBody>
      </p:sp>
      <p:sp>
        <p:nvSpPr>
          <p:cNvPr id="860163" name="Text Box 3"/>
          <p:cNvSpPr txBox="1">
            <a:spLocks noChangeArrowheads="1"/>
          </p:cNvSpPr>
          <p:nvPr/>
        </p:nvSpPr>
        <p:spPr bwMode="auto">
          <a:xfrm>
            <a:off x="1981200" y="2667000"/>
            <a:ext cx="56388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065588" algn="r"/>
              </a:tabLst>
              <a:defRPr sz="2000">
                <a:solidFill>
                  <a:schemeClr val="tx1"/>
                </a:solidFill>
                <a:latin typeface="Comic Sans MS" pitchFamily="66" charset="0"/>
              </a:defRPr>
            </a:lvl1pPr>
            <a:lvl2pPr marL="742950" indent="-285750">
              <a:tabLst>
                <a:tab pos="4065588" algn="r"/>
              </a:tabLst>
              <a:defRPr sz="2000">
                <a:solidFill>
                  <a:schemeClr val="tx1"/>
                </a:solidFill>
                <a:latin typeface="Comic Sans MS" pitchFamily="66" charset="0"/>
              </a:defRPr>
            </a:lvl2pPr>
            <a:lvl3pPr marL="1143000" indent="-228600">
              <a:tabLst>
                <a:tab pos="4065588" algn="r"/>
              </a:tabLst>
              <a:defRPr sz="2000">
                <a:solidFill>
                  <a:schemeClr val="tx1"/>
                </a:solidFill>
                <a:latin typeface="Comic Sans MS" pitchFamily="66" charset="0"/>
              </a:defRPr>
            </a:lvl3pPr>
            <a:lvl4pPr marL="1600200" indent="-228600">
              <a:tabLst>
                <a:tab pos="4065588" algn="r"/>
              </a:tabLst>
              <a:defRPr sz="2000">
                <a:solidFill>
                  <a:schemeClr val="tx1"/>
                </a:solidFill>
                <a:latin typeface="Comic Sans MS" pitchFamily="66" charset="0"/>
              </a:defRPr>
            </a:lvl4pPr>
            <a:lvl5pPr marL="2057400" indent="-228600">
              <a:tabLst>
                <a:tab pos="40655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0655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0655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0655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065588" algn="r"/>
              </a:tabLst>
              <a:defRPr sz="20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cs typeface="Arial" charset="0"/>
              </a:rPr>
              <a:t>Inventory	150</a:t>
            </a:r>
          </a:p>
        </p:txBody>
      </p:sp>
      <p:sp>
        <p:nvSpPr>
          <p:cNvPr id="16388" name="Text Box 4"/>
          <p:cNvSpPr txBox="1">
            <a:spLocks noChangeArrowheads="1"/>
          </p:cNvSpPr>
          <p:nvPr/>
        </p:nvSpPr>
        <p:spPr bwMode="auto">
          <a:xfrm>
            <a:off x="609600" y="2667000"/>
            <a:ext cx="15240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5000"/>
              </a:lnSpc>
              <a:spcBef>
                <a:spcPct val="70000"/>
              </a:spcBef>
            </a:pPr>
            <a:r>
              <a:rPr lang="en-US" altLang="en-US" sz="2100" dirty="0">
                <a:solidFill>
                  <a:srgbClr val="000000"/>
                </a:solidFill>
                <a:latin typeface="Liberation Sans" panose="020B0604020202020204" pitchFamily="34" charset="0"/>
                <a:cs typeface="Arial" charset="0"/>
              </a:rPr>
              <a:t>May 6</a:t>
            </a:r>
          </a:p>
        </p:txBody>
      </p:sp>
      <p:sp>
        <p:nvSpPr>
          <p:cNvPr id="860165" name="Text Box 5"/>
          <p:cNvSpPr txBox="1">
            <a:spLocks noChangeArrowheads="1"/>
          </p:cNvSpPr>
          <p:nvPr/>
        </p:nvSpPr>
        <p:spPr bwMode="auto">
          <a:xfrm>
            <a:off x="1981200" y="3124200"/>
            <a:ext cx="56388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5372100" algn="r"/>
                <a:tab pos="6286500" algn="r"/>
              </a:tabLst>
              <a:defRPr sz="2000">
                <a:solidFill>
                  <a:schemeClr val="tx1"/>
                </a:solidFill>
                <a:latin typeface="Comic Sans MS" pitchFamily="66" charset="0"/>
              </a:defRPr>
            </a:lvl1pPr>
            <a:lvl2pPr marL="742950" indent="-285750">
              <a:tabLst>
                <a:tab pos="5372100" algn="r"/>
                <a:tab pos="6286500" algn="r"/>
              </a:tabLst>
              <a:defRPr sz="2000">
                <a:solidFill>
                  <a:schemeClr val="tx1"/>
                </a:solidFill>
                <a:latin typeface="Comic Sans MS" pitchFamily="66" charset="0"/>
              </a:defRPr>
            </a:lvl2pPr>
            <a:lvl3pPr marL="1143000" indent="-228600">
              <a:tabLst>
                <a:tab pos="5372100" algn="r"/>
                <a:tab pos="6286500" algn="r"/>
              </a:tabLst>
              <a:defRPr sz="2000">
                <a:solidFill>
                  <a:schemeClr val="tx1"/>
                </a:solidFill>
                <a:latin typeface="Comic Sans MS" pitchFamily="66" charset="0"/>
              </a:defRPr>
            </a:lvl3pPr>
            <a:lvl4pPr marL="1600200" indent="-228600">
              <a:tabLst>
                <a:tab pos="5372100" algn="r"/>
                <a:tab pos="6286500" algn="r"/>
              </a:tabLst>
              <a:defRPr sz="2000">
                <a:solidFill>
                  <a:schemeClr val="tx1"/>
                </a:solidFill>
                <a:latin typeface="Comic Sans MS" pitchFamily="66" charset="0"/>
              </a:defRPr>
            </a:lvl4pPr>
            <a:lvl5pPr marL="2057400" indent="-228600">
              <a:tabLst>
                <a:tab pos="5372100" algn="r"/>
                <a:tab pos="62865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cs typeface="Arial" charset="0"/>
              </a:rPr>
              <a:t>Cash  	150</a:t>
            </a:r>
          </a:p>
        </p:txBody>
      </p:sp>
      <p:sp>
        <p:nvSpPr>
          <p:cNvPr id="16391" name="Text Box 8"/>
          <p:cNvSpPr txBox="1">
            <a:spLocks noChangeArrowheads="1"/>
          </p:cNvSpPr>
          <p:nvPr/>
        </p:nvSpPr>
        <p:spPr bwMode="auto">
          <a:xfrm>
            <a:off x="533400" y="3962400"/>
            <a:ext cx="80772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5000"/>
              </a:lnSpc>
              <a:spcBef>
                <a:spcPct val="70000"/>
              </a:spcBef>
            </a:pPr>
            <a:r>
              <a:rPr lang="en-US" altLang="en-US" sz="2100" dirty="0">
                <a:solidFill>
                  <a:srgbClr val="000000"/>
                </a:solidFill>
                <a:latin typeface="Liberation Sans" panose="020B0604020202020204" pitchFamily="34" charset="0"/>
              </a:rPr>
              <a:t>Assume the freight terms on the invoice in Illustration 5-6 had required </a:t>
            </a:r>
            <a:r>
              <a:rPr lang="en-US" altLang="en-US" sz="2100" b="1" dirty="0">
                <a:solidFill>
                  <a:srgbClr val="000000"/>
                </a:solidFill>
                <a:latin typeface="Liberation Sans" panose="020B0604020202020204" pitchFamily="34" charset="0"/>
              </a:rPr>
              <a:t>PW Audio Supply to pay the freight charges</a:t>
            </a:r>
            <a:r>
              <a:rPr lang="en-US" altLang="en-US" sz="2100" dirty="0">
                <a:solidFill>
                  <a:srgbClr val="000000"/>
                </a:solidFill>
                <a:latin typeface="Liberation Sans" panose="020B0604020202020204" pitchFamily="34" charset="0"/>
              </a:rPr>
              <a:t>, the entry by PW Audio Supply would have been:</a:t>
            </a:r>
          </a:p>
        </p:txBody>
      </p:sp>
      <p:sp>
        <p:nvSpPr>
          <p:cNvPr id="860169" name="Text Box 9"/>
          <p:cNvSpPr txBox="1">
            <a:spLocks noChangeArrowheads="1"/>
          </p:cNvSpPr>
          <p:nvPr/>
        </p:nvSpPr>
        <p:spPr bwMode="auto">
          <a:xfrm>
            <a:off x="1981200" y="5334000"/>
            <a:ext cx="55626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065588" algn="r"/>
              </a:tabLst>
              <a:defRPr sz="2000">
                <a:solidFill>
                  <a:schemeClr val="tx1"/>
                </a:solidFill>
                <a:latin typeface="Comic Sans MS" pitchFamily="66" charset="0"/>
              </a:defRPr>
            </a:lvl1pPr>
            <a:lvl2pPr marL="742950" indent="-285750">
              <a:tabLst>
                <a:tab pos="4065588" algn="r"/>
              </a:tabLst>
              <a:defRPr sz="2000">
                <a:solidFill>
                  <a:schemeClr val="tx1"/>
                </a:solidFill>
                <a:latin typeface="Comic Sans MS" pitchFamily="66" charset="0"/>
              </a:defRPr>
            </a:lvl2pPr>
            <a:lvl3pPr marL="1143000" indent="-228600">
              <a:tabLst>
                <a:tab pos="4065588" algn="r"/>
              </a:tabLst>
              <a:defRPr sz="2000">
                <a:solidFill>
                  <a:schemeClr val="tx1"/>
                </a:solidFill>
                <a:latin typeface="Comic Sans MS" pitchFamily="66" charset="0"/>
              </a:defRPr>
            </a:lvl3pPr>
            <a:lvl4pPr marL="1600200" indent="-228600">
              <a:tabLst>
                <a:tab pos="4065588" algn="r"/>
              </a:tabLst>
              <a:defRPr sz="2000">
                <a:solidFill>
                  <a:schemeClr val="tx1"/>
                </a:solidFill>
                <a:latin typeface="Comic Sans MS" pitchFamily="66" charset="0"/>
              </a:defRPr>
            </a:lvl4pPr>
            <a:lvl5pPr marL="2057400" indent="-228600">
              <a:tabLst>
                <a:tab pos="40655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0655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0655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0655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065588" algn="r"/>
              </a:tabLst>
              <a:defRPr sz="2000">
                <a:solidFill>
                  <a:schemeClr val="tx1"/>
                </a:solidFill>
                <a:latin typeface="Comic Sans MS" pitchFamily="66" charset="0"/>
              </a:defRPr>
            </a:lvl9pPr>
          </a:lstStyle>
          <a:p>
            <a:pPr algn="l">
              <a:spcBef>
                <a:spcPct val="50000"/>
              </a:spcBef>
              <a:tabLst/>
            </a:pPr>
            <a:r>
              <a:rPr lang="en-US" altLang="en-US" sz="2100" dirty="0" smtClean="0">
                <a:latin typeface="Liberation Sans" panose="020B0604020202020204" pitchFamily="34" charset="0"/>
              </a:rPr>
              <a:t>Freight-Out (Delivery Expense)</a:t>
            </a:r>
            <a:r>
              <a:rPr lang="en-US" altLang="en-US" sz="2100" dirty="0">
                <a:latin typeface="Liberation Sans" panose="020B0604020202020204" pitchFamily="34" charset="0"/>
                <a:cs typeface="Arial" charset="0"/>
              </a:rPr>
              <a:t>	150</a:t>
            </a:r>
          </a:p>
        </p:txBody>
      </p:sp>
      <p:sp>
        <p:nvSpPr>
          <p:cNvPr id="16393" name="Text Box 10"/>
          <p:cNvSpPr txBox="1">
            <a:spLocks noChangeArrowheads="1"/>
          </p:cNvSpPr>
          <p:nvPr/>
        </p:nvSpPr>
        <p:spPr bwMode="auto">
          <a:xfrm>
            <a:off x="685800" y="5334000"/>
            <a:ext cx="15240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cs typeface="Arial" charset="0"/>
              </a:rPr>
              <a:t>May 4</a:t>
            </a:r>
          </a:p>
        </p:txBody>
      </p:sp>
      <p:sp>
        <p:nvSpPr>
          <p:cNvPr id="860171" name="Text Box 11"/>
          <p:cNvSpPr txBox="1">
            <a:spLocks noChangeArrowheads="1"/>
          </p:cNvSpPr>
          <p:nvPr/>
        </p:nvSpPr>
        <p:spPr bwMode="auto">
          <a:xfrm>
            <a:off x="1981200" y="5791200"/>
            <a:ext cx="66294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a:tabLst>
                <a:tab pos="5372100" algn="r"/>
                <a:tab pos="6286500" algn="r"/>
              </a:tabLst>
              <a:defRPr sz="2000">
                <a:solidFill>
                  <a:schemeClr val="tx1"/>
                </a:solidFill>
                <a:latin typeface="Comic Sans MS" pitchFamily="66" charset="0"/>
              </a:defRPr>
            </a:lvl1pPr>
            <a:lvl2pPr marL="742950" indent="-285750">
              <a:tabLst>
                <a:tab pos="5372100" algn="r"/>
                <a:tab pos="6286500" algn="r"/>
              </a:tabLst>
              <a:defRPr sz="2000">
                <a:solidFill>
                  <a:schemeClr val="tx1"/>
                </a:solidFill>
                <a:latin typeface="Comic Sans MS" pitchFamily="66" charset="0"/>
              </a:defRPr>
            </a:lvl2pPr>
            <a:lvl3pPr marL="1143000" indent="-228600">
              <a:tabLst>
                <a:tab pos="5372100" algn="r"/>
                <a:tab pos="6286500" algn="r"/>
              </a:tabLst>
              <a:defRPr sz="2000">
                <a:solidFill>
                  <a:schemeClr val="tx1"/>
                </a:solidFill>
                <a:latin typeface="Comic Sans MS" pitchFamily="66" charset="0"/>
              </a:defRPr>
            </a:lvl3pPr>
            <a:lvl4pPr marL="1600200" indent="-228600">
              <a:tabLst>
                <a:tab pos="5372100" algn="r"/>
                <a:tab pos="6286500" algn="r"/>
              </a:tabLst>
              <a:defRPr sz="2000">
                <a:solidFill>
                  <a:schemeClr val="tx1"/>
                </a:solidFill>
                <a:latin typeface="Comic Sans MS" pitchFamily="66" charset="0"/>
              </a:defRPr>
            </a:lvl4pPr>
            <a:lvl5pPr marL="2057400" indent="-228600">
              <a:tabLst>
                <a:tab pos="5372100" algn="r"/>
                <a:tab pos="62865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9pPr>
          </a:lstStyle>
          <a:p>
            <a:pPr algn="l">
              <a:spcBef>
                <a:spcPct val="50000"/>
              </a:spcBef>
              <a:tabLst>
                <a:tab pos="6113463" algn="r"/>
              </a:tabLst>
            </a:pPr>
            <a:r>
              <a:rPr lang="en-US" altLang="en-US" sz="2100" dirty="0">
                <a:latin typeface="Liberation Sans" panose="020B0604020202020204" pitchFamily="34" charset="0"/>
                <a:cs typeface="Arial" charset="0"/>
              </a:rPr>
              <a:t>Cash  	150</a:t>
            </a:r>
          </a:p>
        </p:txBody>
      </p:sp>
      <p:sp>
        <p:nvSpPr>
          <p:cNvPr id="16395" name="Line 12"/>
          <p:cNvSpPr>
            <a:spLocks noChangeShapeType="1"/>
          </p:cNvSpPr>
          <p:nvPr/>
        </p:nvSpPr>
        <p:spPr bwMode="auto">
          <a:xfrm>
            <a:off x="304800" y="3810000"/>
            <a:ext cx="85344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39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13"/>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rgbClr val="CC0000"/>
                </a:solidFill>
                <a:latin typeface="Liberation Sans" panose="020B0604020202020204" pitchFamily="34" charset="0"/>
              </a:rPr>
              <a:t>Freight Costs</a:t>
            </a:r>
            <a:endParaRPr lang="en-US" altLang="en-US" sz="3200" b="1" dirty="0">
              <a:solidFill>
                <a:srgbClr val="CC0000"/>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163"/>
                                        </p:tgtEl>
                                        <p:attrNameLst>
                                          <p:attrName>style.visibility</p:attrName>
                                        </p:attrNameLst>
                                      </p:cBhvr>
                                      <p:to>
                                        <p:strVal val="visible"/>
                                      </p:to>
                                    </p:set>
                                    <p:animEffect transition="in" filter="wipe(left)">
                                      <p:cBhvr>
                                        <p:cTn id="7" dur="500"/>
                                        <p:tgtEl>
                                          <p:spTgt spid="8601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165"/>
                                        </p:tgtEl>
                                        <p:attrNameLst>
                                          <p:attrName>style.visibility</p:attrName>
                                        </p:attrNameLst>
                                      </p:cBhvr>
                                      <p:to>
                                        <p:strVal val="visible"/>
                                      </p:to>
                                    </p:set>
                                    <p:animEffect transition="in" filter="wipe(left)">
                                      <p:cBhvr>
                                        <p:cTn id="12" dur="500"/>
                                        <p:tgtEl>
                                          <p:spTgt spid="8601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0169"/>
                                        </p:tgtEl>
                                        <p:attrNameLst>
                                          <p:attrName>style.visibility</p:attrName>
                                        </p:attrNameLst>
                                      </p:cBhvr>
                                      <p:to>
                                        <p:strVal val="visible"/>
                                      </p:to>
                                    </p:set>
                                    <p:animEffect transition="in" filter="wipe(left)">
                                      <p:cBhvr>
                                        <p:cTn id="17" dur="500"/>
                                        <p:tgtEl>
                                          <p:spTgt spid="8601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0171"/>
                                        </p:tgtEl>
                                        <p:attrNameLst>
                                          <p:attrName>style.visibility</p:attrName>
                                        </p:attrNameLst>
                                      </p:cBhvr>
                                      <p:to>
                                        <p:strVal val="visible"/>
                                      </p:to>
                                    </p:set>
                                    <p:animEffect transition="in" filter="wipe(left)">
                                      <p:cBhvr>
                                        <p:cTn id="22" dur="500"/>
                                        <p:tgtEl>
                                          <p:spTgt spid="860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3" grpId="0" autoUpdateAnimBg="0"/>
      <p:bldP spid="860165" grpId="0" autoUpdateAnimBg="0"/>
      <p:bldP spid="860169" grpId="0" autoUpdateAnimBg="0"/>
      <p:bldP spid="86017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33400" y="1295400"/>
            <a:ext cx="8153400" cy="9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30000"/>
              </a:spcBef>
              <a:spcAft>
                <a:spcPct val="20000"/>
              </a:spcAft>
              <a:buSzPct val="80000"/>
            </a:pPr>
            <a:r>
              <a:rPr lang="en-US" altLang="en-US" sz="2200" b="1" dirty="0">
                <a:latin typeface="Liberation Sans" panose="020B0604020202020204" pitchFamily="34" charset="0"/>
              </a:rPr>
              <a:t>Purchaser may be dissatisfied</a:t>
            </a:r>
            <a:r>
              <a:rPr lang="en-US" altLang="en-US" sz="2200" dirty="0">
                <a:latin typeface="Liberation Sans" panose="020B0604020202020204" pitchFamily="34" charset="0"/>
              </a:rPr>
              <a:t> because goods are damaged or defective, of inferior quality, or do not meet specifications.</a:t>
            </a:r>
          </a:p>
        </p:txBody>
      </p:sp>
      <p:sp>
        <p:nvSpPr>
          <p:cNvPr id="17412" name="Rectangle 5"/>
          <p:cNvSpPr>
            <a:spLocks noChangeArrowheads="1"/>
          </p:cNvSpPr>
          <p:nvPr/>
        </p:nvSpPr>
        <p:spPr bwMode="auto">
          <a:xfrm>
            <a:off x="685800" y="3081337"/>
            <a:ext cx="3581400" cy="1446213"/>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0000"/>
              </a:lnSpc>
              <a:spcBef>
                <a:spcPct val="50000"/>
              </a:spcBef>
            </a:pPr>
            <a:r>
              <a:rPr lang="en-US" altLang="en-US" dirty="0">
                <a:latin typeface="Liberation Sans" panose="020B0604020202020204" pitchFamily="34" charset="0"/>
              </a:rPr>
              <a:t>Return goods for credit if the sale was made on credit, or for a cash refund if the purchase was for cash.</a:t>
            </a:r>
          </a:p>
        </p:txBody>
      </p:sp>
      <p:sp>
        <p:nvSpPr>
          <p:cNvPr id="17413" name="Rectangle 6"/>
          <p:cNvSpPr>
            <a:spLocks noChangeArrowheads="1"/>
          </p:cNvSpPr>
          <p:nvPr/>
        </p:nvSpPr>
        <p:spPr bwMode="auto">
          <a:xfrm>
            <a:off x="4800600" y="3081337"/>
            <a:ext cx="3581400" cy="1446213"/>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0000"/>
              </a:lnSpc>
              <a:spcBef>
                <a:spcPct val="50000"/>
              </a:spcBef>
            </a:pPr>
            <a:r>
              <a:rPr lang="en-US" altLang="en-US" dirty="0">
                <a:latin typeface="Liberation Sans" panose="020B0604020202020204" pitchFamily="34" charset="0"/>
              </a:rPr>
              <a:t>May choose to keep the merchandise if the seller will grant a reduction </a:t>
            </a:r>
            <a:r>
              <a:rPr lang="en-US" altLang="en-US" dirty="0" smtClean="0">
                <a:latin typeface="Liberation Sans" panose="020B0604020202020204" pitchFamily="34" charset="0"/>
              </a:rPr>
              <a:t>from </a:t>
            </a:r>
            <a:r>
              <a:rPr lang="en-US" altLang="en-US" dirty="0">
                <a:latin typeface="Liberation Sans" panose="020B0604020202020204" pitchFamily="34" charset="0"/>
              </a:rPr>
              <a:t>the purchase price.</a:t>
            </a:r>
          </a:p>
        </p:txBody>
      </p:sp>
      <p:sp>
        <p:nvSpPr>
          <p:cNvPr id="17414" name="Rectangle 7"/>
          <p:cNvSpPr>
            <a:spLocks noChangeArrowheads="1"/>
          </p:cNvSpPr>
          <p:nvPr/>
        </p:nvSpPr>
        <p:spPr bwMode="auto">
          <a:xfrm>
            <a:off x="685800" y="2592387"/>
            <a:ext cx="3581400" cy="461665"/>
          </a:xfrm>
          <a:prstGeom prst="rect">
            <a:avLst/>
          </a:prstGeom>
          <a:solidFill>
            <a:srgbClr val="FFFFCC"/>
          </a:solidFill>
          <a:ln w="28575" cap="sq">
            <a:solidFill>
              <a:schemeClr val="tx1"/>
            </a:solidFill>
            <a:miter lim="800000"/>
            <a:headEnd type="none" w="sm" len="sm"/>
            <a:tailEnd type="none" w="sm" len="sm"/>
          </a:ln>
          <a:effectLs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400" b="1" dirty="0">
                <a:latin typeface="Liberation Sans" panose="020B0604020202020204" pitchFamily="34" charset="0"/>
              </a:rPr>
              <a:t>Purchase Return</a:t>
            </a:r>
          </a:p>
        </p:txBody>
      </p:sp>
      <p:sp>
        <p:nvSpPr>
          <p:cNvPr id="17415" name="Rectangle 8"/>
          <p:cNvSpPr>
            <a:spLocks noChangeArrowheads="1"/>
          </p:cNvSpPr>
          <p:nvPr/>
        </p:nvSpPr>
        <p:spPr bwMode="auto">
          <a:xfrm>
            <a:off x="4800600" y="2590800"/>
            <a:ext cx="3581400" cy="461665"/>
          </a:xfrm>
          <a:prstGeom prst="rect">
            <a:avLst/>
          </a:prstGeom>
          <a:solidFill>
            <a:srgbClr val="FFFFCC"/>
          </a:solidFill>
          <a:ln w="28575" cap="sq">
            <a:solidFill>
              <a:schemeClr val="tx1"/>
            </a:solidFill>
            <a:miter lim="800000"/>
            <a:headEnd type="none" w="sm" len="sm"/>
            <a:tailEnd type="none" w="sm" len="sm"/>
          </a:ln>
          <a:effectLs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400" b="1" dirty="0">
                <a:latin typeface="Liberation Sans" panose="020B0604020202020204" pitchFamily="34" charset="0"/>
              </a:rPr>
              <a:t>Purchase Allowance</a:t>
            </a:r>
          </a:p>
        </p:txBody>
      </p:sp>
      <p:sp>
        <p:nvSpPr>
          <p:cNvPr id="17417" name="Rectangle 10"/>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Purchase Returns and Allowances</a:t>
            </a:r>
            <a:endParaRPr lang="en-US" altLang="en-US" sz="3200" b="1" dirty="0">
              <a:solidFill>
                <a:srgbClr val="CC0000"/>
              </a:solidFill>
              <a:latin typeface="Liberation Sans" panose="020B0604020202020204" pitchFamily="34" charset="0"/>
            </a:endParaRPr>
          </a:p>
        </p:txBody>
      </p:sp>
      <p:sp>
        <p:nvSpPr>
          <p:cNvPr id="1741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
          <p:cNvSpPr txBox="1">
            <a:spLocks noChangeArrowheads="1"/>
          </p:cNvSpPr>
          <p:nvPr/>
        </p:nvSpPr>
        <p:spPr bwMode="auto">
          <a:xfrm>
            <a:off x="533400" y="1295400"/>
            <a:ext cx="77724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Assume Sauk Stereo returned goods costing </a:t>
            </a:r>
            <a:r>
              <a:rPr lang="en-US" altLang="en-US" sz="2200" dirty="0" smtClean="0">
                <a:latin typeface="Liberation Sans" panose="020B0604020202020204" pitchFamily="34" charset="0"/>
              </a:rPr>
              <a:t>€300 </a:t>
            </a:r>
            <a:r>
              <a:rPr lang="en-US" altLang="en-US" sz="2200" dirty="0">
                <a:latin typeface="Liberation Sans" panose="020B0604020202020204" pitchFamily="34" charset="0"/>
              </a:rPr>
              <a:t>to PW Audio Supply on May 8.</a:t>
            </a:r>
          </a:p>
        </p:txBody>
      </p:sp>
      <p:sp>
        <p:nvSpPr>
          <p:cNvPr id="866309" name="Text Box 5"/>
          <p:cNvSpPr txBox="1">
            <a:spLocks noChangeArrowheads="1"/>
          </p:cNvSpPr>
          <p:nvPr/>
        </p:nvSpPr>
        <p:spPr bwMode="auto">
          <a:xfrm>
            <a:off x="1905000" y="2616200"/>
            <a:ext cx="66294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686300" algn="r"/>
              </a:tabLst>
              <a:defRPr sz="2000">
                <a:solidFill>
                  <a:schemeClr val="tx1"/>
                </a:solidFill>
                <a:latin typeface="Comic Sans MS" pitchFamily="66" charset="0"/>
              </a:defRPr>
            </a:lvl1pPr>
            <a:lvl2pPr marL="742950" indent="-285750">
              <a:tabLst>
                <a:tab pos="4686300" algn="r"/>
              </a:tabLst>
              <a:defRPr sz="2000">
                <a:solidFill>
                  <a:schemeClr val="tx1"/>
                </a:solidFill>
                <a:latin typeface="Comic Sans MS" pitchFamily="66" charset="0"/>
              </a:defRPr>
            </a:lvl2pPr>
            <a:lvl3pPr marL="1143000" indent="-228600">
              <a:tabLst>
                <a:tab pos="4686300" algn="r"/>
              </a:tabLst>
              <a:defRPr sz="2000">
                <a:solidFill>
                  <a:schemeClr val="tx1"/>
                </a:solidFill>
                <a:latin typeface="Comic Sans MS" pitchFamily="66" charset="0"/>
              </a:defRPr>
            </a:lvl3pPr>
            <a:lvl4pPr marL="1600200" indent="-228600">
              <a:tabLst>
                <a:tab pos="4686300" algn="r"/>
              </a:tabLst>
              <a:defRPr sz="2000">
                <a:solidFill>
                  <a:schemeClr val="tx1"/>
                </a:solidFill>
                <a:latin typeface="Comic Sans MS" pitchFamily="66" charset="0"/>
              </a:defRPr>
            </a:lvl4pPr>
            <a:lvl5pPr marL="2057400" indent="-228600">
              <a:tabLst>
                <a:tab pos="46863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6863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6863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6863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6863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300</a:t>
            </a:r>
          </a:p>
        </p:txBody>
      </p:sp>
      <p:sp>
        <p:nvSpPr>
          <p:cNvPr id="18437" name="Text Box 6"/>
          <p:cNvSpPr txBox="1">
            <a:spLocks noChangeArrowheads="1"/>
          </p:cNvSpPr>
          <p:nvPr/>
        </p:nvSpPr>
        <p:spPr bwMode="auto">
          <a:xfrm>
            <a:off x="685800" y="2616200"/>
            <a:ext cx="1066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866311" name="Text Box 7"/>
          <p:cNvSpPr txBox="1">
            <a:spLocks noChangeArrowheads="1"/>
          </p:cNvSpPr>
          <p:nvPr/>
        </p:nvSpPr>
        <p:spPr bwMode="auto">
          <a:xfrm>
            <a:off x="1905000" y="3103563"/>
            <a:ext cx="66294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886450" algn="r"/>
              </a:tabLst>
              <a:defRPr sz="2000">
                <a:solidFill>
                  <a:schemeClr val="tx1"/>
                </a:solidFill>
                <a:latin typeface="Comic Sans MS" pitchFamily="66" charset="0"/>
              </a:defRPr>
            </a:lvl1pPr>
            <a:lvl2pPr marL="742950" indent="-285750">
              <a:tabLst>
                <a:tab pos="4745038" algn="r"/>
                <a:tab pos="5886450" algn="r"/>
              </a:tabLst>
              <a:defRPr sz="2000">
                <a:solidFill>
                  <a:schemeClr val="tx1"/>
                </a:solidFill>
                <a:latin typeface="Comic Sans MS" pitchFamily="66" charset="0"/>
              </a:defRPr>
            </a:lvl2pPr>
            <a:lvl3pPr marL="1143000" indent="-228600">
              <a:tabLst>
                <a:tab pos="4745038" algn="r"/>
                <a:tab pos="5886450" algn="r"/>
              </a:tabLst>
              <a:defRPr sz="2000">
                <a:solidFill>
                  <a:schemeClr val="tx1"/>
                </a:solidFill>
                <a:latin typeface="Comic Sans MS" pitchFamily="66" charset="0"/>
              </a:defRPr>
            </a:lvl3pPr>
            <a:lvl4pPr marL="1600200" indent="-228600">
              <a:tabLst>
                <a:tab pos="4745038" algn="r"/>
                <a:tab pos="5886450" algn="r"/>
              </a:tabLst>
              <a:defRPr sz="2000">
                <a:solidFill>
                  <a:schemeClr val="tx1"/>
                </a:solidFill>
                <a:latin typeface="Comic Sans MS" pitchFamily="66" charset="0"/>
              </a:defRPr>
            </a:lvl4pPr>
            <a:lvl5pPr marL="2057400" indent="-228600">
              <a:tabLst>
                <a:tab pos="4745038" algn="r"/>
                <a:tab pos="588645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88645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88645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88645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88645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Inventory</a:t>
            </a:r>
            <a:r>
              <a:rPr lang="en-US" altLang="en-US" sz="2200" dirty="0">
                <a:latin typeface="Liberation Sans" panose="020B0604020202020204" pitchFamily="34" charset="0"/>
                <a:cs typeface="Arial" charset="0"/>
              </a:rPr>
              <a:t> 		300</a:t>
            </a:r>
          </a:p>
        </p:txBody>
      </p:sp>
      <p:sp>
        <p:nvSpPr>
          <p:cNvPr id="1844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10"/>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Returns and Allowances</a:t>
            </a:r>
            <a:endParaRPr lang="en-US" altLang="en-US" sz="3200" b="1" dirty="0">
              <a:solidFill>
                <a:schemeClr val="tx2">
                  <a:lumMod val="75000"/>
                </a:schemeClr>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6309"/>
                                        </p:tgtEl>
                                        <p:attrNameLst>
                                          <p:attrName>style.visibility</p:attrName>
                                        </p:attrNameLst>
                                      </p:cBhvr>
                                      <p:to>
                                        <p:strVal val="visible"/>
                                      </p:to>
                                    </p:set>
                                    <p:animEffect transition="in" filter="wipe(left)">
                                      <p:cBhvr>
                                        <p:cTn id="7" dur="500"/>
                                        <p:tgtEl>
                                          <p:spTgt spid="866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6311"/>
                                        </p:tgtEl>
                                        <p:attrNameLst>
                                          <p:attrName>style.visibility</p:attrName>
                                        </p:attrNameLst>
                                      </p:cBhvr>
                                      <p:to>
                                        <p:strVal val="visible"/>
                                      </p:to>
                                    </p:set>
                                    <p:animEffect transition="in" filter="wipe(left)">
                                      <p:cBhvr>
                                        <p:cTn id="12" dur="500"/>
                                        <p:tgtEl>
                                          <p:spTgt spid="866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09" grpId="0" autoUpdateAnimBg="0"/>
      <p:bldP spid="86631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1890713"/>
            <a:ext cx="8001000" cy="3657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69215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40000"/>
              </a:spcBef>
              <a:buClr>
                <a:schemeClr val="tx1"/>
              </a:buClr>
              <a:buFont typeface="Wingdings" pitchFamily="2" charset="2"/>
              <a:buNone/>
            </a:pPr>
            <a:r>
              <a:rPr lang="en-US" altLang="en-US" sz="2300" dirty="0">
                <a:latin typeface="Liberation Sans" panose="020B0604020202020204" pitchFamily="34" charset="0"/>
                <a:cs typeface="Times New Roman" pitchFamily="18" charset="0"/>
              </a:rPr>
              <a:t>In a perpetual inventory system, a return of defective merchandise by a purchaser is recorded by crediting:  </a:t>
            </a:r>
          </a:p>
          <a:p>
            <a:pPr marL="804863" lvl="1" indent="-463550"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Purchases  </a:t>
            </a:r>
          </a:p>
          <a:p>
            <a:pPr marL="804863" lvl="1" indent="-463550"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Purchase Returns  </a:t>
            </a:r>
          </a:p>
          <a:p>
            <a:pPr marL="804863" lvl="1" indent="-463550"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Purchase Allowance  </a:t>
            </a:r>
          </a:p>
          <a:p>
            <a:pPr marL="804863" lvl="1" indent="-463550"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Inventory</a:t>
            </a:r>
          </a:p>
        </p:txBody>
      </p:sp>
      <p:sp>
        <p:nvSpPr>
          <p:cNvPr id="19460" name="Text Box 9"/>
          <p:cNvSpPr txBox="1">
            <a:spLocks noChangeArrowheads="1"/>
          </p:cNvSpPr>
          <p:nvPr/>
        </p:nvSpPr>
        <p:spPr bwMode="auto">
          <a:xfrm>
            <a:off x="533400" y="1295400"/>
            <a:ext cx="6843713"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000" b="1" dirty="0" smtClean="0">
                <a:solidFill>
                  <a:srgbClr val="CC0000"/>
                </a:solidFill>
                <a:latin typeface="Liberation Sans" panose="020B0604020202020204" pitchFamily="34" charset="0"/>
              </a:rPr>
              <a:t>Question</a:t>
            </a:r>
            <a:endParaRPr lang="en-US" altLang="en-US" sz="3000" b="1" dirty="0">
              <a:solidFill>
                <a:srgbClr val="CC0000"/>
              </a:solidFill>
              <a:latin typeface="Liberation Sans" panose="020B0604020202020204" pitchFamily="34" charset="0"/>
            </a:endParaRPr>
          </a:p>
        </p:txBody>
      </p:sp>
      <p:sp>
        <p:nvSpPr>
          <p:cNvPr id="19462"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10"/>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Purchase Returns and Allowances</a:t>
            </a:r>
            <a:endParaRPr lang="en-US" altLang="en-US" sz="3200" b="1" dirty="0">
              <a:solidFill>
                <a:srgbClr val="CC0000"/>
              </a:solidFill>
              <a:latin typeface="Liberation Sans" panose="020B0604020202020204" pitchFamily="34" charset="0"/>
            </a:endParaRPr>
          </a:p>
        </p:txBody>
      </p:sp>
      <p:sp>
        <p:nvSpPr>
          <p:cNvPr id="9" name="Notched Right Arrow 8"/>
          <p:cNvSpPr/>
          <p:nvPr/>
        </p:nvSpPr>
        <p:spPr bwMode="auto">
          <a:xfrm>
            <a:off x="284018" y="4585648"/>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dirty="0" smtClean="0">
                <a:solidFill>
                  <a:srgbClr val="5F5F5F"/>
                </a:solidFill>
                <a:latin typeface="Liberation Sans" panose="020B0604020202020204" pitchFamily="34" charset="0"/>
              </a:rPr>
              <a:t>PREVIEW OF </a:t>
            </a:r>
            <a:r>
              <a:rPr lang="en-US" altLang="en-US" sz="4000" dirty="0" smtClean="0">
                <a:solidFill>
                  <a:srgbClr val="CC0000"/>
                </a:solidFill>
                <a:latin typeface="Liberation Sans" panose="020B0604020202020204" pitchFamily="34" charset="0"/>
              </a:rPr>
              <a:t>CHAPTER 5</a:t>
            </a:r>
            <a:endParaRPr lang="en-US" altLang="en-US" sz="240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dirty="0" smtClean="0">
                <a:solidFill>
                  <a:schemeClr val="tx1"/>
                </a:solidFill>
                <a:latin typeface="Liberation Sans" panose="020B0604020202020204" pitchFamily="34" charset="0"/>
              </a:rPr>
              <a:t>IFRS 3rd </a:t>
            </a:r>
            <a:r>
              <a:rPr lang="en-US" altLang="en-US" sz="190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Kimmel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Kieso</a:t>
            </a:r>
            <a:r>
              <a:rPr lang="en-US" altLang="en-US" sz="1700" dirty="0">
                <a:solidFill>
                  <a:schemeClr val="tx1"/>
                </a:solidFill>
                <a:latin typeface="Liberation Sans" panose="020B0604020202020204" pitchFamily="34" charset="0"/>
              </a:rPr>
              <a:t> </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84485"/>
            <a:ext cx="8721726" cy="2797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29034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1295400"/>
            <a:ext cx="7696200" cy="3382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69215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50000"/>
              </a:spcBef>
              <a:spcAft>
                <a:spcPct val="20000"/>
              </a:spcAft>
              <a:buSzPct val="80000"/>
            </a:pPr>
            <a:r>
              <a:rPr lang="en-US" altLang="en-US" sz="2300" b="1" dirty="0">
                <a:latin typeface="Liberation Sans" panose="020B0604020202020204" pitchFamily="34" charset="0"/>
              </a:rPr>
              <a:t>Credit terms</a:t>
            </a:r>
            <a:r>
              <a:rPr lang="en-US" altLang="en-US" sz="2300" dirty="0">
                <a:latin typeface="Liberation Sans" panose="020B0604020202020204" pitchFamily="34" charset="0"/>
              </a:rPr>
              <a:t> may permit buyer to claim a cash discount for prompt payment.</a:t>
            </a:r>
          </a:p>
          <a:p>
            <a:pPr algn="l">
              <a:lnSpc>
                <a:spcPct val="125000"/>
              </a:lnSpc>
              <a:spcBef>
                <a:spcPct val="50000"/>
              </a:spcBef>
              <a:spcAft>
                <a:spcPct val="20000"/>
              </a:spcAft>
              <a:buSzPct val="80000"/>
            </a:pPr>
            <a:r>
              <a:rPr lang="en-US" altLang="en-US" sz="2300" b="1" dirty="0">
                <a:latin typeface="Liberation Sans" panose="020B0604020202020204" pitchFamily="34" charset="0"/>
              </a:rPr>
              <a:t>Advantages:</a:t>
            </a:r>
          </a:p>
          <a:p>
            <a:pPr lvl="1" algn="l">
              <a:lnSpc>
                <a:spcPct val="125000"/>
              </a:lnSpc>
              <a:spcBef>
                <a:spcPct val="50000"/>
              </a:spcBef>
              <a:spcAft>
                <a:spcPct val="20000"/>
              </a:spcAft>
              <a:buClr>
                <a:srgbClr val="CC0000"/>
              </a:buClr>
              <a:buSzPct val="80000"/>
              <a:buFont typeface="Wingdings" pitchFamily="2" charset="2"/>
              <a:buChar char="u"/>
            </a:pPr>
            <a:r>
              <a:rPr lang="en-US" altLang="en-US" sz="2100" dirty="0">
                <a:latin typeface="Liberation Sans" panose="020B0604020202020204" pitchFamily="34" charset="0"/>
              </a:rPr>
              <a:t>Purchaser saves money.</a:t>
            </a:r>
          </a:p>
          <a:p>
            <a:pPr lvl="1" algn="l">
              <a:lnSpc>
                <a:spcPct val="125000"/>
              </a:lnSpc>
              <a:spcBef>
                <a:spcPct val="50000"/>
              </a:spcBef>
              <a:spcAft>
                <a:spcPct val="20000"/>
              </a:spcAft>
              <a:buClr>
                <a:srgbClr val="CC0000"/>
              </a:buClr>
              <a:buSzPct val="80000"/>
              <a:buFont typeface="Wingdings" pitchFamily="2" charset="2"/>
              <a:buChar char="u"/>
            </a:pPr>
            <a:r>
              <a:rPr lang="en-US" altLang="en-US" sz="2100" dirty="0">
                <a:latin typeface="Liberation Sans" panose="020B0604020202020204" pitchFamily="34" charset="0"/>
              </a:rPr>
              <a:t>Seller shortens the operating cycle by converting the accounts receivable into cash earlier.</a:t>
            </a:r>
          </a:p>
        </p:txBody>
      </p:sp>
      <p:sp>
        <p:nvSpPr>
          <p:cNvPr id="20484" name="Rectangle 5"/>
          <p:cNvSpPr>
            <a:spLocks noChangeArrowheads="1"/>
          </p:cNvSpPr>
          <p:nvPr/>
        </p:nvSpPr>
        <p:spPr bwMode="auto">
          <a:xfrm>
            <a:off x="5105400" y="2281237"/>
            <a:ext cx="2895600" cy="769938"/>
          </a:xfrm>
          <a:prstGeom prst="rect">
            <a:avLst/>
          </a:prstGeom>
          <a:solidFill>
            <a:srgbClr val="FAEFB6"/>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b="1" dirty="0">
                <a:solidFill>
                  <a:srgbClr val="CC0000"/>
                </a:solidFill>
                <a:latin typeface="Liberation Sans" panose="020B0604020202020204" pitchFamily="34" charset="0"/>
              </a:rPr>
              <a:t>Example:</a:t>
            </a:r>
            <a:r>
              <a:rPr lang="en-US" altLang="en-US" sz="2200" b="1" dirty="0">
                <a:solidFill>
                  <a:srgbClr val="800000"/>
                </a:solidFill>
                <a:latin typeface="Liberation Sans" panose="020B0604020202020204" pitchFamily="34" charset="0"/>
              </a:rPr>
              <a:t> </a:t>
            </a:r>
            <a:r>
              <a:rPr lang="en-US" altLang="en-US" dirty="0">
                <a:latin typeface="Liberation Sans" panose="020B0604020202020204" pitchFamily="34" charset="0"/>
              </a:rPr>
              <a:t>Credit terms may read </a:t>
            </a:r>
            <a:r>
              <a:rPr lang="en-US" altLang="en-US" sz="2200" b="1" dirty="0">
                <a:solidFill>
                  <a:srgbClr val="CC0000"/>
                </a:solidFill>
                <a:latin typeface="Liberation Sans" panose="020B0604020202020204" pitchFamily="34" charset="0"/>
              </a:rPr>
              <a:t>2/10</a:t>
            </a:r>
            <a:r>
              <a:rPr lang="en-US" altLang="en-US" sz="2200" dirty="0">
                <a:latin typeface="Liberation Sans" panose="020B0604020202020204" pitchFamily="34" charset="0"/>
              </a:rPr>
              <a:t>,</a:t>
            </a:r>
            <a:r>
              <a:rPr lang="en-US" altLang="en-US" sz="2200" b="1" dirty="0">
                <a:solidFill>
                  <a:srgbClr val="800000"/>
                </a:solidFill>
                <a:latin typeface="Liberation Sans" panose="020B0604020202020204" pitchFamily="34" charset="0"/>
              </a:rPr>
              <a:t> </a:t>
            </a:r>
            <a:r>
              <a:rPr lang="en-US" altLang="en-US" sz="2200" b="1" dirty="0">
                <a:solidFill>
                  <a:srgbClr val="CC0000"/>
                </a:solidFill>
                <a:latin typeface="Liberation Sans" panose="020B0604020202020204" pitchFamily="34" charset="0"/>
              </a:rPr>
              <a:t>n/30</a:t>
            </a:r>
            <a:r>
              <a:rPr lang="en-US" altLang="en-US" dirty="0">
                <a:latin typeface="Liberation Sans" panose="020B0604020202020204" pitchFamily="34" charset="0"/>
              </a:rPr>
              <a:t>.</a:t>
            </a:r>
          </a:p>
        </p:txBody>
      </p:sp>
      <p:sp>
        <p:nvSpPr>
          <p:cNvPr id="2048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Purchase Discounts </a:t>
            </a:r>
            <a:endParaRPr lang="en-US" altLang="en-US" sz="3200" b="1" dirty="0">
              <a:solidFill>
                <a:srgbClr val="CC0000"/>
              </a:solidFill>
              <a:latin typeface="Liberation Sans" panose="020B0604020202020204" pitchFamily="34" charset="0"/>
            </a:endParaRPr>
          </a:p>
        </p:txBody>
      </p:sp>
      <p:sp>
        <p:nvSpPr>
          <p:cNvPr id="2048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609600" y="2516188"/>
            <a:ext cx="2438400" cy="2128837"/>
          </a:xfrm>
          <a:prstGeom prst="rect">
            <a:avLst/>
          </a:prstGeom>
          <a:solidFill>
            <a:srgbClr val="CCEC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20000"/>
              </a:lnSpc>
              <a:spcBef>
                <a:spcPct val="50000"/>
              </a:spcBef>
            </a:pPr>
            <a:r>
              <a:rPr lang="en-US" altLang="en-US" sz="2200" dirty="0">
                <a:solidFill>
                  <a:srgbClr val="000000"/>
                </a:solidFill>
                <a:latin typeface="Liberation Sans" panose="020B0604020202020204" pitchFamily="34" charset="0"/>
              </a:rPr>
              <a:t>2% discount if paid within 10 days, otherwise net amount due within 30 days.</a:t>
            </a:r>
          </a:p>
        </p:txBody>
      </p:sp>
      <p:sp>
        <p:nvSpPr>
          <p:cNvPr id="21507" name="Rectangle 5"/>
          <p:cNvSpPr>
            <a:spLocks noChangeArrowheads="1"/>
          </p:cNvSpPr>
          <p:nvPr/>
        </p:nvSpPr>
        <p:spPr bwMode="auto">
          <a:xfrm>
            <a:off x="3352800" y="2514600"/>
            <a:ext cx="2438400" cy="1727200"/>
          </a:xfrm>
          <a:prstGeom prst="rect">
            <a:avLst/>
          </a:prstGeom>
          <a:solidFill>
            <a:srgbClr val="CCEC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20000"/>
              </a:lnSpc>
              <a:spcBef>
                <a:spcPct val="50000"/>
              </a:spcBef>
            </a:pPr>
            <a:r>
              <a:rPr lang="en-US" altLang="en-US" sz="2200" dirty="0">
                <a:solidFill>
                  <a:srgbClr val="000000"/>
                </a:solidFill>
                <a:latin typeface="Liberation Sans" panose="020B0604020202020204" pitchFamily="34" charset="0"/>
              </a:rPr>
              <a:t>1% discount if paid within first 10 days of next month.</a:t>
            </a:r>
          </a:p>
        </p:txBody>
      </p:sp>
      <p:sp>
        <p:nvSpPr>
          <p:cNvPr id="21508" name="Rectangle 6"/>
          <p:cNvSpPr>
            <a:spLocks noChangeArrowheads="1"/>
          </p:cNvSpPr>
          <p:nvPr/>
        </p:nvSpPr>
        <p:spPr bwMode="auto">
          <a:xfrm>
            <a:off x="609600" y="1524000"/>
            <a:ext cx="2438400" cy="990600"/>
          </a:xfrm>
          <a:prstGeom prst="rect">
            <a:avLst/>
          </a:prstGeom>
          <a:solidFill>
            <a:srgbClr val="FFFFCC"/>
          </a:solidFill>
          <a:ln w="38100" cap="sq">
            <a:solidFill>
              <a:schemeClr val="tx1"/>
            </a:solidFill>
            <a:miter lim="800000"/>
            <a:headEnd type="none" w="sm" len="sm"/>
            <a:tailEnd type="none" w="sm" len="sm"/>
          </a:ln>
          <a:effectLs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2400" b="1" dirty="0">
                <a:latin typeface="Liberation Sans" panose="020B0604020202020204" pitchFamily="34" charset="0"/>
              </a:rPr>
              <a:t>2/10, n/30</a:t>
            </a:r>
          </a:p>
        </p:txBody>
      </p:sp>
      <p:sp>
        <p:nvSpPr>
          <p:cNvPr id="21509" name="Rectangle 7"/>
          <p:cNvSpPr>
            <a:spLocks noChangeArrowheads="1"/>
          </p:cNvSpPr>
          <p:nvPr/>
        </p:nvSpPr>
        <p:spPr bwMode="auto">
          <a:xfrm>
            <a:off x="3352800" y="1524000"/>
            <a:ext cx="2438400" cy="990600"/>
          </a:xfrm>
          <a:prstGeom prst="rect">
            <a:avLst/>
          </a:prstGeom>
          <a:solidFill>
            <a:srgbClr val="FFFFCC"/>
          </a:solidFill>
          <a:ln w="38100" cap="sq">
            <a:solidFill>
              <a:schemeClr val="tx1"/>
            </a:solidFill>
            <a:miter lim="800000"/>
            <a:headEnd type="none" w="sm" len="sm"/>
            <a:tailEnd type="none" w="sm" len="sm"/>
          </a:ln>
          <a:effectLs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2400" b="1" dirty="0">
                <a:latin typeface="Liberation Sans" panose="020B0604020202020204" pitchFamily="34" charset="0"/>
              </a:rPr>
              <a:t>1/10 EOM</a:t>
            </a:r>
          </a:p>
        </p:txBody>
      </p:sp>
      <p:sp>
        <p:nvSpPr>
          <p:cNvPr id="21510" name="Rectangle 8"/>
          <p:cNvSpPr>
            <a:spLocks noChangeArrowheads="1"/>
          </p:cNvSpPr>
          <p:nvPr/>
        </p:nvSpPr>
        <p:spPr bwMode="auto">
          <a:xfrm>
            <a:off x="6096000" y="2514600"/>
            <a:ext cx="2438400" cy="1727200"/>
          </a:xfrm>
          <a:prstGeom prst="rect">
            <a:avLst/>
          </a:prstGeom>
          <a:solidFill>
            <a:srgbClr val="CCEC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20000"/>
              </a:lnSpc>
              <a:spcBef>
                <a:spcPct val="50000"/>
              </a:spcBef>
            </a:pPr>
            <a:r>
              <a:rPr lang="en-US" altLang="en-US" sz="2200" dirty="0">
                <a:solidFill>
                  <a:srgbClr val="000000"/>
                </a:solidFill>
                <a:latin typeface="Liberation Sans" panose="020B0604020202020204" pitchFamily="34" charset="0"/>
              </a:rPr>
              <a:t>Net amount due within the first 10 days of the next month.</a:t>
            </a:r>
          </a:p>
        </p:txBody>
      </p:sp>
      <p:sp>
        <p:nvSpPr>
          <p:cNvPr id="21511" name="Rectangle 9"/>
          <p:cNvSpPr>
            <a:spLocks noChangeArrowheads="1"/>
          </p:cNvSpPr>
          <p:nvPr/>
        </p:nvSpPr>
        <p:spPr bwMode="auto">
          <a:xfrm>
            <a:off x="6096000" y="1524000"/>
            <a:ext cx="2438400" cy="990600"/>
          </a:xfrm>
          <a:prstGeom prst="rect">
            <a:avLst/>
          </a:prstGeom>
          <a:solidFill>
            <a:srgbClr val="FFFFCC"/>
          </a:solidFill>
          <a:ln w="38100" cap="sq">
            <a:solidFill>
              <a:schemeClr val="tx1"/>
            </a:solidFill>
            <a:miter lim="800000"/>
            <a:headEnd type="none" w="sm" len="sm"/>
            <a:tailEnd type="none" w="sm" len="sm"/>
          </a:ln>
          <a:effectLst/>
          <a:extLst/>
        </p:spPr>
        <p:txBody>
          <a:bodyPr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2400" b="1" dirty="0">
                <a:latin typeface="Liberation Sans" panose="020B0604020202020204" pitchFamily="34" charset="0"/>
              </a:rPr>
              <a:t>n/10 EOM</a:t>
            </a:r>
          </a:p>
        </p:txBody>
      </p:sp>
      <p:sp>
        <p:nvSpPr>
          <p:cNvPr id="2151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Purchase Discounts </a:t>
            </a:r>
            <a:endParaRPr lang="en-US" altLang="en-US" sz="3200" b="1" dirty="0">
              <a:solidFill>
                <a:srgbClr val="CC0000"/>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
          <p:cNvSpPr txBox="1">
            <a:spLocks noChangeArrowheads="1"/>
          </p:cNvSpPr>
          <p:nvPr/>
        </p:nvSpPr>
        <p:spPr bwMode="auto">
          <a:xfrm>
            <a:off x="1905000" y="4814248"/>
            <a:ext cx="64008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ct val="50000"/>
              </a:spcBef>
              <a:tabLst>
                <a:tab pos="4572000" algn="r"/>
                <a:tab pos="5773738" algn="r"/>
              </a:tabLst>
            </a:pPr>
            <a:r>
              <a:rPr lang="en-US" altLang="en-US" sz="2200" dirty="0" smtClean="0">
                <a:latin typeface="Liberation Sans" panose="020B0604020202020204" pitchFamily="34" charset="0"/>
                <a:cs typeface="Arial" charset="0"/>
              </a:rPr>
              <a:t>	Cash		3,430</a:t>
            </a:r>
            <a:endParaRPr lang="en-US" altLang="en-US" sz="2200" dirty="0">
              <a:latin typeface="Liberation Sans" panose="020B0604020202020204" pitchFamily="34" charset="0"/>
              <a:cs typeface="Arial" charset="0"/>
            </a:endParaRPr>
          </a:p>
        </p:txBody>
      </p:sp>
      <p:sp>
        <p:nvSpPr>
          <p:cNvPr id="872450" name="Text Box 2"/>
          <p:cNvSpPr txBox="1">
            <a:spLocks noChangeArrowheads="1"/>
          </p:cNvSpPr>
          <p:nvPr/>
        </p:nvSpPr>
        <p:spPr bwMode="auto">
          <a:xfrm>
            <a:off x="1905000" y="3803650"/>
            <a:ext cx="64008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tabLst>
                <a:tab pos="4572000" algn="r"/>
                <a:tab pos="5773738" algn="r"/>
              </a:tabLst>
            </a:pPr>
            <a:r>
              <a:rPr lang="en-US" altLang="en-US" sz="2200" dirty="0">
                <a:latin typeface="Liberation Sans" panose="020B0604020202020204" pitchFamily="34" charset="0"/>
                <a:cs typeface="Arial" charset="0"/>
              </a:rPr>
              <a:t>Accounts Payable	</a:t>
            </a:r>
            <a:r>
              <a:rPr lang="en-US" altLang="en-US" sz="2200" dirty="0" smtClean="0">
                <a:latin typeface="Liberation Sans" panose="020B0604020202020204" pitchFamily="34" charset="0"/>
                <a:cs typeface="Arial" charset="0"/>
              </a:rPr>
              <a:t>3,500</a:t>
            </a:r>
            <a:endParaRPr lang="en-US" altLang="en-US" sz="2200" dirty="0">
              <a:latin typeface="Liberation Sans" panose="020B0604020202020204" pitchFamily="34" charset="0"/>
              <a:cs typeface="Arial" charset="0"/>
            </a:endParaRPr>
          </a:p>
        </p:txBody>
      </p:sp>
      <p:sp>
        <p:nvSpPr>
          <p:cNvPr id="22531" name="Text Box 3"/>
          <p:cNvSpPr txBox="1">
            <a:spLocks noChangeArrowheads="1"/>
          </p:cNvSpPr>
          <p:nvPr/>
        </p:nvSpPr>
        <p:spPr bwMode="auto">
          <a:xfrm>
            <a:off x="533400" y="38100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14</a:t>
            </a:r>
          </a:p>
        </p:txBody>
      </p:sp>
      <p:sp>
        <p:nvSpPr>
          <p:cNvPr id="872455" name="Text Box 7"/>
          <p:cNvSpPr txBox="1">
            <a:spLocks noChangeArrowheads="1"/>
          </p:cNvSpPr>
          <p:nvPr/>
        </p:nvSpPr>
        <p:spPr bwMode="auto">
          <a:xfrm>
            <a:off x="457200" y="5602288"/>
            <a:ext cx="4038600" cy="366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000">
                <a:solidFill>
                  <a:schemeClr val="tx1"/>
                </a:solidFill>
                <a:latin typeface="Comic Sans MS" pitchFamily="66" charset="0"/>
              </a:defRPr>
            </a:lvl1pPr>
            <a:lvl2pPr marL="742950" indent="-285750">
              <a:tabLst>
                <a:tab pos="4745038" algn="r"/>
              </a:tabLst>
              <a:defRPr sz="2000">
                <a:solidFill>
                  <a:schemeClr val="tx1"/>
                </a:solidFill>
                <a:latin typeface="Comic Sans MS" pitchFamily="66" charset="0"/>
              </a:defRPr>
            </a:lvl2pPr>
            <a:lvl3pPr marL="1143000" indent="-228600">
              <a:tabLst>
                <a:tab pos="4745038" algn="r"/>
              </a:tabLst>
              <a:defRPr sz="2000">
                <a:solidFill>
                  <a:schemeClr val="tx1"/>
                </a:solidFill>
                <a:latin typeface="Comic Sans MS" pitchFamily="66" charset="0"/>
              </a:defRPr>
            </a:lvl3pPr>
            <a:lvl4pPr marL="1600200" indent="-228600">
              <a:tabLst>
                <a:tab pos="4745038" algn="r"/>
              </a:tabLst>
              <a:defRPr sz="2000">
                <a:solidFill>
                  <a:schemeClr val="tx1"/>
                </a:solidFill>
                <a:latin typeface="Comic Sans MS" pitchFamily="66" charset="0"/>
              </a:defRPr>
            </a:lvl4pPr>
            <a:lvl5pPr marL="2057400" indent="-228600">
              <a:tabLst>
                <a:tab pos="474503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Lst>
              <a:defRPr sz="20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cs typeface="Arial" charset="0"/>
              </a:rPr>
              <a:t>(Discount = </a:t>
            </a:r>
            <a:r>
              <a:rPr lang="en-US" altLang="en-US" sz="1800" dirty="0" smtClean="0">
                <a:latin typeface="Liberation Sans" panose="020B0604020202020204" pitchFamily="34" charset="0"/>
                <a:cs typeface="Arial" charset="0"/>
              </a:rPr>
              <a:t>€3,500 </a:t>
            </a:r>
            <a:r>
              <a:rPr lang="en-US" altLang="en-US" sz="1800" dirty="0">
                <a:latin typeface="Liberation Sans" panose="020B0604020202020204" pitchFamily="34" charset="0"/>
                <a:cs typeface="Arial" charset="0"/>
              </a:rPr>
              <a:t>x 2% = </a:t>
            </a:r>
            <a:r>
              <a:rPr lang="en-US" altLang="en-US" sz="1800" b="1" dirty="0" smtClean="0">
                <a:latin typeface="Liberation Sans" panose="020B0604020202020204" pitchFamily="34" charset="0"/>
                <a:cs typeface="Arial" charset="0"/>
              </a:rPr>
              <a:t>€70</a:t>
            </a:r>
            <a:r>
              <a:rPr lang="en-US" altLang="en-US" sz="1800" dirty="0">
                <a:latin typeface="Liberation Sans" panose="020B0604020202020204" pitchFamily="34" charset="0"/>
                <a:cs typeface="Arial" charset="0"/>
              </a:rPr>
              <a:t>)</a:t>
            </a:r>
          </a:p>
        </p:txBody>
      </p:sp>
      <p:sp>
        <p:nvSpPr>
          <p:cNvPr id="22536" name="Text Box 9"/>
          <p:cNvSpPr txBox="1">
            <a:spLocks noChangeArrowheads="1"/>
          </p:cNvSpPr>
          <p:nvPr/>
        </p:nvSpPr>
        <p:spPr bwMode="auto">
          <a:xfrm>
            <a:off x="533400" y="1295400"/>
            <a:ext cx="78486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b="1" dirty="0" smtClean="0">
                <a:latin typeface="Liberation Sans" panose="020B0604020202020204" pitchFamily="34" charset="0"/>
              </a:rPr>
              <a:t>:</a:t>
            </a:r>
            <a:r>
              <a:rPr lang="en-US" altLang="en-US" sz="2200" dirty="0" smtClean="0">
                <a:latin typeface="Liberation Sans" panose="020B0604020202020204" pitchFamily="34" charset="0"/>
              </a:rPr>
              <a:t> </a:t>
            </a:r>
            <a:r>
              <a:rPr lang="en-US" altLang="en-US" sz="2200" dirty="0">
                <a:latin typeface="Liberation Sans" panose="020B0604020202020204" pitchFamily="34" charset="0"/>
              </a:rPr>
              <a:t>Assume Sauk Stereo pays the balance due of </a:t>
            </a:r>
            <a:r>
              <a:rPr lang="en-US" altLang="en-US" sz="2200" dirty="0" smtClean="0">
                <a:latin typeface="Liberation Sans" panose="020B0604020202020204" pitchFamily="34" charset="0"/>
              </a:rPr>
              <a:t>€3,500 </a:t>
            </a:r>
            <a:r>
              <a:rPr lang="en-US" altLang="en-US" sz="2200" dirty="0">
                <a:latin typeface="Liberation Sans" panose="020B0604020202020204" pitchFamily="34" charset="0"/>
              </a:rPr>
              <a:t>(gross invoice price of </a:t>
            </a:r>
            <a:r>
              <a:rPr lang="en-US" altLang="en-US" sz="2200" dirty="0" smtClean="0">
                <a:latin typeface="Liberation Sans" panose="020B0604020202020204" pitchFamily="34" charset="0"/>
              </a:rPr>
              <a:t>€3,800 </a:t>
            </a:r>
            <a:r>
              <a:rPr lang="en-US" altLang="en-US" sz="2200" dirty="0">
                <a:latin typeface="Liberation Sans" panose="020B0604020202020204" pitchFamily="34" charset="0"/>
              </a:rPr>
              <a:t>less purchase returns and allowances of </a:t>
            </a:r>
            <a:r>
              <a:rPr lang="en-US" altLang="en-US" sz="2200" dirty="0" smtClean="0">
                <a:latin typeface="Liberation Sans" panose="020B0604020202020204" pitchFamily="34" charset="0"/>
              </a:rPr>
              <a:t>€300</a:t>
            </a:r>
            <a:r>
              <a:rPr lang="en-US" altLang="en-US" sz="2200" dirty="0">
                <a:latin typeface="Liberation Sans" panose="020B0604020202020204" pitchFamily="34" charset="0"/>
              </a:rPr>
              <a:t>) on May 14, the last day of the discount period.  Prepare the journal entry Sauk Stereo makes on May 14 to record the payment.</a:t>
            </a:r>
          </a:p>
        </p:txBody>
      </p:sp>
      <p:sp>
        <p:nvSpPr>
          <p:cNvPr id="2253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Discounts </a:t>
            </a:r>
            <a:endParaRPr lang="en-US" altLang="en-US" sz="3200" b="1" dirty="0">
              <a:solidFill>
                <a:schemeClr val="tx2">
                  <a:lumMod val="75000"/>
                </a:schemeClr>
              </a:solidFill>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
        <p:nvSpPr>
          <p:cNvPr id="13" name="Text Box 2"/>
          <p:cNvSpPr txBox="1">
            <a:spLocks noChangeArrowheads="1"/>
          </p:cNvSpPr>
          <p:nvPr/>
        </p:nvSpPr>
        <p:spPr bwMode="auto">
          <a:xfrm>
            <a:off x="1905000" y="4308144"/>
            <a:ext cx="64008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ct val="50000"/>
              </a:spcBef>
              <a:tabLst>
                <a:tab pos="4572000" algn="r"/>
                <a:tab pos="5773738" algn="r"/>
              </a:tabLst>
            </a:pPr>
            <a:r>
              <a:rPr lang="en-US" altLang="en-US" sz="2200" dirty="0" smtClean="0">
                <a:latin typeface="Liberation Sans" panose="020B0604020202020204" pitchFamily="34" charset="0"/>
                <a:cs typeface="Arial" charset="0"/>
              </a:rPr>
              <a:t>	Inventory		70</a:t>
            </a:r>
            <a:endParaRPr lang="en-US" altLang="en-US" sz="2200" dirty="0">
              <a:latin typeface="Liberation Sans" panose="020B0604020202020204" pitchFamily="34" charset="0"/>
              <a:cs typeface="Arial" charset="0"/>
            </a:endParaRPr>
          </a:p>
        </p:txBody>
      </p:sp>
      <p:sp>
        <p:nvSpPr>
          <p:cNvPr id="14" name="Text Box 2"/>
          <p:cNvSpPr txBox="1">
            <a:spLocks noChangeArrowheads="1"/>
          </p:cNvSpPr>
          <p:nvPr/>
        </p:nvSpPr>
        <p:spPr bwMode="auto">
          <a:xfrm>
            <a:off x="1905000" y="4814248"/>
            <a:ext cx="64008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ct val="50000"/>
              </a:spcBef>
              <a:tabLst>
                <a:tab pos="4572000" algn="r"/>
                <a:tab pos="5773738" algn="r"/>
              </a:tabLst>
            </a:pPr>
            <a:r>
              <a:rPr lang="en-US" altLang="en-US" sz="2200" dirty="0" smtClean="0">
                <a:latin typeface="Liberation Sans" panose="020B0604020202020204" pitchFamily="34" charset="0"/>
                <a:cs typeface="Arial" charset="0"/>
              </a:rPr>
              <a:t>			</a:t>
            </a:r>
            <a:endParaRPr lang="en-US" altLang="en-US" sz="2200" dirty="0">
              <a:latin typeface="Liberation Sans" panose="020B0604020202020204" pitchFamily="34"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2450"/>
                                        </p:tgtEl>
                                        <p:attrNameLst>
                                          <p:attrName>style.visibility</p:attrName>
                                        </p:attrNameLst>
                                      </p:cBhvr>
                                      <p:to>
                                        <p:strVal val="visible"/>
                                      </p:to>
                                    </p:set>
                                    <p:animEffect transition="in" filter="wipe(left)">
                                      <p:cBhvr>
                                        <p:cTn id="7" dur="500"/>
                                        <p:tgtEl>
                                          <p:spTgt spid="8724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72455"/>
                                        </p:tgtEl>
                                        <p:attrNameLst>
                                          <p:attrName>style.visibility</p:attrName>
                                        </p:attrNameLst>
                                      </p:cBhvr>
                                      <p:to>
                                        <p:strVal val="visible"/>
                                      </p:to>
                                    </p:set>
                                    <p:animEffect transition="in" filter="wipe(left)">
                                      <p:cBhvr>
                                        <p:cTn id="16" dur="500"/>
                                        <p:tgtEl>
                                          <p:spTgt spid="87245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72450" grpId="0"/>
      <p:bldP spid="872455"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Text Box 2"/>
          <p:cNvSpPr txBox="1">
            <a:spLocks noChangeArrowheads="1"/>
          </p:cNvSpPr>
          <p:nvPr/>
        </p:nvSpPr>
        <p:spPr bwMode="auto">
          <a:xfrm>
            <a:off x="1905000" y="29638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3,500</a:t>
            </a:r>
          </a:p>
        </p:txBody>
      </p:sp>
      <p:sp>
        <p:nvSpPr>
          <p:cNvPr id="23555" name="Text Box 3"/>
          <p:cNvSpPr txBox="1">
            <a:spLocks noChangeArrowheads="1"/>
          </p:cNvSpPr>
          <p:nvPr/>
        </p:nvSpPr>
        <p:spPr bwMode="auto">
          <a:xfrm>
            <a:off x="533400" y="2963863"/>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June 3</a:t>
            </a:r>
          </a:p>
        </p:txBody>
      </p:sp>
      <p:sp>
        <p:nvSpPr>
          <p:cNvPr id="874501" name="Text Box 5"/>
          <p:cNvSpPr txBox="1">
            <a:spLocks noChangeArrowheads="1"/>
          </p:cNvSpPr>
          <p:nvPr/>
        </p:nvSpPr>
        <p:spPr bwMode="auto">
          <a:xfrm>
            <a:off x="1905000" y="3468688"/>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715000" algn="r"/>
              </a:tabLst>
              <a:defRPr sz="2000">
                <a:solidFill>
                  <a:schemeClr val="tx1"/>
                </a:solidFill>
                <a:latin typeface="Comic Sans MS" pitchFamily="66" charset="0"/>
              </a:defRPr>
            </a:lvl1pPr>
            <a:lvl2pPr marL="742950" indent="-285750">
              <a:tabLst>
                <a:tab pos="4745038" algn="r"/>
                <a:tab pos="5715000" algn="r"/>
              </a:tabLst>
              <a:defRPr sz="2000">
                <a:solidFill>
                  <a:schemeClr val="tx1"/>
                </a:solidFill>
                <a:latin typeface="Comic Sans MS" pitchFamily="66" charset="0"/>
              </a:defRPr>
            </a:lvl2pPr>
            <a:lvl3pPr marL="1143000" indent="-228600">
              <a:tabLst>
                <a:tab pos="4745038" algn="r"/>
                <a:tab pos="5715000" algn="r"/>
              </a:tabLst>
              <a:defRPr sz="2000">
                <a:solidFill>
                  <a:schemeClr val="tx1"/>
                </a:solidFill>
                <a:latin typeface="Comic Sans MS" pitchFamily="66" charset="0"/>
              </a:defRPr>
            </a:lvl3pPr>
            <a:lvl4pPr marL="1600200" indent="-228600">
              <a:tabLst>
                <a:tab pos="4745038" algn="r"/>
                <a:tab pos="5715000" algn="r"/>
              </a:tabLst>
              <a:defRPr sz="2000">
                <a:solidFill>
                  <a:schemeClr val="tx1"/>
                </a:solidFill>
                <a:latin typeface="Comic Sans MS" pitchFamily="66" charset="0"/>
              </a:defRPr>
            </a:lvl4pPr>
            <a:lvl5pPr marL="2057400" indent="-228600">
              <a:tabLst>
                <a:tab pos="4745038"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3,500</a:t>
            </a:r>
          </a:p>
        </p:txBody>
      </p:sp>
      <p:sp>
        <p:nvSpPr>
          <p:cNvPr id="23558" name="Text Box 9"/>
          <p:cNvSpPr txBox="1">
            <a:spLocks noChangeArrowheads="1"/>
          </p:cNvSpPr>
          <p:nvPr/>
        </p:nvSpPr>
        <p:spPr bwMode="auto">
          <a:xfrm>
            <a:off x="533400" y="1295400"/>
            <a:ext cx="80010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If </a:t>
            </a:r>
            <a:r>
              <a:rPr lang="en-US" altLang="en-US" sz="2200" dirty="0">
                <a:latin typeface="Liberation Sans" panose="020B0604020202020204" pitchFamily="34" charset="0"/>
              </a:rPr>
              <a:t>Sauk Stereo failed to take the discount, and instead made full payment of </a:t>
            </a:r>
            <a:r>
              <a:rPr lang="en-US" altLang="en-US" sz="2200" dirty="0" smtClean="0">
                <a:latin typeface="Liberation Sans" panose="020B0604020202020204" pitchFamily="34" charset="0"/>
              </a:rPr>
              <a:t>€3,500 </a:t>
            </a:r>
            <a:r>
              <a:rPr lang="en-US" altLang="en-US" sz="2200" dirty="0">
                <a:latin typeface="Liberation Sans" panose="020B0604020202020204" pitchFamily="34" charset="0"/>
              </a:rPr>
              <a:t>on June 3, the journal entry would be:</a:t>
            </a:r>
          </a:p>
        </p:txBody>
      </p:sp>
      <p:sp>
        <p:nvSpPr>
          <p:cNvPr id="2356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Discounts </a:t>
            </a:r>
            <a:endParaRPr lang="en-US" altLang="en-US" sz="3200" b="1" dirty="0">
              <a:solidFill>
                <a:schemeClr val="tx2">
                  <a:lumMod val="75000"/>
                </a:schemeClr>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4498"/>
                                        </p:tgtEl>
                                        <p:attrNameLst>
                                          <p:attrName>style.visibility</p:attrName>
                                        </p:attrNameLst>
                                      </p:cBhvr>
                                      <p:to>
                                        <p:strVal val="visible"/>
                                      </p:to>
                                    </p:set>
                                    <p:animEffect transition="in" filter="wipe(left)">
                                      <p:cBhvr>
                                        <p:cTn id="7" dur="500"/>
                                        <p:tgtEl>
                                          <p:spTgt spid="874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4501"/>
                                        </p:tgtEl>
                                        <p:attrNameLst>
                                          <p:attrName>style.visibility</p:attrName>
                                        </p:attrNameLst>
                                      </p:cBhvr>
                                      <p:to>
                                        <p:strVal val="visible"/>
                                      </p:to>
                                    </p:set>
                                    <p:animEffect transition="in" filter="wipe(left)">
                                      <p:cBhvr>
                                        <p:cTn id="12" dur="500"/>
                                        <p:tgtEl>
                                          <p:spTgt spid="874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498" grpId="0" autoUpdateAnimBg="0"/>
      <p:bldP spid="87450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33400" y="1371600"/>
            <a:ext cx="8153400" cy="467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0000"/>
              </a:lnSpc>
              <a:spcBef>
                <a:spcPct val="70000"/>
              </a:spcBef>
              <a:spcAft>
                <a:spcPct val="20000"/>
              </a:spcAft>
              <a:buSzPct val="80000"/>
            </a:pPr>
            <a:r>
              <a:rPr lang="en-US" altLang="en-US" sz="2400" b="1" dirty="0">
                <a:solidFill>
                  <a:srgbClr val="000000"/>
                </a:solidFill>
                <a:latin typeface="Liberation Sans" panose="020B0604020202020204" pitchFamily="34" charset="0"/>
              </a:rPr>
              <a:t>Should discounts be taken</a:t>
            </a:r>
            <a:r>
              <a:rPr lang="en-US" altLang="en-US" sz="2400" dirty="0">
                <a:solidFill>
                  <a:srgbClr val="000000"/>
                </a:solidFill>
                <a:latin typeface="Liberation Sans" panose="020B0604020202020204" pitchFamily="34" charset="0"/>
              </a:rPr>
              <a:t> when offered?</a:t>
            </a:r>
          </a:p>
        </p:txBody>
      </p:sp>
      <p:sp>
        <p:nvSpPr>
          <p:cNvPr id="24581" name="Rectangle 6"/>
          <p:cNvSpPr>
            <a:spLocks noChangeArrowheads="1"/>
          </p:cNvSpPr>
          <p:nvPr/>
        </p:nvSpPr>
        <p:spPr bwMode="auto">
          <a:xfrm>
            <a:off x="1052513" y="4082059"/>
            <a:ext cx="7010400" cy="1111642"/>
          </a:xfrm>
          <a:prstGeom prst="rect">
            <a:avLst/>
          </a:prstGeom>
          <a:solidFill>
            <a:srgbClr val="FFFFCC"/>
          </a:solidFill>
          <a:ln w="28575" cap="sq">
            <a:solidFill>
              <a:schemeClr val="tx1"/>
            </a:solidFill>
            <a:miter lim="800000"/>
            <a:headEnd type="none" w="sm" len="sm"/>
            <a:tailEnd type="none" w="sm" len="sm"/>
          </a:ln>
          <a:effectLst>
            <a:innerShdw blurRad="114300">
              <a:prstClr val="black"/>
            </a:innerShdw>
          </a:effectLst>
          <a:extLst/>
        </p:spPr>
        <p:txBody>
          <a:bodyPr tIns="0" anchor="ctr" anchorCtr="0">
            <a:no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5000"/>
              </a:lnSpc>
              <a:spcBef>
                <a:spcPct val="40000"/>
              </a:spcBef>
            </a:pPr>
            <a:r>
              <a:rPr lang="en-US" altLang="en-US" sz="2100" b="1" dirty="0">
                <a:solidFill>
                  <a:srgbClr val="CC0000"/>
                </a:solidFill>
                <a:latin typeface="Liberation Sans" panose="020B0604020202020204" pitchFamily="34" charset="0"/>
              </a:rPr>
              <a:t>Example:</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2</a:t>
            </a:r>
            <a:r>
              <a:rPr lang="en-US" altLang="en-US" sz="2100" dirty="0">
                <a:latin typeface="Liberation Sans" panose="020B0604020202020204" pitchFamily="34" charset="0"/>
              </a:rPr>
              <a:t>% for 20 days = Annual rate of 36.5%</a:t>
            </a:r>
          </a:p>
          <a:p>
            <a:pPr>
              <a:lnSpc>
                <a:spcPct val="115000"/>
              </a:lnSpc>
              <a:spcBef>
                <a:spcPct val="40000"/>
              </a:spcBef>
            </a:pPr>
            <a:r>
              <a:rPr lang="en-US" altLang="en-US" sz="2100" dirty="0" smtClean="0">
                <a:latin typeface="Liberation Sans" panose="020B0604020202020204" pitchFamily="34" charset="0"/>
              </a:rPr>
              <a:t>€3,500 </a:t>
            </a:r>
            <a:r>
              <a:rPr lang="en-US" altLang="en-US" sz="2100" dirty="0">
                <a:latin typeface="Liberation Sans" panose="020B0604020202020204" pitchFamily="34" charset="0"/>
              </a:rPr>
              <a:t>x 36.5% x 20 </a:t>
            </a:r>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365 = </a:t>
            </a:r>
            <a:r>
              <a:rPr lang="en-US" altLang="en-US" sz="2100" dirty="0" smtClean="0">
                <a:latin typeface="Liberation Sans" panose="020B0604020202020204" pitchFamily="34" charset="0"/>
              </a:rPr>
              <a:t>€70</a:t>
            </a:r>
            <a:endParaRPr lang="en-US" altLang="en-US" sz="2100" dirty="0">
              <a:latin typeface="Liberation Sans" panose="020B0604020202020204" pitchFamily="34" charset="0"/>
            </a:endParaRPr>
          </a:p>
        </p:txBody>
      </p:sp>
      <p:sp>
        <p:nvSpPr>
          <p:cNvPr id="24584"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Discounts </a:t>
            </a:r>
            <a:endParaRPr lang="en-US" altLang="en-US" sz="3200" b="1" dirty="0">
              <a:solidFill>
                <a:schemeClr val="tx2">
                  <a:lumMod val="75000"/>
                </a:schemeClr>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
        <p:nvSpPr>
          <p:cNvPr id="8" name="Text Box 2"/>
          <p:cNvSpPr txBox="1">
            <a:spLocks noChangeArrowheads="1"/>
          </p:cNvSpPr>
          <p:nvPr/>
        </p:nvSpPr>
        <p:spPr bwMode="auto">
          <a:xfrm>
            <a:off x="914400" y="1981200"/>
            <a:ext cx="7315200" cy="1465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0000"/>
              </a:lnSpc>
              <a:spcBef>
                <a:spcPts val="600"/>
              </a:spcBef>
              <a:spcAft>
                <a:spcPts val="0"/>
              </a:spcAft>
              <a:buSzPct val="80000"/>
              <a:tabLst>
                <a:tab pos="6742113" algn="r"/>
              </a:tabLst>
            </a:pPr>
            <a:r>
              <a:rPr lang="en-US" altLang="en-US" sz="2400" dirty="0" smtClean="0">
                <a:solidFill>
                  <a:srgbClr val="000000"/>
                </a:solidFill>
                <a:latin typeface="Liberation Sans" panose="020B0604020202020204" pitchFamily="34" charset="0"/>
              </a:rPr>
              <a:t>Discount of 2% on €3,500	€70.00</a:t>
            </a:r>
          </a:p>
          <a:p>
            <a:pPr algn="l">
              <a:lnSpc>
                <a:spcPct val="110000"/>
              </a:lnSpc>
              <a:spcBef>
                <a:spcPts val="600"/>
              </a:spcBef>
              <a:spcAft>
                <a:spcPts val="0"/>
              </a:spcAft>
              <a:buSzPct val="80000"/>
              <a:tabLst>
                <a:tab pos="6742113" algn="r"/>
              </a:tabLst>
            </a:pPr>
            <a:r>
              <a:rPr lang="en-US" altLang="en-US" sz="2400" dirty="0" smtClean="0">
                <a:solidFill>
                  <a:srgbClr val="000000"/>
                </a:solidFill>
                <a:latin typeface="Liberation Sans" panose="020B0604020202020204" pitchFamily="34" charset="0"/>
              </a:rPr>
              <a:t>€3,500 invested at 10% for 20 days	19.18</a:t>
            </a:r>
          </a:p>
          <a:p>
            <a:pPr algn="l">
              <a:lnSpc>
                <a:spcPct val="110000"/>
              </a:lnSpc>
              <a:spcBef>
                <a:spcPts val="600"/>
              </a:spcBef>
              <a:spcAft>
                <a:spcPts val="0"/>
              </a:spcAft>
              <a:buSzPct val="80000"/>
              <a:tabLst>
                <a:tab pos="6742113" algn="r"/>
              </a:tabLst>
            </a:pPr>
            <a:r>
              <a:rPr lang="en-US" altLang="en-US" sz="2400" dirty="0" smtClean="0">
                <a:solidFill>
                  <a:srgbClr val="000000"/>
                </a:solidFill>
                <a:latin typeface="Liberation Sans" panose="020B0604020202020204" pitchFamily="34" charset="0"/>
              </a:rPr>
              <a:t>Savings by taking </a:t>
            </a:r>
            <a:r>
              <a:rPr lang="en-US" altLang="en-US" sz="2400" dirty="0">
                <a:solidFill>
                  <a:srgbClr val="000000"/>
                </a:solidFill>
                <a:latin typeface="Liberation Sans" panose="020B0604020202020204" pitchFamily="34" charset="0"/>
              </a:rPr>
              <a:t>the discount	 </a:t>
            </a:r>
            <a:r>
              <a:rPr lang="en-US" altLang="en-US" sz="2400" b="1" dirty="0" smtClean="0">
                <a:solidFill>
                  <a:srgbClr val="CC0000"/>
                </a:solidFill>
                <a:latin typeface="Liberation Sans" panose="020B0604020202020204" pitchFamily="34" charset="0"/>
              </a:rPr>
              <a:t>€50.82</a:t>
            </a:r>
            <a:endParaRPr lang="en-US" altLang="en-US" sz="2400" b="1" dirty="0">
              <a:solidFill>
                <a:srgbClr val="CC0000"/>
              </a:solidFill>
              <a:latin typeface="Liberation Sans" panose="020B0604020202020204" pitchFamily="34" charset="0"/>
            </a:endParaRPr>
          </a:p>
        </p:txBody>
      </p:sp>
      <p:cxnSp>
        <p:nvCxnSpPr>
          <p:cNvPr id="11" name="Straight Connector 10"/>
          <p:cNvCxnSpPr/>
          <p:nvPr/>
        </p:nvCxnSpPr>
        <p:spPr bwMode="auto">
          <a:xfrm flipH="1">
            <a:off x="6705600" y="2946395"/>
            <a:ext cx="1066800"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a:off x="6705600" y="3438851"/>
            <a:ext cx="1066800"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6705600" y="3487755"/>
            <a:ext cx="1066800"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extLst>
              <p:ext uri="{D42A27DB-BD31-4B8C-83A1-F6EECF244321}">
                <p14:modId xmlns:p14="http://schemas.microsoft.com/office/powerpoint/2010/main" val="724940775"/>
              </p:ext>
            </p:extLst>
          </p:nvPr>
        </p:nvGraphicFramePr>
        <p:xfrm>
          <a:off x="1676400" y="1219200"/>
          <a:ext cx="5867400" cy="4400550"/>
        </p:xfrm>
        <a:graphic>
          <a:graphicData uri="http://schemas.openxmlformats.org/presentationml/2006/ole">
            <mc:AlternateContent xmlns:mc="http://schemas.openxmlformats.org/markup-compatibility/2006">
              <mc:Choice xmlns:v="urn:schemas-microsoft-com:vml" Requires="v">
                <p:oleObj spid="_x0000_s25817" name="Slide" r:id="rId4" imgW="4523402" imgH="3392563" progId="PowerPoint.Slide.8">
                  <p:embed/>
                </p:oleObj>
              </mc:Choice>
              <mc:Fallback>
                <p:oleObj name="Slide" r:id="rId4" imgW="4523402" imgH="3392563"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219200"/>
                        <a:ext cx="5867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3" name="Text Box 3"/>
          <p:cNvSpPr txBox="1">
            <a:spLocks noChangeArrowheads="1"/>
          </p:cNvSpPr>
          <p:nvPr/>
        </p:nvSpPr>
        <p:spPr bwMode="auto">
          <a:xfrm>
            <a:off x="2667000" y="2895600"/>
            <a:ext cx="1665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3,800</a:t>
            </a:r>
          </a:p>
        </p:txBody>
      </p:sp>
      <p:sp>
        <p:nvSpPr>
          <p:cNvPr id="25604" name="Text Box 4"/>
          <p:cNvSpPr txBox="1">
            <a:spLocks noChangeArrowheads="1"/>
          </p:cNvSpPr>
          <p:nvPr/>
        </p:nvSpPr>
        <p:spPr bwMode="auto">
          <a:xfrm>
            <a:off x="6705600" y="2895600"/>
            <a:ext cx="2201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400" dirty="0">
                <a:latin typeface="Liberation Sans" panose="020B0604020202020204" pitchFamily="34" charset="0"/>
              </a:rPr>
              <a:t>8</a:t>
            </a:r>
            <a:r>
              <a:rPr lang="en-US" altLang="en-US" sz="2400" baseline="30000" dirty="0">
                <a:latin typeface="Liberation Sans" panose="020B0604020202020204" pitchFamily="34" charset="0"/>
              </a:rPr>
              <a:t>th</a:t>
            </a:r>
            <a:r>
              <a:rPr lang="en-US" altLang="en-US" sz="2400" dirty="0">
                <a:latin typeface="Liberation Sans" panose="020B0604020202020204" pitchFamily="34" charset="0"/>
              </a:rPr>
              <a:t> - Return</a:t>
            </a:r>
          </a:p>
        </p:txBody>
      </p:sp>
      <p:sp>
        <p:nvSpPr>
          <p:cNvPr id="25605" name="Text Box 5"/>
          <p:cNvSpPr txBox="1">
            <a:spLocks noChangeArrowheads="1"/>
          </p:cNvSpPr>
          <p:nvPr/>
        </p:nvSpPr>
        <p:spPr bwMode="auto">
          <a:xfrm>
            <a:off x="4953000" y="2895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300</a:t>
            </a:r>
          </a:p>
        </p:txBody>
      </p:sp>
      <p:sp>
        <p:nvSpPr>
          <p:cNvPr id="25606" name="Text Box 6"/>
          <p:cNvSpPr txBox="1">
            <a:spLocks noChangeArrowheads="1"/>
          </p:cNvSpPr>
          <p:nvPr/>
        </p:nvSpPr>
        <p:spPr bwMode="auto">
          <a:xfrm>
            <a:off x="228600" y="42672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Balance</a:t>
            </a:r>
          </a:p>
        </p:txBody>
      </p:sp>
      <p:sp>
        <p:nvSpPr>
          <p:cNvPr id="25607" name="Text Box 7"/>
          <p:cNvSpPr txBox="1">
            <a:spLocks noChangeArrowheads="1"/>
          </p:cNvSpPr>
          <p:nvPr/>
        </p:nvSpPr>
        <p:spPr bwMode="auto">
          <a:xfrm>
            <a:off x="152400" y="28956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4</a:t>
            </a:r>
            <a:r>
              <a:rPr lang="en-US" altLang="en-US" sz="2400" baseline="30000" dirty="0">
                <a:latin typeface="Liberation Sans" panose="020B0604020202020204" pitchFamily="34" charset="0"/>
              </a:rPr>
              <a:t>th</a:t>
            </a:r>
            <a:r>
              <a:rPr lang="en-US" altLang="en-US" sz="2400" dirty="0">
                <a:latin typeface="Liberation Sans" panose="020B0604020202020204" pitchFamily="34" charset="0"/>
              </a:rPr>
              <a:t> - Purchase</a:t>
            </a:r>
          </a:p>
        </p:txBody>
      </p:sp>
      <p:sp>
        <p:nvSpPr>
          <p:cNvPr id="25608" name="Text Box 8"/>
          <p:cNvSpPr txBox="1">
            <a:spLocks noChangeArrowheads="1"/>
          </p:cNvSpPr>
          <p:nvPr/>
        </p:nvSpPr>
        <p:spPr bwMode="auto">
          <a:xfrm>
            <a:off x="2590800" y="4267200"/>
            <a:ext cx="1752600" cy="457200"/>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04913" algn="r"/>
              </a:tabLst>
              <a:defRPr sz="2000">
                <a:solidFill>
                  <a:schemeClr val="tx1"/>
                </a:solidFill>
                <a:latin typeface="Comic Sans MS" pitchFamily="66" charset="0"/>
              </a:defRPr>
            </a:lvl1pPr>
            <a:lvl2pPr marL="742950" indent="-285750">
              <a:tabLst>
                <a:tab pos="1204913" algn="r"/>
              </a:tabLst>
              <a:defRPr sz="2000">
                <a:solidFill>
                  <a:schemeClr val="tx1"/>
                </a:solidFill>
                <a:latin typeface="Comic Sans MS" pitchFamily="66" charset="0"/>
              </a:defRPr>
            </a:lvl2pPr>
            <a:lvl3pPr marL="1143000" indent="-228600">
              <a:tabLst>
                <a:tab pos="1204913" algn="r"/>
              </a:tabLst>
              <a:defRPr sz="2000">
                <a:solidFill>
                  <a:schemeClr val="tx1"/>
                </a:solidFill>
                <a:latin typeface="Comic Sans MS" pitchFamily="66" charset="0"/>
              </a:defRPr>
            </a:lvl3pPr>
            <a:lvl4pPr marL="1600200" indent="-228600">
              <a:tabLst>
                <a:tab pos="1204913" algn="r"/>
              </a:tabLst>
              <a:defRPr sz="2000">
                <a:solidFill>
                  <a:schemeClr val="tx1"/>
                </a:solidFill>
                <a:latin typeface="Comic Sans MS" pitchFamily="66" charset="0"/>
              </a:defRPr>
            </a:lvl4pPr>
            <a:lvl5pPr marL="2057400" indent="-228600">
              <a:tabLst>
                <a:tab pos="1204913"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1204913"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1204913"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1204913"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1204913" algn="r"/>
              </a:tabLs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	3,580</a:t>
            </a:r>
          </a:p>
        </p:txBody>
      </p:sp>
      <p:sp>
        <p:nvSpPr>
          <p:cNvPr id="25609" name="Text Box 9"/>
          <p:cNvSpPr txBox="1">
            <a:spLocks noChangeArrowheads="1"/>
          </p:cNvSpPr>
          <p:nvPr/>
        </p:nvSpPr>
        <p:spPr bwMode="auto">
          <a:xfrm>
            <a:off x="4953000" y="333692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70</a:t>
            </a:r>
          </a:p>
        </p:txBody>
      </p:sp>
      <p:sp>
        <p:nvSpPr>
          <p:cNvPr id="25610" name="Text Box 10"/>
          <p:cNvSpPr txBox="1">
            <a:spLocks noChangeArrowheads="1"/>
          </p:cNvSpPr>
          <p:nvPr/>
        </p:nvSpPr>
        <p:spPr bwMode="auto">
          <a:xfrm>
            <a:off x="6705600" y="3336925"/>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400" dirty="0">
                <a:latin typeface="Liberation Sans" panose="020B0604020202020204" pitchFamily="34" charset="0"/>
              </a:rPr>
              <a:t>14</a:t>
            </a:r>
            <a:r>
              <a:rPr lang="en-US" altLang="en-US" sz="2400" baseline="30000" dirty="0">
                <a:latin typeface="Liberation Sans" panose="020B0604020202020204" pitchFamily="34" charset="0"/>
              </a:rPr>
              <a:t>th</a:t>
            </a:r>
            <a:r>
              <a:rPr lang="en-US" altLang="en-US" sz="2400" dirty="0">
                <a:latin typeface="Liberation Sans" panose="020B0604020202020204" pitchFamily="34" charset="0"/>
              </a:rPr>
              <a:t> - Discount</a:t>
            </a:r>
          </a:p>
        </p:txBody>
      </p:sp>
      <p:sp>
        <p:nvSpPr>
          <p:cNvPr id="25612" name="Text Box 13"/>
          <p:cNvSpPr txBox="1">
            <a:spLocks noChangeArrowheads="1"/>
          </p:cNvSpPr>
          <p:nvPr/>
        </p:nvSpPr>
        <p:spPr bwMode="auto">
          <a:xfrm>
            <a:off x="2667000" y="3336925"/>
            <a:ext cx="1665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150</a:t>
            </a:r>
          </a:p>
        </p:txBody>
      </p:sp>
      <p:sp>
        <p:nvSpPr>
          <p:cNvPr id="25613" name="Text Box 14"/>
          <p:cNvSpPr txBox="1">
            <a:spLocks noChangeArrowheads="1"/>
          </p:cNvSpPr>
          <p:nvPr/>
        </p:nvSpPr>
        <p:spPr bwMode="auto">
          <a:xfrm>
            <a:off x="0" y="3336925"/>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6</a:t>
            </a:r>
            <a:r>
              <a:rPr lang="en-US" altLang="en-US" sz="2400" baseline="30000" dirty="0">
                <a:latin typeface="Liberation Sans" panose="020B0604020202020204" pitchFamily="34" charset="0"/>
              </a:rPr>
              <a:t>th</a:t>
            </a:r>
            <a:r>
              <a:rPr lang="en-US" altLang="en-US" sz="2400" dirty="0">
                <a:latin typeface="Liberation Sans" panose="020B0604020202020204" pitchFamily="34" charset="0"/>
              </a:rPr>
              <a:t> </a:t>
            </a:r>
            <a:r>
              <a:rPr lang="en-US" altLang="en-US" sz="2400" dirty="0" smtClean="0">
                <a:latin typeface="Liberation Sans" panose="020B0604020202020204" pitchFamily="34" charset="0"/>
              </a:rPr>
              <a:t>- </a:t>
            </a:r>
            <a:r>
              <a:rPr lang="en-US" altLang="en-US" sz="2400" dirty="0">
                <a:latin typeface="Liberation Sans" panose="020B0604020202020204" pitchFamily="34" charset="0"/>
              </a:rPr>
              <a:t>Freight-in</a:t>
            </a:r>
          </a:p>
        </p:txBody>
      </p:sp>
      <p:sp>
        <p:nvSpPr>
          <p:cNvPr id="2561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Summary of Purchasing Transactions </a:t>
            </a:r>
            <a:endParaRPr lang="en-US" altLang="en-US" sz="3200" b="1" dirty="0">
              <a:solidFill>
                <a:srgbClr val="CC0000"/>
              </a:solidFill>
              <a:latin typeface="Liberation Sans" panose="020B0604020202020204" pitchFamily="34" charset="0"/>
            </a:endParaRPr>
          </a:p>
        </p:txBody>
      </p:sp>
      <p:sp>
        <p:nvSpPr>
          <p:cNvPr id="1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325318"/>
            <a:ext cx="8077200" cy="2160591"/>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On </a:t>
            </a:r>
            <a:r>
              <a:rPr lang="en-US" sz="2200" b="0" dirty="0">
                <a:solidFill>
                  <a:schemeClr val="tx1"/>
                </a:solidFill>
                <a:latin typeface="Liberation Sans" panose="020B0604020202020204" pitchFamily="34" charset="0"/>
              </a:rPr>
              <a:t>September 5, </a:t>
            </a:r>
            <a:r>
              <a:rPr lang="en-US" sz="2200" b="0" dirty="0" smtClean="0">
                <a:solidFill>
                  <a:schemeClr val="tx1"/>
                </a:solidFill>
                <a:latin typeface="Liberation Sans" panose="020B0604020202020204" pitchFamily="34" charset="0"/>
              </a:rPr>
              <a:t>Zhu </a:t>
            </a:r>
            <a:r>
              <a:rPr lang="en-US" sz="2200" b="0" dirty="0">
                <a:solidFill>
                  <a:schemeClr val="tx1"/>
                </a:solidFill>
                <a:latin typeface="Liberation Sans" panose="020B0604020202020204" pitchFamily="34" charset="0"/>
              </a:rPr>
              <a:t>Company buys merchandise on account from </a:t>
            </a:r>
            <a:r>
              <a:rPr lang="en-US" sz="2200" b="0" dirty="0" smtClean="0">
                <a:solidFill>
                  <a:schemeClr val="tx1"/>
                </a:solidFill>
                <a:latin typeface="Liberation Sans" panose="020B0604020202020204" pitchFamily="34" charset="0"/>
              </a:rPr>
              <a:t>Gao Company</a:t>
            </a:r>
            <a:r>
              <a:rPr lang="en-US" sz="2200" b="0" dirty="0">
                <a:solidFill>
                  <a:schemeClr val="tx1"/>
                </a:solidFill>
                <a:latin typeface="Liberation Sans" panose="020B0604020202020204" pitchFamily="34" charset="0"/>
              </a:rPr>
              <a:t>. The selling price of the goods is </a:t>
            </a:r>
            <a:r>
              <a:rPr lang="en-US" sz="2200" b="0" dirty="0" smtClean="0">
                <a:solidFill>
                  <a:schemeClr val="tx1"/>
                </a:solidFill>
                <a:latin typeface="Liberation Sans" panose="020B0604020202020204" pitchFamily="34" charset="0"/>
              </a:rPr>
              <a:t>¥15,000</a:t>
            </a:r>
            <a:r>
              <a:rPr lang="en-US" sz="2200" b="0" dirty="0">
                <a:solidFill>
                  <a:schemeClr val="tx1"/>
                </a:solidFill>
                <a:latin typeface="Liberation Sans" panose="020B0604020202020204" pitchFamily="34" charset="0"/>
              </a:rPr>
              <a:t>, and the cost to </a:t>
            </a:r>
            <a:r>
              <a:rPr lang="en-US" sz="2200" b="0" dirty="0" smtClean="0">
                <a:solidFill>
                  <a:schemeClr val="tx1"/>
                </a:solidFill>
                <a:latin typeface="Liberation Sans" panose="020B0604020202020204" pitchFamily="34" charset="0"/>
              </a:rPr>
              <a:t>Gao </a:t>
            </a:r>
            <a:r>
              <a:rPr lang="en-US" sz="2200" b="0" dirty="0">
                <a:solidFill>
                  <a:schemeClr val="tx1"/>
                </a:solidFill>
                <a:latin typeface="Liberation Sans" panose="020B0604020202020204" pitchFamily="34" charset="0"/>
              </a:rPr>
              <a:t>Company </a:t>
            </a:r>
            <a:r>
              <a:rPr lang="en-US" sz="2200" b="0" dirty="0" smtClean="0">
                <a:solidFill>
                  <a:schemeClr val="tx1"/>
                </a:solidFill>
                <a:latin typeface="Liberation Sans" panose="020B0604020202020204" pitchFamily="34" charset="0"/>
              </a:rPr>
              <a:t>was ¥8,000</a:t>
            </a:r>
            <a:r>
              <a:rPr lang="en-US" sz="2200" b="0" dirty="0">
                <a:solidFill>
                  <a:schemeClr val="tx1"/>
                </a:solidFill>
                <a:latin typeface="Liberation Sans" panose="020B0604020202020204" pitchFamily="34" charset="0"/>
              </a:rPr>
              <a:t>. On September 8, </a:t>
            </a:r>
            <a:r>
              <a:rPr lang="en-US" sz="2200" b="0" dirty="0" smtClean="0">
                <a:solidFill>
                  <a:schemeClr val="tx1"/>
                </a:solidFill>
                <a:latin typeface="Liberation Sans" panose="020B0604020202020204" pitchFamily="34" charset="0"/>
              </a:rPr>
              <a:t>Zhu </a:t>
            </a:r>
            <a:r>
              <a:rPr lang="en-US" sz="2200" b="0" dirty="0">
                <a:solidFill>
                  <a:schemeClr val="tx1"/>
                </a:solidFill>
                <a:latin typeface="Liberation Sans" panose="020B0604020202020204" pitchFamily="34" charset="0"/>
              </a:rPr>
              <a:t>returns defective goods with a selling price of </a:t>
            </a:r>
            <a:r>
              <a:rPr lang="en-US" sz="2200" b="0" dirty="0" smtClean="0">
                <a:solidFill>
                  <a:schemeClr val="tx1"/>
                </a:solidFill>
                <a:latin typeface="Liberation Sans" panose="020B0604020202020204" pitchFamily="34" charset="0"/>
              </a:rPr>
              <a:t>¥2,000. Record </a:t>
            </a:r>
            <a:r>
              <a:rPr lang="en-US" sz="2200" b="0" dirty="0">
                <a:solidFill>
                  <a:schemeClr val="tx1"/>
                </a:solidFill>
                <a:latin typeface="Liberation Sans" panose="020B0604020202020204" pitchFamily="34" charset="0"/>
              </a:rPr>
              <a:t>the transactions on the books of </a:t>
            </a:r>
            <a:r>
              <a:rPr lang="en-US" sz="2200" b="0" dirty="0" smtClean="0">
                <a:solidFill>
                  <a:schemeClr val="tx1"/>
                </a:solidFill>
                <a:latin typeface="Liberation Sans" panose="020B0604020202020204" pitchFamily="34" charset="0"/>
              </a:rPr>
              <a:t>Zhu </a:t>
            </a:r>
            <a:r>
              <a:rPr lang="en-US" sz="2200" b="0" dirty="0">
                <a:solidFill>
                  <a:schemeClr val="tx1"/>
                </a:solidFill>
                <a:latin typeface="Liberation Sans" panose="020B0604020202020204" pitchFamily="34" charset="0"/>
              </a:rPr>
              <a:t>Company.</a:t>
            </a:r>
          </a:p>
        </p:txBody>
      </p:sp>
      <p:sp>
        <p:nvSpPr>
          <p:cNvPr id="17" name="Text Box 2"/>
          <p:cNvSpPr txBox="1">
            <a:spLocks noChangeArrowheads="1"/>
          </p:cNvSpPr>
          <p:nvPr/>
        </p:nvSpPr>
        <p:spPr bwMode="auto">
          <a:xfrm>
            <a:off x="1981200" y="3657600"/>
            <a:ext cx="6629400" cy="183127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Inventory 	15,000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Accounts </a:t>
            </a:r>
            <a:r>
              <a:rPr lang="en-US" sz="2200" dirty="0">
                <a:latin typeface="Liberation Sans" panose="020B0604020202020204" pitchFamily="34" charset="0"/>
                <a:cs typeface="Arial" charset="0"/>
              </a:rPr>
              <a:t>Payable </a:t>
            </a:r>
            <a:r>
              <a:rPr lang="en-US" sz="2200" dirty="0" smtClean="0">
                <a:latin typeface="Liberation Sans" panose="020B0604020202020204" pitchFamily="34" charset="0"/>
                <a:cs typeface="Arial" charset="0"/>
              </a:rPr>
              <a:t>		15,000</a:t>
            </a:r>
          </a:p>
          <a:p>
            <a:pPr marL="463550" indent="-463550" algn="l">
              <a:spcBef>
                <a:spcPts val="1800"/>
              </a:spcBef>
              <a:tabLst>
                <a:tab pos="4913313" algn="r"/>
                <a:tab pos="6223000" algn="r"/>
              </a:tabLst>
            </a:pPr>
            <a:r>
              <a:rPr lang="en-US" sz="2200" dirty="0" smtClean="0">
                <a:latin typeface="Liberation Sans" panose="020B0604020202020204" pitchFamily="34" charset="0"/>
                <a:cs typeface="Arial" charset="0"/>
              </a:rPr>
              <a:t>Accounts </a:t>
            </a:r>
            <a:r>
              <a:rPr lang="en-US" sz="2200" dirty="0">
                <a:latin typeface="Liberation Sans" panose="020B0604020202020204" pitchFamily="34" charset="0"/>
                <a:cs typeface="Arial" charset="0"/>
              </a:rPr>
              <a:t>Payable </a:t>
            </a:r>
            <a:r>
              <a:rPr lang="en-US" sz="2200" dirty="0" smtClean="0">
                <a:latin typeface="Liberation Sans" panose="020B0604020202020204" pitchFamily="34" charset="0"/>
                <a:cs typeface="Arial" charset="0"/>
              </a:rPr>
              <a:t>	2,000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Inventory 		2,000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3657600"/>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5</a:t>
            </a:r>
            <a:endParaRPr lang="en-US" altLang="en-US" sz="2200" dirty="0">
              <a:latin typeface="Liberation Sans" panose="020B0604020202020204" pitchFamily="34" charset="0"/>
              <a:cs typeface="Arial" charset="0"/>
            </a:endParaRPr>
          </a:p>
        </p:txBody>
      </p:sp>
      <p:sp>
        <p:nvSpPr>
          <p:cNvPr id="32" name="Text Box 3"/>
          <p:cNvSpPr txBox="1">
            <a:spLocks noChangeArrowheads="1"/>
          </p:cNvSpPr>
          <p:nvPr/>
        </p:nvSpPr>
        <p:spPr bwMode="auto">
          <a:xfrm>
            <a:off x="609600" y="4618037"/>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8</a:t>
            </a:r>
            <a:endParaRPr lang="en-US" altLang="en-US" sz="2200" dirty="0">
              <a:latin typeface="Liberation Sans" panose="020B0604020202020204" pitchFamily="34" charset="0"/>
              <a:cs typeface="Arial" charset="0"/>
            </a:endParaRPr>
          </a:p>
        </p:txBody>
      </p:sp>
      <p:sp>
        <p:nvSpPr>
          <p:cNvPr id="3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
        <p:nvSpPr>
          <p:cNvPr id="16" name="TextBox 1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7" name="TextBox 2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16953644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396256" y="1039504"/>
            <a:ext cx="2595344" cy="1015663"/>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3 </a:t>
            </a:r>
            <a:r>
              <a:rPr lang="en-US" sz="1400" b="1" dirty="0" smtClean="0">
                <a:solidFill>
                  <a:srgbClr val="FF3300"/>
                </a:solidFill>
                <a:latin typeface="Liberation Sans" panose="020B0604020202020204" pitchFamily="34" charset="0"/>
              </a:rPr>
              <a:t> </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Explain </a:t>
            </a:r>
            <a:r>
              <a:rPr lang="en-US" sz="1400" b="1" dirty="0">
                <a:latin typeface="Liberation Sans" panose="020B0604020202020204" pitchFamily="34" charset="0"/>
              </a:rPr>
              <a:t>the </a:t>
            </a:r>
            <a:r>
              <a:rPr lang="en-US" sz="1400" b="1" dirty="0" smtClean="0">
                <a:latin typeface="Liberation Sans" panose="020B0604020202020204" pitchFamily="34" charset="0"/>
              </a:rPr>
              <a:t>recording of sales revenue </a:t>
            </a:r>
            <a:r>
              <a:rPr lang="en-US" sz="1400" b="1" dirty="0">
                <a:latin typeface="Liberation Sans" panose="020B0604020202020204" pitchFamily="34" charset="0"/>
              </a:rPr>
              <a:t>under </a:t>
            </a:r>
            <a:r>
              <a:rPr lang="en-US" sz="1400" b="1" dirty="0" smtClean="0">
                <a:latin typeface="Liberation Sans" panose="020B0604020202020204" pitchFamily="34" charset="0"/>
              </a:rPr>
              <a:t>a perpetual inventory system</a:t>
            </a:r>
            <a:r>
              <a:rPr lang="en-US" sz="1400" b="1" dirty="0">
                <a:latin typeface="Liberation Sans" panose="020B0604020202020204" pitchFamily="34" charset="0"/>
              </a:rPr>
              <a:t>.</a:t>
            </a:r>
          </a:p>
        </p:txBody>
      </p:sp>
      <p:sp>
        <p:nvSpPr>
          <p:cNvPr id="26626" name="Text Box 2"/>
          <p:cNvSpPr txBox="1">
            <a:spLocks noChangeArrowheads="1"/>
          </p:cNvSpPr>
          <p:nvPr/>
        </p:nvSpPr>
        <p:spPr bwMode="auto">
          <a:xfrm>
            <a:off x="609600" y="1267156"/>
            <a:ext cx="5589896"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spcBef>
                <a:spcPct val="40000"/>
              </a:spcBef>
              <a:spcAft>
                <a:spcPct val="20000"/>
              </a:spcAft>
              <a:buClr>
                <a:srgbClr val="CC0000"/>
              </a:buClr>
              <a:buSzPct val="80000"/>
              <a:buFont typeface="Wingdings" pitchFamily="2" charset="2"/>
              <a:buChar char="u"/>
            </a:pPr>
            <a:r>
              <a:rPr lang="en-US" altLang="en-US" sz="2100" dirty="0">
                <a:latin typeface="Liberation Sans" panose="020B0604020202020204" pitchFamily="34" charset="0"/>
              </a:rPr>
              <a:t>Made using </a:t>
            </a:r>
            <a:r>
              <a:rPr lang="en-US" altLang="en-US" sz="2100" b="1" dirty="0">
                <a:latin typeface="Liberation Sans" panose="020B0604020202020204" pitchFamily="34" charset="0"/>
              </a:rPr>
              <a:t>cash or credit</a:t>
            </a:r>
            <a:r>
              <a:rPr lang="en-US" altLang="en-US" sz="2100" dirty="0">
                <a:latin typeface="Liberation Sans" panose="020B0604020202020204" pitchFamily="34" charset="0"/>
              </a:rPr>
              <a:t> (on account).</a:t>
            </a:r>
          </a:p>
        </p:txBody>
      </p:sp>
      <p:sp>
        <p:nvSpPr>
          <p:cNvPr id="26627" name="Text Box 6"/>
          <p:cNvSpPr txBox="1">
            <a:spLocks noChangeArrowheads="1"/>
          </p:cNvSpPr>
          <p:nvPr/>
        </p:nvSpPr>
        <p:spPr bwMode="auto">
          <a:xfrm>
            <a:off x="609600" y="1876756"/>
            <a:ext cx="3962400" cy="425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50000"/>
              </a:spcBef>
              <a:buClr>
                <a:srgbClr val="CC0000"/>
              </a:buClr>
              <a:buSzPct val="80000"/>
              <a:buFont typeface="Wingdings" pitchFamily="2" charset="2"/>
              <a:buChar char="u"/>
            </a:pPr>
            <a:r>
              <a:rPr lang="en-US" altLang="en-US" sz="2100" dirty="0">
                <a:latin typeface="Liberation Sans" panose="020B0604020202020204" pitchFamily="34" charset="0"/>
              </a:rPr>
              <a:t>Sales revenue, like service revenue, is recorded when the performance obligation is satisfied.</a:t>
            </a:r>
          </a:p>
          <a:p>
            <a:pPr algn="l">
              <a:lnSpc>
                <a:spcPct val="120000"/>
              </a:lnSpc>
              <a:spcBef>
                <a:spcPct val="50000"/>
              </a:spcBef>
              <a:buClr>
                <a:srgbClr val="CC0000"/>
              </a:buClr>
              <a:buSzPct val="80000"/>
              <a:buFont typeface="Wingdings" pitchFamily="2" charset="2"/>
              <a:buChar char="u"/>
            </a:pPr>
            <a:r>
              <a:rPr lang="en-US" altLang="en-US" sz="2100" dirty="0">
                <a:latin typeface="Liberation Sans" panose="020B0604020202020204" pitchFamily="34" charset="0"/>
              </a:rPr>
              <a:t>Performance obligation is satisfied when the goods are transferred from the seller to the buyer.</a:t>
            </a:r>
          </a:p>
          <a:p>
            <a:pPr algn="l">
              <a:lnSpc>
                <a:spcPct val="120000"/>
              </a:lnSpc>
              <a:spcBef>
                <a:spcPct val="50000"/>
              </a:spcBef>
              <a:buClr>
                <a:srgbClr val="CC0000"/>
              </a:buClr>
              <a:buSzPct val="80000"/>
              <a:buFont typeface="Wingdings" pitchFamily="2" charset="2"/>
              <a:buChar char="u"/>
            </a:pPr>
            <a:r>
              <a:rPr lang="en-US" altLang="en-US" sz="2100" dirty="0">
                <a:latin typeface="Liberation Sans" panose="020B0604020202020204" pitchFamily="34" charset="0"/>
              </a:rPr>
              <a:t>Sales invoice should support each credit sale.</a:t>
            </a:r>
          </a:p>
        </p:txBody>
      </p:sp>
      <p:sp>
        <p:nvSpPr>
          <p:cNvPr id="26630" name="Text Box 13"/>
          <p:cNvSpPr txBox="1">
            <a:spLocks noChangeArrowheads="1"/>
          </p:cNvSpPr>
          <p:nvPr/>
        </p:nvSpPr>
        <p:spPr bwMode="auto">
          <a:xfrm>
            <a:off x="4827896" y="6324600"/>
            <a:ext cx="1371600"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5-6</a:t>
            </a: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cxnSp>
        <p:nvCxnSpPr>
          <p:cNvPr id="14" name="Straight Connector 13"/>
          <p:cNvCxnSpPr/>
          <p:nvPr/>
        </p:nvCxnSpPr>
        <p:spPr bwMode="auto">
          <a:xfrm>
            <a:off x="6322328" y="976952"/>
            <a:ext cx="0" cy="1009975"/>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5" name="TextBox 14"/>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Recording Sales of Merchandise</a:t>
            </a:r>
            <a:endParaRPr lang="en-US" altLang="en-US" dirty="0">
              <a:solidFill>
                <a:schemeClr val="accent3"/>
              </a:solidFill>
            </a:endParaRPr>
          </a:p>
        </p:txBody>
      </p:sp>
      <p:sp>
        <p:nvSpPr>
          <p:cNvPr id="16" name="TextBox 15"/>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201" y="2209800"/>
            <a:ext cx="3860800" cy="4052871"/>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33400" y="1295400"/>
            <a:ext cx="84582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0000"/>
              </a:lnSpc>
              <a:spcBef>
                <a:spcPct val="50000"/>
              </a:spcBef>
            </a:pPr>
            <a:r>
              <a:rPr lang="en-US" altLang="en-US" sz="2800" b="1" dirty="0">
                <a:latin typeface="Liberation Sans" panose="020B0604020202020204" pitchFamily="34" charset="0"/>
              </a:rPr>
              <a:t>Journal Entries to Record a Sale</a:t>
            </a:r>
          </a:p>
        </p:txBody>
      </p:sp>
      <p:sp>
        <p:nvSpPr>
          <p:cNvPr id="27651" name="Text Box 3"/>
          <p:cNvSpPr txBox="1">
            <a:spLocks noChangeArrowheads="1"/>
          </p:cNvSpPr>
          <p:nvPr/>
        </p:nvSpPr>
        <p:spPr bwMode="auto">
          <a:xfrm>
            <a:off x="1219200" y="2362200"/>
            <a:ext cx="723900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84763" algn="r"/>
              </a:tabLst>
              <a:defRPr sz="2000">
                <a:solidFill>
                  <a:schemeClr val="tx1"/>
                </a:solidFill>
                <a:latin typeface="Comic Sans MS" pitchFamily="66" charset="0"/>
              </a:defRPr>
            </a:lvl1pPr>
            <a:lvl2pPr marL="742950" indent="-285750">
              <a:tabLst>
                <a:tab pos="5084763" algn="r"/>
              </a:tabLst>
              <a:defRPr sz="2000">
                <a:solidFill>
                  <a:schemeClr val="tx1"/>
                </a:solidFill>
                <a:latin typeface="Comic Sans MS" pitchFamily="66" charset="0"/>
              </a:defRPr>
            </a:lvl2pPr>
            <a:lvl3pPr marL="1143000" indent="-228600">
              <a:tabLst>
                <a:tab pos="5084763" algn="r"/>
              </a:tabLst>
              <a:defRPr sz="2000">
                <a:solidFill>
                  <a:schemeClr val="tx1"/>
                </a:solidFill>
                <a:latin typeface="Comic Sans MS" pitchFamily="66" charset="0"/>
              </a:defRPr>
            </a:lvl3pPr>
            <a:lvl4pPr marL="1600200" indent="-228600">
              <a:tabLst>
                <a:tab pos="5084763" algn="r"/>
              </a:tabLst>
              <a:defRPr sz="2000">
                <a:solidFill>
                  <a:schemeClr val="tx1"/>
                </a:solidFill>
                <a:latin typeface="Comic Sans MS" pitchFamily="66" charset="0"/>
              </a:defRPr>
            </a:lvl4pPr>
            <a:lvl5pPr marL="2057400" indent="-228600">
              <a:tabLst>
                <a:tab pos="5084763"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84763"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84763"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84763"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84763" algn="r"/>
              </a:tabLst>
              <a:defRPr sz="2000">
                <a:solidFill>
                  <a:schemeClr val="tx1"/>
                </a:solidFill>
                <a:latin typeface="Comic Sans MS" pitchFamily="66" charset="0"/>
              </a:defRPr>
            </a:lvl9pPr>
          </a:lstStyle>
          <a:p>
            <a:pPr algn="l">
              <a:spcBef>
                <a:spcPct val="50000"/>
              </a:spcBef>
            </a:pPr>
            <a:r>
              <a:rPr lang="en-US" altLang="en-US" sz="2300" dirty="0">
                <a:latin typeface="Liberation Sans" panose="020B0604020202020204" pitchFamily="34" charset="0"/>
                <a:cs typeface="Arial" charset="0"/>
              </a:rPr>
              <a:t>Cash </a:t>
            </a:r>
            <a:r>
              <a:rPr lang="en-US" altLang="en-US" sz="2300" b="1" dirty="0">
                <a:solidFill>
                  <a:srgbClr val="CC0000"/>
                </a:solidFill>
                <a:latin typeface="Liberation Sans" panose="020B0604020202020204" pitchFamily="34" charset="0"/>
                <a:cs typeface="Arial" charset="0"/>
              </a:rPr>
              <a:t>or</a:t>
            </a:r>
            <a:r>
              <a:rPr lang="en-US" altLang="en-US" sz="2300" dirty="0">
                <a:latin typeface="Liberation Sans" panose="020B0604020202020204" pitchFamily="34" charset="0"/>
                <a:cs typeface="Arial" charset="0"/>
              </a:rPr>
              <a:t> Accounts </a:t>
            </a:r>
            <a:r>
              <a:rPr lang="en-US" altLang="en-US" sz="2300" dirty="0" smtClean="0">
                <a:latin typeface="Liberation Sans" panose="020B0604020202020204" pitchFamily="34" charset="0"/>
                <a:cs typeface="Arial" charset="0"/>
              </a:rPr>
              <a:t>Receivable</a:t>
            </a:r>
            <a:r>
              <a:rPr lang="en-US" altLang="en-US" sz="2300" dirty="0">
                <a:latin typeface="Liberation Sans" panose="020B0604020202020204" pitchFamily="34" charset="0"/>
                <a:cs typeface="Arial" charset="0"/>
              </a:rPr>
              <a:t>	XXX</a:t>
            </a:r>
          </a:p>
        </p:txBody>
      </p:sp>
      <p:sp>
        <p:nvSpPr>
          <p:cNvPr id="27652" name="Text Box 4"/>
          <p:cNvSpPr txBox="1">
            <a:spLocks noChangeArrowheads="1"/>
          </p:cNvSpPr>
          <p:nvPr/>
        </p:nvSpPr>
        <p:spPr bwMode="auto">
          <a:xfrm>
            <a:off x="1219200" y="2819400"/>
            <a:ext cx="723900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054725" algn="r"/>
              </a:tabLst>
              <a:defRPr sz="2000">
                <a:solidFill>
                  <a:schemeClr val="tx1"/>
                </a:solidFill>
                <a:latin typeface="Comic Sans MS" pitchFamily="66" charset="0"/>
              </a:defRPr>
            </a:lvl1pPr>
            <a:lvl2pPr marL="742950" indent="-285750">
              <a:tabLst>
                <a:tab pos="4745038" algn="r"/>
                <a:tab pos="6054725" algn="r"/>
              </a:tabLst>
              <a:defRPr sz="2000">
                <a:solidFill>
                  <a:schemeClr val="tx1"/>
                </a:solidFill>
                <a:latin typeface="Comic Sans MS" pitchFamily="66" charset="0"/>
              </a:defRPr>
            </a:lvl2pPr>
            <a:lvl3pPr marL="1143000" indent="-228600">
              <a:tabLst>
                <a:tab pos="4745038" algn="r"/>
                <a:tab pos="6054725" algn="r"/>
              </a:tabLst>
              <a:defRPr sz="2000">
                <a:solidFill>
                  <a:schemeClr val="tx1"/>
                </a:solidFill>
                <a:latin typeface="Comic Sans MS" pitchFamily="66" charset="0"/>
              </a:defRPr>
            </a:lvl3pPr>
            <a:lvl4pPr marL="1600200" indent="-228600">
              <a:tabLst>
                <a:tab pos="4745038" algn="r"/>
                <a:tab pos="6054725" algn="r"/>
              </a:tabLst>
              <a:defRPr sz="2000">
                <a:solidFill>
                  <a:schemeClr val="tx1"/>
                </a:solidFill>
                <a:latin typeface="Comic Sans MS" pitchFamily="66" charset="0"/>
              </a:defRPr>
            </a:lvl4pPr>
            <a:lvl5pPr marL="2057400" indent="-228600">
              <a:tabLst>
                <a:tab pos="4745038" algn="r"/>
                <a:tab pos="60547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9pPr>
          </a:lstStyle>
          <a:p>
            <a:pPr algn="l">
              <a:spcBef>
                <a:spcPct val="50000"/>
              </a:spcBef>
            </a:pPr>
            <a:r>
              <a:rPr lang="en-US" altLang="en-US" sz="2300" dirty="0">
                <a:latin typeface="Liberation Sans" panose="020B0604020202020204" pitchFamily="34" charset="0"/>
                <a:cs typeface="Arial" charset="0"/>
              </a:rPr>
              <a:t>Sales </a:t>
            </a:r>
            <a:r>
              <a:rPr lang="en-US" altLang="en-US" sz="2300" dirty="0" smtClean="0">
                <a:latin typeface="Liberation Sans" panose="020B0604020202020204" pitchFamily="34" charset="0"/>
                <a:cs typeface="Arial" charset="0"/>
              </a:rPr>
              <a:t>Revenue </a:t>
            </a:r>
            <a:r>
              <a:rPr lang="en-US" altLang="en-US" sz="2300" dirty="0">
                <a:latin typeface="Liberation Sans" panose="020B0604020202020204" pitchFamily="34" charset="0"/>
                <a:cs typeface="Arial" charset="0"/>
              </a:rPr>
              <a:t>		XXX</a:t>
            </a:r>
          </a:p>
        </p:txBody>
      </p:sp>
      <p:sp>
        <p:nvSpPr>
          <p:cNvPr id="27654" name="Text Box 7"/>
          <p:cNvSpPr txBox="1">
            <a:spLocks noChangeArrowheads="1"/>
          </p:cNvSpPr>
          <p:nvPr/>
        </p:nvSpPr>
        <p:spPr bwMode="auto">
          <a:xfrm>
            <a:off x="304800" y="2362200"/>
            <a:ext cx="685800" cy="446276"/>
          </a:xfrm>
          <a:prstGeom prst="rect">
            <a:avLst/>
          </a:prstGeom>
          <a:solidFill>
            <a:srgbClr val="FFFFCC"/>
          </a:solidFill>
          <a:ln w="28575">
            <a:solidFill>
              <a:srgbClr val="CC0000"/>
            </a:solidFill>
            <a:miter lim="800000"/>
            <a:headEnd/>
            <a:tailEnd/>
          </a:ln>
          <a:effectLst/>
          <a:extLst/>
        </p:spPr>
        <p:txBody>
          <a:bodyPr>
            <a:spAutoFit/>
          </a:bodyPr>
          <a:lstStyle>
            <a:lvl1pPr>
              <a:tabLst>
                <a:tab pos="5597525" algn="r"/>
              </a:tabLst>
              <a:defRPr sz="2000">
                <a:solidFill>
                  <a:schemeClr val="tx1"/>
                </a:solidFill>
                <a:latin typeface="Comic Sans MS" pitchFamily="66" charset="0"/>
              </a:defRPr>
            </a:lvl1pPr>
            <a:lvl2pPr marL="742950" indent="-285750">
              <a:tabLst>
                <a:tab pos="5597525" algn="r"/>
              </a:tabLst>
              <a:defRPr sz="2000">
                <a:solidFill>
                  <a:schemeClr val="tx1"/>
                </a:solidFill>
                <a:latin typeface="Comic Sans MS" pitchFamily="66" charset="0"/>
              </a:defRPr>
            </a:lvl2pPr>
            <a:lvl3pPr marL="1143000" indent="-228600">
              <a:tabLst>
                <a:tab pos="5597525" algn="r"/>
              </a:tabLst>
              <a:defRPr sz="2000">
                <a:solidFill>
                  <a:schemeClr val="tx1"/>
                </a:solidFill>
                <a:latin typeface="Comic Sans MS" pitchFamily="66" charset="0"/>
              </a:defRPr>
            </a:lvl3pPr>
            <a:lvl4pPr marL="1600200" indent="-228600">
              <a:tabLst>
                <a:tab pos="5597525" algn="r"/>
              </a:tabLst>
              <a:defRPr sz="2000">
                <a:solidFill>
                  <a:schemeClr val="tx1"/>
                </a:solidFill>
                <a:latin typeface="Comic Sans MS" pitchFamily="66" charset="0"/>
              </a:defRPr>
            </a:lvl4pPr>
            <a:lvl5pPr marL="2057400" indent="-228600">
              <a:tabLst>
                <a:tab pos="55975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5975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5975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5975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597525" algn="r"/>
              </a:tabLst>
              <a:defRPr sz="2000">
                <a:solidFill>
                  <a:schemeClr val="tx1"/>
                </a:solidFill>
                <a:latin typeface="Comic Sans MS" pitchFamily="66" charset="0"/>
              </a:defRPr>
            </a:lvl9pPr>
          </a:lstStyle>
          <a:p>
            <a:pPr>
              <a:spcBef>
                <a:spcPct val="50000"/>
              </a:spcBef>
            </a:pPr>
            <a:r>
              <a:rPr lang="en-US" altLang="en-US" sz="2300" b="1" dirty="0">
                <a:solidFill>
                  <a:srgbClr val="CC0000"/>
                </a:solidFill>
                <a:latin typeface="Liberation Sans" panose="020B0604020202020204" pitchFamily="34" charset="0"/>
                <a:cs typeface="Arial" charset="0"/>
              </a:rPr>
              <a:t>#1</a:t>
            </a:r>
          </a:p>
        </p:txBody>
      </p:sp>
      <p:sp>
        <p:nvSpPr>
          <p:cNvPr id="27655" name="Text Box 8"/>
          <p:cNvSpPr txBox="1">
            <a:spLocks noChangeArrowheads="1"/>
          </p:cNvSpPr>
          <p:nvPr/>
        </p:nvSpPr>
        <p:spPr bwMode="auto">
          <a:xfrm>
            <a:off x="1219200" y="4038600"/>
            <a:ext cx="723900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84763" algn="r"/>
              </a:tabLst>
              <a:defRPr sz="2000">
                <a:solidFill>
                  <a:schemeClr val="tx1"/>
                </a:solidFill>
                <a:latin typeface="Comic Sans MS" pitchFamily="66" charset="0"/>
              </a:defRPr>
            </a:lvl1pPr>
            <a:lvl2pPr marL="742950" indent="-285750">
              <a:tabLst>
                <a:tab pos="5084763" algn="r"/>
              </a:tabLst>
              <a:defRPr sz="2000">
                <a:solidFill>
                  <a:schemeClr val="tx1"/>
                </a:solidFill>
                <a:latin typeface="Comic Sans MS" pitchFamily="66" charset="0"/>
              </a:defRPr>
            </a:lvl2pPr>
            <a:lvl3pPr marL="1143000" indent="-228600">
              <a:tabLst>
                <a:tab pos="5084763" algn="r"/>
              </a:tabLst>
              <a:defRPr sz="2000">
                <a:solidFill>
                  <a:schemeClr val="tx1"/>
                </a:solidFill>
                <a:latin typeface="Comic Sans MS" pitchFamily="66" charset="0"/>
              </a:defRPr>
            </a:lvl3pPr>
            <a:lvl4pPr marL="1600200" indent="-228600">
              <a:tabLst>
                <a:tab pos="5084763" algn="r"/>
              </a:tabLst>
              <a:defRPr sz="2000">
                <a:solidFill>
                  <a:schemeClr val="tx1"/>
                </a:solidFill>
                <a:latin typeface="Comic Sans MS" pitchFamily="66" charset="0"/>
              </a:defRPr>
            </a:lvl4pPr>
            <a:lvl5pPr marL="2057400" indent="-228600">
              <a:tabLst>
                <a:tab pos="5084763"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84763"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84763"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84763"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84763" algn="r"/>
              </a:tabLst>
              <a:defRPr sz="2000">
                <a:solidFill>
                  <a:schemeClr val="tx1"/>
                </a:solidFill>
                <a:latin typeface="Comic Sans MS" pitchFamily="66" charset="0"/>
              </a:defRPr>
            </a:lvl9pPr>
          </a:lstStyle>
          <a:p>
            <a:pPr algn="l">
              <a:spcBef>
                <a:spcPct val="50000"/>
              </a:spcBef>
            </a:pPr>
            <a:r>
              <a:rPr lang="en-US" altLang="en-US" sz="2300" dirty="0">
                <a:latin typeface="Liberation Sans" panose="020B0604020202020204" pitchFamily="34" charset="0"/>
                <a:cs typeface="Arial" charset="0"/>
              </a:rPr>
              <a:t>Cost of </a:t>
            </a:r>
            <a:r>
              <a:rPr lang="en-US" altLang="en-US" sz="2300" dirty="0" smtClean="0">
                <a:latin typeface="Liberation Sans" panose="020B0604020202020204" pitchFamily="34" charset="0"/>
                <a:cs typeface="Arial" charset="0"/>
              </a:rPr>
              <a:t>Goods Sold</a:t>
            </a:r>
            <a:r>
              <a:rPr lang="en-US" altLang="en-US" sz="2300" dirty="0">
                <a:latin typeface="Liberation Sans" panose="020B0604020202020204" pitchFamily="34" charset="0"/>
                <a:cs typeface="Arial" charset="0"/>
              </a:rPr>
              <a:t>	XXX</a:t>
            </a:r>
          </a:p>
        </p:txBody>
      </p:sp>
      <p:sp>
        <p:nvSpPr>
          <p:cNvPr id="27656" name="Text Box 9"/>
          <p:cNvSpPr txBox="1">
            <a:spLocks noChangeArrowheads="1"/>
          </p:cNvSpPr>
          <p:nvPr/>
        </p:nvSpPr>
        <p:spPr bwMode="auto">
          <a:xfrm>
            <a:off x="1219200" y="4495800"/>
            <a:ext cx="723900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054725" algn="r"/>
              </a:tabLst>
              <a:defRPr sz="2000">
                <a:solidFill>
                  <a:schemeClr val="tx1"/>
                </a:solidFill>
                <a:latin typeface="Comic Sans MS" pitchFamily="66" charset="0"/>
              </a:defRPr>
            </a:lvl1pPr>
            <a:lvl2pPr marL="742950" indent="-285750">
              <a:tabLst>
                <a:tab pos="4745038" algn="r"/>
                <a:tab pos="6054725" algn="r"/>
              </a:tabLst>
              <a:defRPr sz="2000">
                <a:solidFill>
                  <a:schemeClr val="tx1"/>
                </a:solidFill>
                <a:latin typeface="Comic Sans MS" pitchFamily="66" charset="0"/>
              </a:defRPr>
            </a:lvl2pPr>
            <a:lvl3pPr marL="1143000" indent="-228600">
              <a:tabLst>
                <a:tab pos="4745038" algn="r"/>
                <a:tab pos="6054725" algn="r"/>
              </a:tabLst>
              <a:defRPr sz="2000">
                <a:solidFill>
                  <a:schemeClr val="tx1"/>
                </a:solidFill>
                <a:latin typeface="Comic Sans MS" pitchFamily="66" charset="0"/>
              </a:defRPr>
            </a:lvl3pPr>
            <a:lvl4pPr marL="1600200" indent="-228600">
              <a:tabLst>
                <a:tab pos="4745038" algn="r"/>
                <a:tab pos="6054725" algn="r"/>
              </a:tabLst>
              <a:defRPr sz="2000">
                <a:solidFill>
                  <a:schemeClr val="tx1"/>
                </a:solidFill>
                <a:latin typeface="Comic Sans MS" pitchFamily="66" charset="0"/>
              </a:defRPr>
            </a:lvl4pPr>
            <a:lvl5pPr marL="2057400" indent="-228600">
              <a:tabLst>
                <a:tab pos="4745038" algn="r"/>
                <a:tab pos="60547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9pPr>
          </a:lstStyle>
          <a:p>
            <a:pPr algn="l">
              <a:spcBef>
                <a:spcPct val="50000"/>
              </a:spcBef>
            </a:pPr>
            <a:r>
              <a:rPr lang="en-US" altLang="en-US" sz="2300" dirty="0">
                <a:latin typeface="Liberation Sans" panose="020B0604020202020204" pitchFamily="34" charset="0"/>
                <a:cs typeface="Arial" charset="0"/>
              </a:rPr>
              <a:t>Inventory  		XXX</a:t>
            </a:r>
          </a:p>
        </p:txBody>
      </p:sp>
      <p:sp>
        <p:nvSpPr>
          <p:cNvPr id="27657" name="Text Box 10"/>
          <p:cNvSpPr txBox="1">
            <a:spLocks noChangeArrowheads="1"/>
          </p:cNvSpPr>
          <p:nvPr/>
        </p:nvSpPr>
        <p:spPr bwMode="auto">
          <a:xfrm>
            <a:off x="304800" y="4024313"/>
            <a:ext cx="685800" cy="446276"/>
          </a:xfrm>
          <a:prstGeom prst="rect">
            <a:avLst/>
          </a:prstGeom>
          <a:solidFill>
            <a:srgbClr val="FFFFCC"/>
          </a:solidFill>
          <a:ln w="28575">
            <a:solidFill>
              <a:srgbClr val="CC0000"/>
            </a:solidFill>
            <a:miter lim="800000"/>
            <a:headEnd/>
            <a:tailEnd/>
          </a:ln>
          <a:effectLst/>
          <a:extLst/>
        </p:spPr>
        <p:txBody>
          <a:bodyPr>
            <a:spAutoFit/>
          </a:bodyPr>
          <a:lstStyle>
            <a:lvl1pPr>
              <a:tabLst>
                <a:tab pos="5597525" algn="r"/>
              </a:tabLst>
              <a:defRPr sz="2000">
                <a:solidFill>
                  <a:schemeClr val="tx1"/>
                </a:solidFill>
                <a:latin typeface="Comic Sans MS" pitchFamily="66" charset="0"/>
              </a:defRPr>
            </a:lvl1pPr>
            <a:lvl2pPr marL="742950" indent="-285750">
              <a:tabLst>
                <a:tab pos="5597525" algn="r"/>
              </a:tabLst>
              <a:defRPr sz="2000">
                <a:solidFill>
                  <a:schemeClr val="tx1"/>
                </a:solidFill>
                <a:latin typeface="Comic Sans MS" pitchFamily="66" charset="0"/>
              </a:defRPr>
            </a:lvl2pPr>
            <a:lvl3pPr marL="1143000" indent="-228600">
              <a:tabLst>
                <a:tab pos="5597525" algn="r"/>
              </a:tabLst>
              <a:defRPr sz="2000">
                <a:solidFill>
                  <a:schemeClr val="tx1"/>
                </a:solidFill>
                <a:latin typeface="Comic Sans MS" pitchFamily="66" charset="0"/>
              </a:defRPr>
            </a:lvl3pPr>
            <a:lvl4pPr marL="1600200" indent="-228600">
              <a:tabLst>
                <a:tab pos="5597525" algn="r"/>
              </a:tabLst>
              <a:defRPr sz="2000">
                <a:solidFill>
                  <a:schemeClr val="tx1"/>
                </a:solidFill>
                <a:latin typeface="Comic Sans MS" pitchFamily="66" charset="0"/>
              </a:defRPr>
            </a:lvl4pPr>
            <a:lvl5pPr marL="2057400" indent="-228600">
              <a:tabLst>
                <a:tab pos="55975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5975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5975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5975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597525" algn="r"/>
              </a:tabLst>
              <a:defRPr sz="2000">
                <a:solidFill>
                  <a:schemeClr val="tx1"/>
                </a:solidFill>
                <a:latin typeface="Comic Sans MS" pitchFamily="66" charset="0"/>
              </a:defRPr>
            </a:lvl9pPr>
          </a:lstStyle>
          <a:p>
            <a:pPr>
              <a:spcBef>
                <a:spcPct val="50000"/>
              </a:spcBef>
            </a:pPr>
            <a:r>
              <a:rPr lang="en-US" altLang="en-US" sz="2300" b="1" dirty="0">
                <a:solidFill>
                  <a:srgbClr val="CC0000"/>
                </a:solidFill>
                <a:latin typeface="Liberation Sans" panose="020B0604020202020204" pitchFamily="34" charset="0"/>
                <a:cs typeface="Arial" charset="0"/>
              </a:rPr>
              <a:t>#2</a:t>
            </a:r>
          </a:p>
        </p:txBody>
      </p:sp>
      <p:sp>
        <p:nvSpPr>
          <p:cNvPr id="27658" name="AutoShape 11"/>
          <p:cNvSpPr>
            <a:spLocks/>
          </p:cNvSpPr>
          <p:nvPr/>
        </p:nvSpPr>
        <p:spPr bwMode="auto">
          <a:xfrm>
            <a:off x="7543800" y="2362200"/>
            <a:ext cx="304800" cy="1066800"/>
          </a:xfrm>
          <a:prstGeom prst="rightBrace">
            <a:avLst>
              <a:gd name="adj1" fmla="val 29167"/>
              <a:gd name="adj2" fmla="val 50000"/>
            </a:avLst>
          </a:prstGeom>
          <a:noFill/>
          <a:ln w="28575"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solidFill>
                <a:srgbClr val="CC0000"/>
              </a:solidFill>
              <a:latin typeface="Liberation Sans" panose="020B0604020202020204" pitchFamily="34" charset="0"/>
            </a:endParaRPr>
          </a:p>
        </p:txBody>
      </p:sp>
      <p:sp>
        <p:nvSpPr>
          <p:cNvPr id="27659" name="Text Box 12"/>
          <p:cNvSpPr txBox="1">
            <a:spLocks noChangeArrowheads="1"/>
          </p:cNvSpPr>
          <p:nvPr/>
        </p:nvSpPr>
        <p:spPr bwMode="auto">
          <a:xfrm>
            <a:off x="7848600" y="2514600"/>
            <a:ext cx="1066800" cy="733425"/>
          </a:xfrm>
          <a:prstGeom prst="rect">
            <a:avLst/>
          </a:prstGeom>
          <a:noFill/>
          <a:ln w="12700" cap="sq">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100" b="1" dirty="0">
                <a:solidFill>
                  <a:srgbClr val="CC0000"/>
                </a:solidFill>
                <a:latin typeface="Liberation Sans" panose="020B0604020202020204" pitchFamily="34" charset="0"/>
              </a:rPr>
              <a:t>Selling Price</a:t>
            </a:r>
          </a:p>
        </p:txBody>
      </p:sp>
      <p:sp>
        <p:nvSpPr>
          <p:cNvPr id="27660" name="AutoShape 13"/>
          <p:cNvSpPr>
            <a:spLocks/>
          </p:cNvSpPr>
          <p:nvPr/>
        </p:nvSpPr>
        <p:spPr bwMode="auto">
          <a:xfrm>
            <a:off x="7543800" y="3962400"/>
            <a:ext cx="304800" cy="1066800"/>
          </a:xfrm>
          <a:prstGeom prst="rightBrace">
            <a:avLst>
              <a:gd name="adj1" fmla="val 29167"/>
              <a:gd name="adj2" fmla="val 50000"/>
            </a:avLst>
          </a:prstGeom>
          <a:noFill/>
          <a:ln w="28575"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solidFill>
                <a:srgbClr val="CC0000"/>
              </a:solidFill>
              <a:latin typeface="Liberation Sans" panose="020B0604020202020204" pitchFamily="34" charset="0"/>
            </a:endParaRPr>
          </a:p>
        </p:txBody>
      </p:sp>
      <p:sp>
        <p:nvSpPr>
          <p:cNvPr id="27661" name="Text Box 14"/>
          <p:cNvSpPr txBox="1">
            <a:spLocks noChangeArrowheads="1"/>
          </p:cNvSpPr>
          <p:nvPr/>
        </p:nvSpPr>
        <p:spPr bwMode="auto">
          <a:xfrm>
            <a:off x="7848600" y="4289403"/>
            <a:ext cx="1066800" cy="412750"/>
          </a:xfrm>
          <a:prstGeom prst="rect">
            <a:avLst/>
          </a:prstGeom>
          <a:noFill/>
          <a:ln w="12700" cap="sq">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100" b="1" dirty="0">
                <a:solidFill>
                  <a:srgbClr val="CC0000"/>
                </a:solidFill>
                <a:latin typeface="Liberation Sans" panose="020B0604020202020204" pitchFamily="34" charset="0"/>
              </a:rPr>
              <a:t>Cost</a:t>
            </a:r>
          </a:p>
        </p:txBody>
      </p:sp>
      <p:sp>
        <p:nvSpPr>
          <p:cNvPr id="27662" name="Rectangle 15"/>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a:solidFill>
                  <a:schemeClr val="tx2">
                    <a:lumMod val="75000"/>
                  </a:schemeClr>
                </a:solidFill>
                <a:latin typeface="Liberation Sans" panose="020B0604020202020204" pitchFamily="34" charset="0"/>
              </a:rPr>
              <a:t>Recording Sales of Merchandise</a:t>
            </a:r>
          </a:p>
        </p:txBody>
      </p:sp>
      <p:sp>
        <p:nvSpPr>
          <p:cNvPr id="2766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40" name="Text Box 4"/>
          <p:cNvSpPr txBox="1">
            <a:spLocks noChangeArrowheads="1"/>
          </p:cNvSpPr>
          <p:nvPr/>
        </p:nvSpPr>
        <p:spPr bwMode="auto">
          <a:xfrm>
            <a:off x="1905000" y="2971800"/>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3,800</a:t>
            </a:r>
          </a:p>
        </p:txBody>
      </p:sp>
      <p:sp>
        <p:nvSpPr>
          <p:cNvPr id="28676" name="Text Box 5"/>
          <p:cNvSpPr txBox="1">
            <a:spLocks noChangeArrowheads="1"/>
          </p:cNvSpPr>
          <p:nvPr/>
        </p:nvSpPr>
        <p:spPr bwMode="auto">
          <a:xfrm>
            <a:off x="457200" y="2971800"/>
            <a:ext cx="990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200" dirty="0">
                <a:latin typeface="Liberation Sans" panose="020B0604020202020204" pitchFamily="34" charset="0"/>
                <a:cs typeface="Arial" charset="0"/>
              </a:rPr>
              <a:t>May 4</a:t>
            </a:r>
          </a:p>
        </p:txBody>
      </p:sp>
      <p:sp>
        <p:nvSpPr>
          <p:cNvPr id="884742" name="Text Box 6"/>
          <p:cNvSpPr txBox="1">
            <a:spLocks noChangeArrowheads="1"/>
          </p:cNvSpPr>
          <p:nvPr/>
        </p:nvSpPr>
        <p:spPr bwMode="auto">
          <a:xfrm>
            <a:off x="1905000" y="3476625"/>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715000" algn="r"/>
              </a:tabLst>
              <a:defRPr sz="2000">
                <a:solidFill>
                  <a:schemeClr val="tx1"/>
                </a:solidFill>
                <a:latin typeface="Comic Sans MS" pitchFamily="66" charset="0"/>
              </a:defRPr>
            </a:lvl1pPr>
            <a:lvl2pPr marL="742950" indent="-285750">
              <a:tabLst>
                <a:tab pos="4745038" algn="r"/>
                <a:tab pos="5715000" algn="r"/>
              </a:tabLst>
              <a:defRPr sz="2000">
                <a:solidFill>
                  <a:schemeClr val="tx1"/>
                </a:solidFill>
                <a:latin typeface="Comic Sans MS" pitchFamily="66" charset="0"/>
              </a:defRPr>
            </a:lvl2pPr>
            <a:lvl3pPr marL="1143000" indent="-228600">
              <a:tabLst>
                <a:tab pos="4745038" algn="r"/>
                <a:tab pos="5715000" algn="r"/>
              </a:tabLst>
              <a:defRPr sz="2000">
                <a:solidFill>
                  <a:schemeClr val="tx1"/>
                </a:solidFill>
                <a:latin typeface="Comic Sans MS" pitchFamily="66" charset="0"/>
              </a:defRPr>
            </a:lvl3pPr>
            <a:lvl4pPr marL="1600200" indent="-228600">
              <a:tabLst>
                <a:tab pos="4745038" algn="r"/>
                <a:tab pos="5715000" algn="r"/>
              </a:tabLst>
              <a:defRPr sz="2000">
                <a:solidFill>
                  <a:schemeClr val="tx1"/>
                </a:solidFill>
                <a:latin typeface="Comic Sans MS" pitchFamily="66" charset="0"/>
              </a:defRPr>
            </a:lvl4pPr>
            <a:lvl5pPr marL="2057400" indent="-228600">
              <a:tabLst>
                <a:tab pos="4745038"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Revenue 		3,800</a:t>
            </a:r>
          </a:p>
        </p:txBody>
      </p:sp>
      <p:sp>
        <p:nvSpPr>
          <p:cNvPr id="28678" name="Text Box 7"/>
          <p:cNvSpPr txBox="1">
            <a:spLocks noChangeArrowheads="1"/>
          </p:cNvSpPr>
          <p:nvPr/>
        </p:nvSpPr>
        <p:spPr bwMode="auto">
          <a:xfrm>
            <a:off x="533400" y="1295400"/>
            <a:ext cx="8077200" cy="136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b="1" dirty="0" smtClean="0">
                <a:latin typeface="Liberation Sans" panose="020B0604020202020204" pitchFamily="34" charset="0"/>
              </a:rPr>
              <a:t>:</a:t>
            </a:r>
            <a:r>
              <a:rPr lang="en-US" altLang="en-US" sz="2200" dirty="0" smtClean="0">
                <a:latin typeface="Liberation Sans" panose="020B0604020202020204" pitchFamily="34" charset="0"/>
              </a:rPr>
              <a:t> </a:t>
            </a:r>
            <a:r>
              <a:rPr lang="en-US" altLang="en-US" sz="2200" dirty="0">
                <a:latin typeface="Liberation Sans" panose="020B0604020202020204" pitchFamily="34" charset="0"/>
              </a:rPr>
              <a:t>PW Audio Supply records the sale of </a:t>
            </a:r>
            <a:r>
              <a:rPr lang="en-US" altLang="en-US" sz="2200" dirty="0" smtClean="0">
                <a:latin typeface="Liberation Sans" panose="020B0604020202020204" pitchFamily="34" charset="0"/>
              </a:rPr>
              <a:t>€3,800 </a:t>
            </a:r>
            <a:r>
              <a:rPr lang="en-US" altLang="en-US" sz="2200" dirty="0">
                <a:latin typeface="Liberation Sans" panose="020B0604020202020204" pitchFamily="34" charset="0"/>
              </a:rPr>
              <a:t>on May 4 to Sauk Stereo on account (Illustration 5-6) as follows (assume the merchandise cost PW Audio Supply </a:t>
            </a:r>
            <a:r>
              <a:rPr lang="en-US" altLang="en-US" sz="2200" dirty="0" smtClean="0">
                <a:latin typeface="Liberation Sans" panose="020B0604020202020204" pitchFamily="34" charset="0"/>
              </a:rPr>
              <a:t>€2,400</a:t>
            </a:r>
            <a:r>
              <a:rPr lang="en-US" altLang="en-US" sz="2200" dirty="0">
                <a:latin typeface="Liberation Sans" panose="020B0604020202020204" pitchFamily="34" charset="0"/>
              </a:rPr>
              <a:t>).</a:t>
            </a:r>
          </a:p>
        </p:txBody>
      </p:sp>
      <p:sp>
        <p:nvSpPr>
          <p:cNvPr id="884744" name="Text Box 8"/>
          <p:cNvSpPr txBox="1">
            <a:spLocks noChangeArrowheads="1"/>
          </p:cNvSpPr>
          <p:nvPr/>
        </p:nvSpPr>
        <p:spPr bwMode="auto">
          <a:xfrm>
            <a:off x="1905000" y="4343400"/>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Cost of Goods Sold	2,400</a:t>
            </a:r>
          </a:p>
        </p:txBody>
      </p:sp>
      <p:sp>
        <p:nvSpPr>
          <p:cNvPr id="28680" name="Text Box 9"/>
          <p:cNvSpPr txBox="1">
            <a:spLocks noChangeArrowheads="1"/>
          </p:cNvSpPr>
          <p:nvPr/>
        </p:nvSpPr>
        <p:spPr bwMode="auto">
          <a:xfrm>
            <a:off x="457200" y="4343400"/>
            <a:ext cx="990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200" dirty="0">
                <a:latin typeface="Liberation Sans" panose="020B0604020202020204" pitchFamily="34" charset="0"/>
                <a:cs typeface="Arial" charset="0"/>
              </a:rPr>
              <a:t>4</a:t>
            </a:r>
          </a:p>
        </p:txBody>
      </p:sp>
      <p:sp>
        <p:nvSpPr>
          <p:cNvPr id="884746" name="Text Box 10"/>
          <p:cNvSpPr txBox="1">
            <a:spLocks noChangeArrowheads="1"/>
          </p:cNvSpPr>
          <p:nvPr/>
        </p:nvSpPr>
        <p:spPr bwMode="auto">
          <a:xfrm>
            <a:off x="1905000" y="4848225"/>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715000" algn="r"/>
              </a:tabLst>
              <a:defRPr sz="2000">
                <a:solidFill>
                  <a:schemeClr val="tx1"/>
                </a:solidFill>
                <a:latin typeface="Comic Sans MS" pitchFamily="66" charset="0"/>
              </a:defRPr>
            </a:lvl1pPr>
            <a:lvl2pPr marL="742950" indent="-285750">
              <a:tabLst>
                <a:tab pos="4745038" algn="r"/>
                <a:tab pos="5715000" algn="r"/>
              </a:tabLst>
              <a:defRPr sz="2000">
                <a:solidFill>
                  <a:schemeClr val="tx1"/>
                </a:solidFill>
                <a:latin typeface="Comic Sans MS" pitchFamily="66" charset="0"/>
              </a:defRPr>
            </a:lvl2pPr>
            <a:lvl3pPr marL="1143000" indent="-228600">
              <a:tabLst>
                <a:tab pos="4745038" algn="r"/>
                <a:tab pos="5715000" algn="r"/>
              </a:tabLst>
              <a:defRPr sz="2000">
                <a:solidFill>
                  <a:schemeClr val="tx1"/>
                </a:solidFill>
                <a:latin typeface="Comic Sans MS" pitchFamily="66" charset="0"/>
              </a:defRPr>
            </a:lvl3pPr>
            <a:lvl4pPr marL="1600200" indent="-228600">
              <a:tabLst>
                <a:tab pos="4745038" algn="r"/>
                <a:tab pos="5715000" algn="r"/>
              </a:tabLst>
              <a:defRPr sz="2000">
                <a:solidFill>
                  <a:schemeClr val="tx1"/>
                </a:solidFill>
                <a:latin typeface="Comic Sans MS" pitchFamily="66" charset="0"/>
              </a:defRPr>
            </a:lvl4pPr>
            <a:lvl5pPr marL="2057400" indent="-228600">
              <a:tabLst>
                <a:tab pos="4745038"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2,400</a:t>
            </a:r>
          </a:p>
        </p:txBody>
      </p:sp>
      <p:sp>
        <p:nvSpPr>
          <p:cNvPr id="28682" name="Rectangle 11"/>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a:solidFill>
                  <a:schemeClr val="tx2">
                    <a:lumMod val="75000"/>
                  </a:schemeClr>
                </a:solidFill>
                <a:latin typeface="Liberation Sans" panose="020B0604020202020204" pitchFamily="34" charset="0"/>
              </a:rPr>
              <a:t>Recording Sales of Merchandise</a:t>
            </a:r>
          </a:p>
        </p:txBody>
      </p:sp>
      <p:sp>
        <p:nvSpPr>
          <p:cNvPr id="2868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4740"/>
                                        </p:tgtEl>
                                        <p:attrNameLst>
                                          <p:attrName>style.visibility</p:attrName>
                                        </p:attrNameLst>
                                      </p:cBhvr>
                                      <p:to>
                                        <p:strVal val="visible"/>
                                      </p:to>
                                    </p:set>
                                    <p:animEffect transition="in" filter="wipe(left)">
                                      <p:cBhvr>
                                        <p:cTn id="7" dur="500"/>
                                        <p:tgtEl>
                                          <p:spTgt spid="884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4742"/>
                                        </p:tgtEl>
                                        <p:attrNameLst>
                                          <p:attrName>style.visibility</p:attrName>
                                        </p:attrNameLst>
                                      </p:cBhvr>
                                      <p:to>
                                        <p:strVal val="visible"/>
                                      </p:to>
                                    </p:set>
                                    <p:animEffect transition="in" filter="wipe(left)">
                                      <p:cBhvr>
                                        <p:cTn id="12" dur="500"/>
                                        <p:tgtEl>
                                          <p:spTgt spid="8847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4744"/>
                                        </p:tgtEl>
                                        <p:attrNameLst>
                                          <p:attrName>style.visibility</p:attrName>
                                        </p:attrNameLst>
                                      </p:cBhvr>
                                      <p:to>
                                        <p:strVal val="visible"/>
                                      </p:to>
                                    </p:set>
                                    <p:animEffect transition="in" filter="wipe(left)">
                                      <p:cBhvr>
                                        <p:cTn id="17" dur="500"/>
                                        <p:tgtEl>
                                          <p:spTgt spid="8847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4746"/>
                                        </p:tgtEl>
                                        <p:attrNameLst>
                                          <p:attrName>style.visibility</p:attrName>
                                        </p:attrNameLst>
                                      </p:cBhvr>
                                      <p:to>
                                        <p:strVal val="visible"/>
                                      </p:to>
                                    </p:set>
                                    <p:animEffect transition="in" filter="wipe(left)">
                                      <p:cBhvr>
                                        <p:cTn id="22" dur="500"/>
                                        <p:tgtEl>
                                          <p:spTgt spid="884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40" grpId="0" autoUpdateAnimBg="0"/>
      <p:bldP spid="884742" grpId="0" autoUpdateAnimBg="0"/>
      <p:bldP spid="884744" grpId="0" autoUpdateAnimBg="0"/>
      <p:bldP spid="88474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685800" y="539088"/>
            <a:ext cx="969818"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dirty="0" smtClean="0">
                <a:solidFill>
                  <a:schemeClr val="tx2">
                    <a:lumMod val="75000"/>
                  </a:schemeClr>
                </a:solidFill>
                <a:latin typeface="Arial" panose="020B0604020202020204" pitchFamily="34" charset="0"/>
                <a:cs typeface="Arial" panose="020B0604020202020204" pitchFamily="34" charset="0"/>
              </a:rPr>
              <a:t>5</a:t>
            </a:r>
            <a:endParaRPr lang="en-US" altLang="en-US" sz="960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1981200"/>
            <a:ext cx="8331200" cy="3652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25000"/>
              </a:lnSpc>
              <a:spcBef>
                <a:spcPts val="600"/>
              </a:spcBef>
              <a:defRPr/>
            </a:pPr>
            <a:r>
              <a:rPr lang="en-US" sz="2300" b="1"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25000"/>
              </a:lnSpc>
              <a:spcBef>
                <a:spcPts val="600"/>
              </a:spcBef>
              <a:spcAft>
                <a:spcPct val="35000"/>
              </a:spcAft>
              <a:defRPr/>
            </a:pPr>
            <a:r>
              <a:rPr lang="en-US" sz="1900" b="0" i="1" dirty="0" smtClean="0">
                <a:solidFill>
                  <a:schemeClr val="tx1"/>
                </a:solidFill>
                <a:latin typeface="Liberation Sans" panose="020B0604020202020204" pitchFamily="34" charset="0"/>
              </a:rPr>
              <a:t>After </a:t>
            </a:r>
            <a:r>
              <a:rPr lang="en-US" sz="1900" b="0" i="1" dirty="0">
                <a:solidFill>
                  <a:schemeClr val="tx1"/>
                </a:solidFill>
                <a:latin typeface="Liberation Sans" panose="020B0604020202020204" pitchFamily="34" charset="0"/>
              </a:rPr>
              <a:t>studying this chapter, you should be able to:</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Identify </a:t>
            </a:r>
            <a:r>
              <a:rPr lang="en-US" sz="1900" dirty="0">
                <a:latin typeface="Liberation Sans" panose="020B0604020202020204" pitchFamily="34" charset="0"/>
              </a:rPr>
              <a:t>the differences between service </a:t>
            </a:r>
            <a:r>
              <a:rPr lang="en-US" sz="1900" dirty="0" smtClean="0">
                <a:latin typeface="Liberation Sans" panose="020B0604020202020204" pitchFamily="34" charset="0"/>
              </a:rPr>
              <a:t>and merchandising companies.</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the recording of purchases under </a:t>
            </a:r>
            <a:r>
              <a:rPr lang="en-US" sz="1900" dirty="0" smtClean="0">
                <a:latin typeface="Liberation Sans" panose="020B0604020202020204" pitchFamily="34" charset="0"/>
              </a:rPr>
              <a:t>a perpetual </a:t>
            </a:r>
            <a:r>
              <a:rPr lang="en-US" sz="1900" dirty="0">
                <a:latin typeface="Liberation Sans" panose="020B0604020202020204" pitchFamily="34" charset="0"/>
              </a:rPr>
              <a:t>inventory </a:t>
            </a:r>
            <a:r>
              <a:rPr lang="en-US" sz="1900" dirty="0" smtClean="0">
                <a:latin typeface="Liberation Sans" panose="020B0604020202020204" pitchFamily="34" charset="0"/>
              </a:rPr>
              <a:t>system.</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the recording of sales revenues under </a:t>
            </a:r>
            <a:r>
              <a:rPr lang="en-US" sz="1900" dirty="0" smtClean="0">
                <a:latin typeface="Liberation Sans" panose="020B0604020202020204" pitchFamily="34" charset="0"/>
              </a:rPr>
              <a:t>a perpetual </a:t>
            </a:r>
            <a:r>
              <a:rPr lang="en-US" sz="1900" dirty="0">
                <a:latin typeface="Liberation Sans" panose="020B0604020202020204" pitchFamily="34" charset="0"/>
              </a:rPr>
              <a:t>inventory </a:t>
            </a:r>
            <a:r>
              <a:rPr lang="en-US" sz="1900" dirty="0" smtClean="0">
                <a:latin typeface="Liberation Sans" panose="020B0604020202020204" pitchFamily="34" charset="0"/>
              </a:rPr>
              <a:t>system.</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the steps in the accounting cycle for </a:t>
            </a:r>
            <a:r>
              <a:rPr lang="en-US" sz="1900" dirty="0" smtClean="0">
                <a:latin typeface="Liberation Sans" panose="020B0604020202020204" pitchFamily="34" charset="0"/>
              </a:rPr>
              <a:t>a merchandising company.</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Prepare </a:t>
            </a:r>
            <a:r>
              <a:rPr lang="en-US" sz="1900" dirty="0">
                <a:latin typeface="Liberation Sans" panose="020B0604020202020204" pitchFamily="34" charset="0"/>
              </a:rPr>
              <a:t>an income statement for a merchandiser.</a:t>
            </a:r>
          </a:p>
        </p:txBody>
      </p:sp>
      <p:sp>
        <p:nvSpPr>
          <p:cNvPr id="9" name="Rectangle 2051"/>
          <p:cNvSpPr txBox="1">
            <a:spLocks noChangeArrowheads="1"/>
          </p:cNvSpPr>
          <p:nvPr/>
        </p:nvSpPr>
        <p:spPr bwMode="auto">
          <a:xfrm>
            <a:off x="329603" y="193234"/>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dirty="0" smtClean="0">
                <a:solidFill>
                  <a:srgbClr val="5F5F5F"/>
                </a:solidFill>
                <a:latin typeface="Liberation Sans" panose="020B0604020202020204" pitchFamily="34" charset="0"/>
                <a:cs typeface="Arial" panose="020B0604020202020204" pitchFamily="34" charset="0"/>
              </a:rPr>
              <a:t>CHAPTER</a:t>
            </a:r>
            <a:endParaRPr lang="en-US" altLang="en-US" sz="880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2057400" y="498752"/>
            <a:ext cx="6781800" cy="135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altLang="en-US" sz="4100" b="1" dirty="0" smtClean="0">
                <a:solidFill>
                  <a:srgbClr val="5F5F5F"/>
                </a:solidFill>
                <a:latin typeface="Liberation Sans" panose="020B0604020202020204" pitchFamily="34" charset="0"/>
              </a:rPr>
              <a:t>Accounting for Merchandising Operations</a:t>
            </a:r>
            <a:endParaRPr lang="en-US" altLang="en-US" sz="4100" b="1" dirty="0">
              <a:solidFill>
                <a:srgbClr val="5F5F5F"/>
              </a:solidFill>
              <a:latin typeface="Liberation Sans" panose="020B0604020202020204" pitchFamily="34" charset="0"/>
            </a:endParaRPr>
          </a:p>
        </p:txBody>
      </p:sp>
      <p:sp>
        <p:nvSpPr>
          <p:cNvPr id="4103" name="Line 15"/>
          <p:cNvSpPr>
            <a:spLocks noChangeShapeType="1"/>
          </p:cNvSpPr>
          <p:nvPr/>
        </p:nvSpPr>
        <p:spPr bwMode="auto">
          <a:xfrm>
            <a:off x="1981200" y="667243"/>
            <a:ext cx="0" cy="1039091"/>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2810211928"/>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85" name="Rectangle 9"/>
          <p:cNvSpPr>
            <a:spLocks noChangeArrowheads="1"/>
          </p:cNvSpPr>
          <p:nvPr/>
        </p:nvSpPr>
        <p:spPr bwMode="auto">
          <a:xfrm>
            <a:off x="457200" y="4580885"/>
            <a:ext cx="8229600" cy="9787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b="1" dirty="0">
                <a:latin typeface="Liberation Sans" panose="020B0604020202020204" pitchFamily="34" charset="0"/>
              </a:rPr>
              <a:t>The Missing </a:t>
            </a:r>
            <a:r>
              <a:rPr lang="en-US" altLang="en-US" sz="1800" b="1" dirty="0" smtClean="0">
                <a:latin typeface="Liberation Sans" panose="020B0604020202020204" pitchFamily="34" charset="0"/>
              </a:rPr>
              <a:t>Controls</a:t>
            </a:r>
            <a:endParaRPr lang="en-US" altLang="en-US" sz="1800" b="1" dirty="0">
              <a:latin typeface="Liberation Sans" panose="020B0604020202020204" pitchFamily="34" charset="0"/>
            </a:endParaRPr>
          </a:p>
          <a:p>
            <a:pPr algn="just">
              <a:spcBef>
                <a:spcPct val="20000"/>
              </a:spcBef>
            </a:pPr>
            <a:r>
              <a:rPr lang="en-US" sz="1800" b="1" i="1" dirty="0" smtClean="0">
                <a:latin typeface="Liberation Sans" panose="020B0604020202020204" pitchFamily="34" charset="0"/>
              </a:rPr>
              <a:t>Human </a:t>
            </a:r>
            <a:r>
              <a:rPr lang="en-US" sz="1800" b="1" i="1" dirty="0">
                <a:latin typeface="Liberation Sans" panose="020B0604020202020204" pitchFamily="34" charset="0"/>
              </a:rPr>
              <a:t>resource controls</a:t>
            </a:r>
            <a:r>
              <a:rPr lang="en-US" sz="1800" dirty="0">
                <a:latin typeface="Liberation Sans" panose="020B0604020202020204" pitchFamily="34" charset="0"/>
              </a:rPr>
              <a:t>. A background check would have revealed Holly’s </a:t>
            </a:r>
            <a:r>
              <a:rPr lang="en-US" sz="1800" dirty="0" smtClean="0">
                <a:latin typeface="Liberation Sans" panose="020B0604020202020204" pitchFamily="34" charset="0"/>
              </a:rPr>
              <a:t>previous criminal </a:t>
            </a:r>
            <a:r>
              <a:rPr lang="en-US" sz="1800" dirty="0">
                <a:latin typeface="Liberation Sans" panose="020B0604020202020204" pitchFamily="34" charset="0"/>
              </a:rPr>
              <a:t>record. She would not have been hired as a </a:t>
            </a:r>
            <a:r>
              <a:rPr lang="en-US" sz="1800" dirty="0" smtClean="0">
                <a:latin typeface="Liberation Sans" panose="020B0604020202020204" pitchFamily="34" charset="0"/>
              </a:rPr>
              <a:t>cashier.</a:t>
            </a:r>
            <a:endParaRPr lang="en-US" altLang="en-US" sz="1800" dirty="0">
              <a:latin typeface="Liberation Sans" panose="020B0604020202020204" pitchFamily="34" charset="0"/>
            </a:endParaRPr>
          </a:p>
        </p:txBody>
      </p:sp>
      <p:sp>
        <p:nvSpPr>
          <p:cNvPr id="843784" name="Rectangle 8"/>
          <p:cNvSpPr>
            <a:spLocks noChangeArrowheads="1"/>
          </p:cNvSpPr>
          <p:nvPr/>
        </p:nvSpPr>
        <p:spPr bwMode="auto">
          <a:xfrm>
            <a:off x="381000" y="4110037"/>
            <a:ext cx="8410575" cy="411163"/>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lvl1pPr marL="1143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US" altLang="en-US" sz="1800" b="1" dirty="0">
                <a:solidFill>
                  <a:schemeClr val="bg1"/>
                </a:solidFill>
                <a:effectLst>
                  <a:outerShdw blurRad="38100" dist="38100" dir="2700000" algn="tl">
                    <a:srgbClr val="000000">
                      <a:alpha val="43137"/>
                    </a:srgbClr>
                  </a:outerShdw>
                </a:effectLst>
                <a:latin typeface="Liberation Sans" panose="020B0604020202020204" pitchFamily="34" charset="0"/>
              </a:rPr>
              <a:t>Total take: $</a:t>
            </a:r>
            <a:r>
              <a:rPr lang="en-US" altLang="en-US" sz="18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12,000</a:t>
            </a:r>
            <a:endParaRPr lang="en-US" altLang="en-US" sz="18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sp>
        <p:nvSpPr>
          <p:cNvPr id="843782" name="Rectangle 6"/>
          <p:cNvSpPr>
            <a:spLocks noChangeArrowheads="1"/>
          </p:cNvSpPr>
          <p:nvPr/>
        </p:nvSpPr>
        <p:spPr bwMode="auto">
          <a:xfrm>
            <a:off x="381000" y="381000"/>
            <a:ext cx="8410575" cy="411162"/>
          </a:xfrm>
          <a:prstGeom prst="rect">
            <a:avLst/>
          </a:prstGeom>
          <a:solidFill>
            <a:srgbClr val="CC0000"/>
          </a:solidFill>
          <a:ln w="12700" cap="sq">
            <a:solidFill>
              <a:schemeClr val="tx1"/>
            </a:solidFill>
            <a:miter lim="800000"/>
            <a:headEnd type="none" w="sm" len="sm"/>
            <a:tailEnd type="none" w="sm" len="sm"/>
          </a:ln>
          <a:effectLst/>
          <a:extLst/>
        </p:spPr>
        <p:txBody>
          <a:bodyPr wrap="none" anchor="ctr"/>
          <a:lstStyle/>
          <a:p>
            <a:r>
              <a:rPr lang="en-US" altLang="en-US" sz="1800" b="1" dirty="0">
                <a:solidFill>
                  <a:schemeClr val="bg1"/>
                </a:solidFill>
                <a:latin typeface="Liberation Sans" panose="020B0604020202020204" pitchFamily="34" charset="0"/>
              </a:rPr>
              <a:t>ANATOMY OF A FRAUD</a:t>
            </a:r>
          </a:p>
        </p:txBody>
      </p:sp>
      <p:sp>
        <p:nvSpPr>
          <p:cNvPr id="843783" name="Rectangle 7"/>
          <p:cNvSpPr>
            <a:spLocks noChangeArrowheads="1"/>
          </p:cNvSpPr>
          <p:nvPr/>
        </p:nvSpPr>
        <p:spPr bwMode="auto">
          <a:xfrm>
            <a:off x="457200" y="914400"/>
            <a:ext cx="8229600" cy="3139321"/>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1800" dirty="0" smtClean="0">
                <a:latin typeface="Liberation Sans" panose="020B0604020202020204" pitchFamily="34" charset="0"/>
              </a:rPr>
              <a:t>Holly </a:t>
            </a:r>
            <a:r>
              <a:rPr lang="en-US" sz="1800" dirty="0">
                <a:latin typeface="Liberation Sans" panose="020B0604020202020204" pitchFamily="34" charset="0"/>
              </a:rPr>
              <a:t>Harmon was a cashier at a national superstore for only a short while when </a:t>
            </a:r>
            <a:r>
              <a:rPr lang="en-US" sz="1800" dirty="0" smtClean="0">
                <a:latin typeface="Liberation Sans" panose="020B0604020202020204" pitchFamily="34" charset="0"/>
              </a:rPr>
              <a:t>she began </a:t>
            </a:r>
            <a:r>
              <a:rPr lang="en-US" sz="1800" dirty="0">
                <a:latin typeface="Liberation Sans" panose="020B0604020202020204" pitchFamily="34" charset="0"/>
              </a:rPr>
              <a:t>stealing merchandise using three methods. Under the </a:t>
            </a:r>
            <a:r>
              <a:rPr lang="en-US" sz="1800" dirty="0" smtClean="0">
                <a:latin typeface="Liberation Sans" panose="020B0604020202020204" pitchFamily="34" charset="0"/>
              </a:rPr>
              <a:t>first </a:t>
            </a:r>
            <a:r>
              <a:rPr lang="en-US" sz="1800" dirty="0">
                <a:latin typeface="Liberation Sans" panose="020B0604020202020204" pitchFamily="34" charset="0"/>
              </a:rPr>
              <a:t>method, her </a:t>
            </a:r>
            <a:r>
              <a:rPr lang="en-US" sz="1800" dirty="0" smtClean="0">
                <a:latin typeface="Liberation Sans" panose="020B0604020202020204" pitchFamily="34" charset="0"/>
              </a:rPr>
              <a:t>husband or </a:t>
            </a:r>
            <a:r>
              <a:rPr lang="en-US" sz="1800" dirty="0">
                <a:latin typeface="Liberation Sans" panose="020B0604020202020204" pitchFamily="34" charset="0"/>
              </a:rPr>
              <a:t>friends took UPC labels from cheaper items and put them on more </a:t>
            </a:r>
            <a:r>
              <a:rPr lang="en-US" sz="1800" dirty="0" smtClean="0">
                <a:latin typeface="Liberation Sans" panose="020B0604020202020204" pitchFamily="34" charset="0"/>
              </a:rPr>
              <a:t>expensive items</a:t>
            </a:r>
            <a:r>
              <a:rPr lang="en-US" sz="1800" dirty="0">
                <a:latin typeface="Liberation Sans" panose="020B0604020202020204" pitchFamily="34" charset="0"/>
              </a:rPr>
              <a:t>. Holly then scanned the goods at the register. Using the second method, </a:t>
            </a:r>
            <a:r>
              <a:rPr lang="en-US" sz="1800" dirty="0" smtClean="0">
                <a:latin typeface="Liberation Sans" panose="020B0604020202020204" pitchFamily="34" charset="0"/>
              </a:rPr>
              <a:t>Holly scanned </a:t>
            </a:r>
            <a:r>
              <a:rPr lang="en-US" sz="1800" dirty="0">
                <a:latin typeface="Liberation Sans" panose="020B0604020202020204" pitchFamily="34" charset="0"/>
              </a:rPr>
              <a:t>an item at the register but then voided the sale and left the merchandise </a:t>
            </a:r>
            <a:r>
              <a:rPr lang="en-US" sz="1800" dirty="0" smtClean="0">
                <a:latin typeface="Liberation Sans" panose="020B0604020202020204" pitchFamily="34" charset="0"/>
              </a:rPr>
              <a:t>in the </a:t>
            </a:r>
            <a:r>
              <a:rPr lang="en-US" sz="1800" dirty="0">
                <a:latin typeface="Liberation Sans" panose="020B0604020202020204" pitchFamily="34" charset="0"/>
              </a:rPr>
              <a:t>shopping cart. A third approach was to put goods into large </a:t>
            </a:r>
            <a:r>
              <a:rPr lang="en-US" sz="1800" dirty="0" smtClean="0">
                <a:latin typeface="Liberation Sans" panose="020B0604020202020204" pitchFamily="34" charset="0"/>
              </a:rPr>
              <a:t>plastic containers. She </a:t>
            </a:r>
            <a:r>
              <a:rPr lang="en-US" sz="1800" dirty="0">
                <a:latin typeface="Liberation Sans" panose="020B0604020202020204" pitchFamily="34" charset="0"/>
              </a:rPr>
              <a:t>scanned the plastic containers but not the goods within them. One day, Holly </a:t>
            </a:r>
            <a:r>
              <a:rPr lang="en-US" sz="1800" dirty="0" smtClean="0">
                <a:latin typeface="Liberation Sans" panose="020B0604020202020204" pitchFamily="34" charset="0"/>
              </a:rPr>
              <a:t>did not </a:t>
            </a:r>
            <a:r>
              <a:rPr lang="en-US" sz="1800" dirty="0">
                <a:latin typeface="Liberation Sans" panose="020B0604020202020204" pitchFamily="34" charset="0"/>
              </a:rPr>
              <a:t>call in sick or show up for work. In such instances, the company reviews past </a:t>
            </a:r>
            <a:r>
              <a:rPr lang="en-US" sz="1800" dirty="0" smtClean="0">
                <a:latin typeface="Liberation Sans" panose="020B0604020202020204" pitchFamily="34" charset="0"/>
              </a:rPr>
              <a:t>surveillance tapes </a:t>
            </a:r>
            <a:r>
              <a:rPr lang="en-US" sz="1800" dirty="0">
                <a:latin typeface="Liberation Sans" panose="020B0604020202020204" pitchFamily="34" charset="0"/>
              </a:rPr>
              <a:t>to look for suspicious activity by employees. This enabled the store </a:t>
            </a:r>
            <a:r>
              <a:rPr lang="en-US" sz="1800" dirty="0" smtClean="0">
                <a:latin typeface="Liberation Sans" panose="020B0604020202020204" pitchFamily="34" charset="0"/>
              </a:rPr>
              <a:t>to observe </a:t>
            </a:r>
            <a:r>
              <a:rPr lang="en-US" sz="1800" dirty="0">
                <a:latin typeface="Liberation Sans" panose="020B0604020202020204" pitchFamily="34" charset="0"/>
              </a:rPr>
              <a:t>the thefts and to identify the participants.</a:t>
            </a:r>
            <a:endParaRPr lang="en-US" altLang="en-US" sz="1800" dirty="0">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 </a:t>
            </a:r>
            <a:endParaRPr lang="en-US" altLang="en-US" dirty="0"/>
          </a:p>
        </p:txBody>
      </p:sp>
      <p:sp>
        <p:nvSpPr>
          <p:cNvPr id="2" name="Rectangle 1"/>
          <p:cNvSpPr/>
          <p:nvPr/>
        </p:nvSpPr>
        <p:spPr bwMode="auto">
          <a:xfrm>
            <a:off x="381000" y="4953000"/>
            <a:ext cx="8410575" cy="7620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3956213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85" name="Rectangle 9"/>
          <p:cNvSpPr>
            <a:spLocks noChangeArrowheads="1"/>
          </p:cNvSpPr>
          <p:nvPr/>
        </p:nvSpPr>
        <p:spPr bwMode="auto">
          <a:xfrm>
            <a:off x="457200" y="4580885"/>
            <a:ext cx="8229600" cy="18097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b="1" dirty="0">
                <a:latin typeface="Liberation Sans" panose="020B0604020202020204" pitchFamily="34" charset="0"/>
              </a:rPr>
              <a:t>The Missing </a:t>
            </a:r>
            <a:r>
              <a:rPr lang="en-US" altLang="en-US" sz="1800" b="1" dirty="0" smtClean="0">
                <a:latin typeface="Liberation Sans" panose="020B0604020202020204" pitchFamily="34" charset="0"/>
              </a:rPr>
              <a:t>Controls</a:t>
            </a:r>
            <a:endParaRPr lang="en-US" altLang="en-US" sz="1800" b="1" dirty="0">
              <a:latin typeface="Liberation Sans" panose="020B0604020202020204" pitchFamily="34" charset="0"/>
            </a:endParaRPr>
          </a:p>
          <a:p>
            <a:pPr algn="just">
              <a:spcBef>
                <a:spcPct val="20000"/>
              </a:spcBef>
            </a:pPr>
            <a:r>
              <a:rPr lang="en-US" sz="1800" b="1" i="1" dirty="0" smtClean="0">
                <a:latin typeface="Liberation Sans" panose="020B0604020202020204" pitchFamily="34" charset="0"/>
              </a:rPr>
              <a:t>Physical </a:t>
            </a:r>
            <a:r>
              <a:rPr lang="en-US" sz="1800" b="1" i="1" dirty="0">
                <a:latin typeface="Liberation Sans" panose="020B0604020202020204" pitchFamily="34" charset="0"/>
              </a:rPr>
              <a:t>controls. </a:t>
            </a:r>
            <a:r>
              <a:rPr lang="en-US" sz="1800" dirty="0">
                <a:latin typeface="Liberation Sans" panose="020B0604020202020204" pitchFamily="34" charset="0"/>
              </a:rPr>
              <a:t>Software can </a:t>
            </a:r>
            <a:r>
              <a:rPr lang="en-US" sz="1800" dirty="0" smtClean="0">
                <a:latin typeface="Liberation Sans" panose="020B0604020202020204" pitchFamily="34" charset="0"/>
              </a:rPr>
              <a:t>flag </a:t>
            </a:r>
            <a:r>
              <a:rPr lang="en-US" sz="1800" dirty="0">
                <a:latin typeface="Liberation Sans" panose="020B0604020202020204" pitchFamily="34" charset="0"/>
              </a:rPr>
              <a:t>high numbers of voided transactions or a </a:t>
            </a:r>
            <a:r>
              <a:rPr lang="en-US" sz="1800" dirty="0" smtClean="0">
                <a:latin typeface="Liberation Sans" panose="020B0604020202020204" pitchFamily="34" charset="0"/>
              </a:rPr>
              <a:t>high number </a:t>
            </a:r>
            <a:r>
              <a:rPr lang="en-US" sz="1800" dirty="0">
                <a:latin typeface="Liberation Sans" panose="020B0604020202020204" pitchFamily="34" charset="0"/>
              </a:rPr>
              <a:t>of sales of low-priced goods. Random comparisons of video records with </a:t>
            </a:r>
            <a:r>
              <a:rPr lang="en-US" sz="1800" dirty="0" smtClean="0">
                <a:latin typeface="Liberation Sans" panose="020B0604020202020204" pitchFamily="34" charset="0"/>
              </a:rPr>
              <a:t>cash register </a:t>
            </a:r>
            <a:r>
              <a:rPr lang="en-US" sz="1800" dirty="0">
                <a:latin typeface="Liberation Sans" panose="020B0604020202020204" pitchFamily="34" charset="0"/>
              </a:rPr>
              <a:t>records can ensure that the goods reported as sold on the register are </a:t>
            </a:r>
            <a:r>
              <a:rPr lang="en-US" sz="1800" dirty="0" smtClean="0">
                <a:latin typeface="Liberation Sans" panose="020B0604020202020204" pitchFamily="34" charset="0"/>
              </a:rPr>
              <a:t>the same </a:t>
            </a:r>
            <a:r>
              <a:rPr lang="en-US" sz="1800" dirty="0">
                <a:latin typeface="Liberation Sans" panose="020B0604020202020204" pitchFamily="34" charset="0"/>
              </a:rPr>
              <a:t>goods that are shown being purchased on the video recording. </a:t>
            </a:r>
            <a:r>
              <a:rPr lang="en-US" sz="1800" dirty="0" smtClean="0">
                <a:latin typeface="Liberation Sans" panose="020B0604020202020204" pitchFamily="34" charset="0"/>
              </a:rPr>
              <a:t>Employees should </a:t>
            </a:r>
            <a:r>
              <a:rPr lang="en-US" sz="1800" dirty="0">
                <a:latin typeface="Liberation Sans" panose="020B0604020202020204" pitchFamily="34" charset="0"/>
              </a:rPr>
              <a:t>be aware that they are being monitored.</a:t>
            </a:r>
            <a:endParaRPr lang="en-US" altLang="en-US" sz="1800" dirty="0">
              <a:latin typeface="Liberation Sans" panose="020B0604020202020204" pitchFamily="34" charset="0"/>
            </a:endParaRPr>
          </a:p>
        </p:txBody>
      </p:sp>
      <p:sp>
        <p:nvSpPr>
          <p:cNvPr id="843784" name="Rectangle 8"/>
          <p:cNvSpPr>
            <a:spLocks noChangeArrowheads="1"/>
          </p:cNvSpPr>
          <p:nvPr/>
        </p:nvSpPr>
        <p:spPr bwMode="auto">
          <a:xfrm>
            <a:off x="381000" y="4110037"/>
            <a:ext cx="8410575" cy="411163"/>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lvl1pPr marL="1143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US" altLang="en-US" sz="1800" b="1" dirty="0">
                <a:solidFill>
                  <a:schemeClr val="bg1"/>
                </a:solidFill>
                <a:effectLst>
                  <a:outerShdw blurRad="38100" dist="38100" dir="2700000" algn="tl">
                    <a:srgbClr val="000000">
                      <a:alpha val="43137"/>
                    </a:srgbClr>
                  </a:outerShdw>
                </a:effectLst>
                <a:latin typeface="Liberation Sans" panose="020B0604020202020204" pitchFamily="34" charset="0"/>
              </a:rPr>
              <a:t>Total take: $</a:t>
            </a:r>
            <a:r>
              <a:rPr lang="en-US" altLang="en-US" sz="18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12,000</a:t>
            </a:r>
            <a:endParaRPr lang="en-US" altLang="en-US" sz="18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sp>
        <p:nvSpPr>
          <p:cNvPr id="843782" name="Rectangle 6"/>
          <p:cNvSpPr>
            <a:spLocks noChangeArrowheads="1"/>
          </p:cNvSpPr>
          <p:nvPr/>
        </p:nvSpPr>
        <p:spPr bwMode="auto">
          <a:xfrm>
            <a:off x="381000" y="381000"/>
            <a:ext cx="8410575" cy="411162"/>
          </a:xfrm>
          <a:prstGeom prst="rect">
            <a:avLst/>
          </a:prstGeom>
          <a:solidFill>
            <a:srgbClr val="CC0000"/>
          </a:solidFill>
          <a:ln w="12700" cap="sq">
            <a:solidFill>
              <a:schemeClr val="tx1"/>
            </a:solidFill>
            <a:miter lim="800000"/>
            <a:headEnd type="none" w="sm" len="sm"/>
            <a:tailEnd type="none" w="sm" len="sm"/>
          </a:ln>
          <a:effectLst/>
          <a:extLst/>
        </p:spPr>
        <p:txBody>
          <a:bodyPr wrap="none" anchor="ctr"/>
          <a:lstStyle/>
          <a:p>
            <a:r>
              <a:rPr lang="en-US" altLang="en-US" sz="1800" b="1" dirty="0">
                <a:solidFill>
                  <a:schemeClr val="bg1"/>
                </a:solidFill>
                <a:latin typeface="Liberation Sans" panose="020B0604020202020204" pitchFamily="34" charset="0"/>
              </a:rPr>
              <a:t>ANATOMY OF A FRAUD</a:t>
            </a:r>
          </a:p>
        </p:txBody>
      </p:sp>
      <p:sp>
        <p:nvSpPr>
          <p:cNvPr id="843783" name="Rectangle 7"/>
          <p:cNvSpPr>
            <a:spLocks noChangeArrowheads="1"/>
          </p:cNvSpPr>
          <p:nvPr/>
        </p:nvSpPr>
        <p:spPr bwMode="auto">
          <a:xfrm>
            <a:off x="457200" y="914400"/>
            <a:ext cx="8229600" cy="3139321"/>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1800" dirty="0" smtClean="0">
                <a:latin typeface="Liberation Sans" panose="020B0604020202020204" pitchFamily="34" charset="0"/>
              </a:rPr>
              <a:t>Holly </a:t>
            </a:r>
            <a:r>
              <a:rPr lang="en-US" sz="1800" dirty="0">
                <a:latin typeface="Liberation Sans" panose="020B0604020202020204" pitchFamily="34" charset="0"/>
              </a:rPr>
              <a:t>Harmon was a cashier at a national superstore for only a short while when </a:t>
            </a:r>
            <a:r>
              <a:rPr lang="en-US" sz="1800" dirty="0" smtClean="0">
                <a:latin typeface="Liberation Sans" panose="020B0604020202020204" pitchFamily="34" charset="0"/>
              </a:rPr>
              <a:t>she began </a:t>
            </a:r>
            <a:r>
              <a:rPr lang="en-US" sz="1800" dirty="0">
                <a:latin typeface="Liberation Sans" panose="020B0604020202020204" pitchFamily="34" charset="0"/>
              </a:rPr>
              <a:t>stealing merchandise using three methods. Under the </a:t>
            </a:r>
            <a:r>
              <a:rPr lang="en-US" sz="1800" dirty="0" smtClean="0">
                <a:latin typeface="Liberation Sans" panose="020B0604020202020204" pitchFamily="34" charset="0"/>
              </a:rPr>
              <a:t>first </a:t>
            </a:r>
            <a:r>
              <a:rPr lang="en-US" sz="1800" dirty="0">
                <a:latin typeface="Liberation Sans" panose="020B0604020202020204" pitchFamily="34" charset="0"/>
              </a:rPr>
              <a:t>method, her </a:t>
            </a:r>
            <a:r>
              <a:rPr lang="en-US" sz="1800" dirty="0" smtClean="0">
                <a:latin typeface="Liberation Sans" panose="020B0604020202020204" pitchFamily="34" charset="0"/>
              </a:rPr>
              <a:t>husband or </a:t>
            </a:r>
            <a:r>
              <a:rPr lang="en-US" sz="1800" dirty="0">
                <a:latin typeface="Liberation Sans" panose="020B0604020202020204" pitchFamily="34" charset="0"/>
              </a:rPr>
              <a:t>friends took UPC labels from cheaper items and put them on more </a:t>
            </a:r>
            <a:r>
              <a:rPr lang="en-US" sz="1800" dirty="0" smtClean="0">
                <a:latin typeface="Liberation Sans" panose="020B0604020202020204" pitchFamily="34" charset="0"/>
              </a:rPr>
              <a:t>expensive items</a:t>
            </a:r>
            <a:r>
              <a:rPr lang="en-US" sz="1800" dirty="0">
                <a:latin typeface="Liberation Sans" panose="020B0604020202020204" pitchFamily="34" charset="0"/>
              </a:rPr>
              <a:t>. Holly then scanned the goods at the register. Using the second method, </a:t>
            </a:r>
            <a:r>
              <a:rPr lang="en-US" sz="1800" dirty="0" smtClean="0">
                <a:latin typeface="Liberation Sans" panose="020B0604020202020204" pitchFamily="34" charset="0"/>
              </a:rPr>
              <a:t>Holly scanned </a:t>
            </a:r>
            <a:r>
              <a:rPr lang="en-US" sz="1800" dirty="0">
                <a:latin typeface="Liberation Sans" panose="020B0604020202020204" pitchFamily="34" charset="0"/>
              </a:rPr>
              <a:t>an item at the register but then voided the sale and left the merchandise </a:t>
            </a:r>
            <a:r>
              <a:rPr lang="en-US" sz="1800" dirty="0" smtClean="0">
                <a:latin typeface="Liberation Sans" panose="020B0604020202020204" pitchFamily="34" charset="0"/>
              </a:rPr>
              <a:t>in the </a:t>
            </a:r>
            <a:r>
              <a:rPr lang="en-US" sz="1800" dirty="0">
                <a:latin typeface="Liberation Sans" panose="020B0604020202020204" pitchFamily="34" charset="0"/>
              </a:rPr>
              <a:t>shopping cart. A third approach was to put goods into large </a:t>
            </a:r>
            <a:r>
              <a:rPr lang="en-US" sz="1800" dirty="0" smtClean="0">
                <a:latin typeface="Liberation Sans" panose="020B0604020202020204" pitchFamily="34" charset="0"/>
              </a:rPr>
              <a:t>plastic containers. She </a:t>
            </a:r>
            <a:r>
              <a:rPr lang="en-US" sz="1800" dirty="0">
                <a:latin typeface="Liberation Sans" panose="020B0604020202020204" pitchFamily="34" charset="0"/>
              </a:rPr>
              <a:t>scanned the plastic containers but not the goods within them. One day, Holly </a:t>
            </a:r>
            <a:r>
              <a:rPr lang="en-US" sz="1800" dirty="0" smtClean="0">
                <a:latin typeface="Liberation Sans" panose="020B0604020202020204" pitchFamily="34" charset="0"/>
              </a:rPr>
              <a:t>did not </a:t>
            </a:r>
            <a:r>
              <a:rPr lang="en-US" sz="1800" dirty="0">
                <a:latin typeface="Liberation Sans" panose="020B0604020202020204" pitchFamily="34" charset="0"/>
              </a:rPr>
              <a:t>call in sick or show up for work. In such instances, the company reviews past </a:t>
            </a:r>
            <a:r>
              <a:rPr lang="en-US" sz="1800" dirty="0" smtClean="0">
                <a:latin typeface="Liberation Sans" panose="020B0604020202020204" pitchFamily="34" charset="0"/>
              </a:rPr>
              <a:t>surveillance tapes </a:t>
            </a:r>
            <a:r>
              <a:rPr lang="en-US" sz="1800" dirty="0">
                <a:latin typeface="Liberation Sans" panose="020B0604020202020204" pitchFamily="34" charset="0"/>
              </a:rPr>
              <a:t>to look for suspicious activity by employees. This enabled the store </a:t>
            </a:r>
            <a:r>
              <a:rPr lang="en-US" sz="1800" dirty="0" smtClean="0">
                <a:latin typeface="Liberation Sans" panose="020B0604020202020204" pitchFamily="34" charset="0"/>
              </a:rPr>
              <a:t>to observe </a:t>
            </a:r>
            <a:r>
              <a:rPr lang="en-US" sz="1800" dirty="0">
                <a:latin typeface="Liberation Sans" panose="020B0604020202020204" pitchFamily="34" charset="0"/>
              </a:rPr>
              <a:t>the thefts and to identify the participants.</a:t>
            </a:r>
            <a:endParaRPr lang="en-US" altLang="en-US" sz="1800" dirty="0">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 </a:t>
            </a:r>
            <a:endParaRPr lang="en-US" altLang="en-US" dirty="0"/>
          </a:p>
        </p:txBody>
      </p:sp>
    </p:spTree>
    <p:extLst>
      <p:ext uri="{BB962C8B-B14F-4D97-AF65-F5344CB8AC3E}">
        <p14:creationId xmlns:p14="http://schemas.microsoft.com/office/powerpoint/2010/main" val="3317946756"/>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85800" y="1295400"/>
            <a:ext cx="7924800" cy="340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10287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65000"/>
              </a:spcBef>
              <a:buClr>
                <a:srgbClr val="CC0000"/>
              </a:buClr>
              <a:buSzPct val="80000"/>
              <a:buFont typeface="Wingdings" pitchFamily="2" charset="2"/>
              <a:buChar char="u"/>
            </a:pPr>
            <a:r>
              <a:rPr lang="en-US" altLang="en-US" sz="2200" b="1" dirty="0">
                <a:latin typeface="Liberation Sans" panose="020B0604020202020204" pitchFamily="34" charset="0"/>
              </a:rPr>
              <a:t>“Flip side”</a:t>
            </a:r>
            <a:r>
              <a:rPr lang="en-US" altLang="en-US" sz="2200" dirty="0">
                <a:latin typeface="Liberation Sans" panose="020B0604020202020204" pitchFamily="34" charset="0"/>
              </a:rPr>
              <a:t> of purchase returns and allowances.</a:t>
            </a:r>
          </a:p>
          <a:p>
            <a:pPr algn="l">
              <a:lnSpc>
                <a:spcPct val="125000"/>
              </a:lnSpc>
              <a:spcBef>
                <a:spcPct val="65000"/>
              </a:spcBef>
              <a:buClr>
                <a:srgbClr val="CC0000"/>
              </a:buClr>
              <a:buSzPct val="80000"/>
              <a:buFont typeface="Wingdings" pitchFamily="2" charset="2"/>
              <a:buChar char="u"/>
            </a:pPr>
            <a:r>
              <a:rPr lang="en-US" altLang="en-US" sz="2200" b="1" dirty="0">
                <a:latin typeface="Liberation Sans" panose="020B0604020202020204" pitchFamily="34" charset="0"/>
              </a:rPr>
              <a:t>Contra-revenue account</a:t>
            </a:r>
            <a:r>
              <a:rPr lang="en-US" altLang="en-US" sz="2200" dirty="0">
                <a:latin typeface="Liberation Sans" panose="020B0604020202020204" pitchFamily="34" charset="0"/>
              </a:rPr>
              <a:t> to Sales Revenue (debit).</a:t>
            </a:r>
          </a:p>
          <a:p>
            <a:pPr algn="l">
              <a:lnSpc>
                <a:spcPct val="125000"/>
              </a:lnSpc>
              <a:spcBef>
                <a:spcPct val="65000"/>
              </a:spcBef>
              <a:buClr>
                <a:srgbClr val="CC0000"/>
              </a:buClr>
              <a:buSzPct val="80000"/>
              <a:buFont typeface="Wingdings" pitchFamily="2" charset="2"/>
              <a:buChar char="u"/>
            </a:pPr>
            <a:r>
              <a:rPr lang="en-US" altLang="en-US" sz="2200" b="1" dirty="0">
                <a:latin typeface="Liberation Sans" panose="020B0604020202020204" pitchFamily="34" charset="0"/>
              </a:rPr>
              <a:t>Sales not reduced</a:t>
            </a:r>
            <a:r>
              <a:rPr lang="en-US" altLang="en-US" sz="2200" dirty="0">
                <a:latin typeface="Liberation Sans" panose="020B0604020202020204" pitchFamily="34" charset="0"/>
              </a:rPr>
              <a:t> (debited) because:</a:t>
            </a:r>
          </a:p>
          <a:p>
            <a:pPr lvl="1" algn="l">
              <a:lnSpc>
                <a:spcPct val="125000"/>
              </a:lnSpc>
              <a:spcBef>
                <a:spcPct val="65000"/>
              </a:spcBef>
              <a:buClr>
                <a:srgbClr val="CC0000"/>
              </a:buClr>
              <a:buSzPct val="80000"/>
              <a:buFont typeface="Arial" charset="0"/>
              <a:buChar char="►"/>
            </a:pPr>
            <a:r>
              <a:rPr lang="en-US" altLang="en-US" sz="2100" dirty="0">
                <a:latin typeface="Liberation Sans" panose="020B0604020202020204" pitchFamily="34" charset="0"/>
              </a:rPr>
              <a:t>Would obscure importance of sales returns and allowances as a percentage of sales. </a:t>
            </a:r>
          </a:p>
          <a:p>
            <a:pPr lvl="1" algn="l">
              <a:lnSpc>
                <a:spcPct val="125000"/>
              </a:lnSpc>
              <a:spcBef>
                <a:spcPct val="65000"/>
              </a:spcBef>
              <a:buClr>
                <a:srgbClr val="CC0000"/>
              </a:buClr>
              <a:buSzPct val="80000"/>
              <a:buFont typeface="Arial" charset="0"/>
              <a:buChar char="►"/>
            </a:pPr>
            <a:r>
              <a:rPr lang="en-US" altLang="en-US" sz="2100" dirty="0">
                <a:latin typeface="Liberation Sans" panose="020B0604020202020204" pitchFamily="34" charset="0"/>
              </a:rPr>
              <a:t>Could distort comparisons.</a:t>
            </a:r>
          </a:p>
        </p:txBody>
      </p:sp>
      <p:sp>
        <p:nvSpPr>
          <p:cNvPr id="30725"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Sales Returns and Allowances </a:t>
            </a:r>
            <a:endParaRPr lang="en-US" altLang="en-US" sz="3200" b="1" dirty="0">
              <a:solidFill>
                <a:srgbClr val="CC0000"/>
              </a:solidFill>
              <a:latin typeface="Liberation Sans" panose="020B0604020202020204" pitchFamily="34" charset="0"/>
            </a:endParaRPr>
          </a:p>
        </p:txBody>
      </p:sp>
      <p:sp>
        <p:nvSpPr>
          <p:cNvPr id="3072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33400" y="1295400"/>
            <a:ext cx="7924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b="1" dirty="0" smtClean="0">
                <a:latin typeface="Liberation Sans" panose="020B0604020202020204" pitchFamily="34" charset="0"/>
              </a:rPr>
              <a:t>:</a:t>
            </a:r>
            <a:r>
              <a:rPr lang="en-US" altLang="en-US" sz="2200" dirty="0" smtClean="0">
                <a:latin typeface="Liberation Sans" panose="020B0604020202020204" pitchFamily="34" charset="0"/>
              </a:rPr>
              <a:t> </a:t>
            </a:r>
            <a:r>
              <a:rPr lang="en-US" altLang="en-US" sz="2200" dirty="0">
                <a:latin typeface="Liberation Sans" panose="020B0604020202020204" pitchFamily="34" charset="0"/>
              </a:rPr>
              <a:t>Prepare the entry PW Audio Supply would make to record the credit for returned goods that had a </a:t>
            </a:r>
            <a:r>
              <a:rPr lang="en-US" altLang="en-US" sz="2200" dirty="0" smtClean="0">
                <a:latin typeface="Liberation Sans" panose="020B0604020202020204" pitchFamily="34" charset="0"/>
              </a:rPr>
              <a:t>€300 </a:t>
            </a:r>
            <a:r>
              <a:rPr lang="en-US" altLang="en-US" sz="2200" dirty="0">
                <a:latin typeface="Liberation Sans" panose="020B0604020202020204" pitchFamily="34" charset="0"/>
              </a:rPr>
              <a:t>selling price (assume a </a:t>
            </a:r>
            <a:r>
              <a:rPr lang="en-US" altLang="en-US" sz="2200" dirty="0" smtClean="0">
                <a:latin typeface="Liberation Sans" panose="020B0604020202020204" pitchFamily="34" charset="0"/>
              </a:rPr>
              <a:t>€140 </a:t>
            </a:r>
            <a:r>
              <a:rPr lang="en-US" altLang="en-US" sz="2200" dirty="0">
                <a:latin typeface="Liberation Sans" panose="020B0604020202020204" pitchFamily="34" charset="0"/>
              </a:rPr>
              <a:t>cost).  Assume the </a:t>
            </a:r>
            <a:r>
              <a:rPr lang="en-US" altLang="en-US" sz="2200" b="1" dirty="0">
                <a:latin typeface="Liberation Sans" panose="020B0604020202020204" pitchFamily="34" charset="0"/>
              </a:rPr>
              <a:t>goods were not defective</a:t>
            </a:r>
            <a:r>
              <a:rPr lang="en-US" altLang="en-US" sz="2200" dirty="0">
                <a:latin typeface="Liberation Sans" panose="020B0604020202020204" pitchFamily="34" charset="0"/>
              </a:rPr>
              <a:t>.</a:t>
            </a:r>
          </a:p>
        </p:txBody>
      </p:sp>
      <p:sp>
        <p:nvSpPr>
          <p:cNvPr id="888837" name="Text Box 5"/>
          <p:cNvSpPr txBox="1">
            <a:spLocks noChangeArrowheads="1"/>
          </p:cNvSpPr>
          <p:nvPr/>
        </p:nvSpPr>
        <p:spPr bwMode="auto">
          <a:xfrm>
            <a:off x="1828800" y="335280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000">
                <a:solidFill>
                  <a:schemeClr val="tx1"/>
                </a:solidFill>
                <a:latin typeface="Comic Sans MS" pitchFamily="66" charset="0"/>
              </a:defRPr>
            </a:lvl1pPr>
            <a:lvl2pPr marL="742950" indent="-285750">
              <a:tabLst>
                <a:tab pos="5029200" algn="r"/>
              </a:tabLst>
              <a:defRPr sz="2000">
                <a:solidFill>
                  <a:schemeClr val="tx1"/>
                </a:solidFill>
                <a:latin typeface="Comic Sans MS" pitchFamily="66" charset="0"/>
              </a:defRPr>
            </a:lvl2pPr>
            <a:lvl3pPr marL="1143000" indent="-228600">
              <a:tabLst>
                <a:tab pos="5029200" algn="r"/>
              </a:tabLst>
              <a:defRPr sz="2000">
                <a:solidFill>
                  <a:schemeClr val="tx1"/>
                </a:solidFill>
                <a:latin typeface="Comic Sans MS" pitchFamily="66" charset="0"/>
              </a:defRPr>
            </a:lvl3pPr>
            <a:lvl4pPr marL="1600200" indent="-228600">
              <a:tabLst>
                <a:tab pos="5029200" algn="r"/>
              </a:tabLst>
              <a:defRPr sz="2000">
                <a:solidFill>
                  <a:schemeClr val="tx1"/>
                </a:solidFill>
                <a:latin typeface="Comic Sans MS" pitchFamily="66" charset="0"/>
              </a:defRPr>
            </a:lvl4pPr>
            <a:lvl5pPr marL="2057400" indent="-228600">
              <a:tabLst>
                <a:tab pos="50292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Returns and Allowances  	300</a:t>
            </a:r>
          </a:p>
        </p:txBody>
      </p:sp>
      <p:sp>
        <p:nvSpPr>
          <p:cNvPr id="31749" name="Text Box 6"/>
          <p:cNvSpPr txBox="1">
            <a:spLocks noChangeArrowheads="1"/>
          </p:cNvSpPr>
          <p:nvPr/>
        </p:nvSpPr>
        <p:spPr bwMode="auto">
          <a:xfrm>
            <a:off x="533400" y="33528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888839" name="Text Box 7"/>
          <p:cNvSpPr txBox="1">
            <a:spLocks noChangeArrowheads="1"/>
          </p:cNvSpPr>
          <p:nvPr/>
        </p:nvSpPr>
        <p:spPr bwMode="auto">
          <a:xfrm>
            <a:off x="1828800" y="3856038"/>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057900" algn="r"/>
              </a:tabLst>
              <a:defRPr sz="2000">
                <a:solidFill>
                  <a:schemeClr val="tx1"/>
                </a:solidFill>
                <a:latin typeface="Comic Sans MS" pitchFamily="66" charset="0"/>
              </a:defRPr>
            </a:lvl1pPr>
            <a:lvl2pPr marL="742950" indent="-285750">
              <a:tabLst>
                <a:tab pos="4862513" algn="r"/>
                <a:tab pos="6057900" algn="r"/>
              </a:tabLst>
              <a:defRPr sz="2000">
                <a:solidFill>
                  <a:schemeClr val="tx1"/>
                </a:solidFill>
                <a:latin typeface="Comic Sans MS" pitchFamily="66" charset="0"/>
              </a:defRPr>
            </a:lvl2pPr>
            <a:lvl3pPr marL="1143000" indent="-228600">
              <a:tabLst>
                <a:tab pos="4862513" algn="r"/>
                <a:tab pos="6057900" algn="r"/>
              </a:tabLst>
              <a:defRPr sz="2000">
                <a:solidFill>
                  <a:schemeClr val="tx1"/>
                </a:solidFill>
                <a:latin typeface="Comic Sans MS" pitchFamily="66" charset="0"/>
              </a:defRPr>
            </a:lvl3pPr>
            <a:lvl4pPr marL="1600200" indent="-228600">
              <a:tabLst>
                <a:tab pos="4862513" algn="r"/>
                <a:tab pos="6057900" algn="r"/>
              </a:tabLst>
              <a:defRPr sz="2000">
                <a:solidFill>
                  <a:schemeClr val="tx1"/>
                </a:solidFill>
                <a:latin typeface="Comic Sans MS" pitchFamily="66" charset="0"/>
              </a:defRPr>
            </a:lvl4pPr>
            <a:lvl5pPr marL="2057400" indent="-228600">
              <a:tabLst>
                <a:tab pos="4862513" algn="r"/>
                <a:tab pos="6057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300</a:t>
            </a:r>
          </a:p>
        </p:txBody>
      </p:sp>
      <p:sp>
        <p:nvSpPr>
          <p:cNvPr id="888840" name="Text Box 8"/>
          <p:cNvSpPr txBox="1">
            <a:spLocks noChangeArrowheads="1"/>
          </p:cNvSpPr>
          <p:nvPr/>
        </p:nvSpPr>
        <p:spPr bwMode="auto">
          <a:xfrm>
            <a:off x="1828800" y="4602163"/>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000">
                <a:solidFill>
                  <a:schemeClr val="tx1"/>
                </a:solidFill>
                <a:latin typeface="Comic Sans MS" pitchFamily="66" charset="0"/>
              </a:defRPr>
            </a:lvl1pPr>
            <a:lvl2pPr marL="742950" indent="-285750">
              <a:tabLst>
                <a:tab pos="5029200" algn="r"/>
              </a:tabLst>
              <a:defRPr sz="2000">
                <a:solidFill>
                  <a:schemeClr val="tx1"/>
                </a:solidFill>
                <a:latin typeface="Comic Sans MS" pitchFamily="66" charset="0"/>
              </a:defRPr>
            </a:lvl2pPr>
            <a:lvl3pPr marL="1143000" indent="-228600">
              <a:tabLst>
                <a:tab pos="5029200" algn="r"/>
              </a:tabLst>
              <a:defRPr sz="2000">
                <a:solidFill>
                  <a:schemeClr val="tx1"/>
                </a:solidFill>
                <a:latin typeface="Comic Sans MS" pitchFamily="66" charset="0"/>
              </a:defRPr>
            </a:lvl3pPr>
            <a:lvl4pPr marL="1600200" indent="-228600">
              <a:tabLst>
                <a:tab pos="5029200" algn="r"/>
              </a:tabLst>
              <a:defRPr sz="2000">
                <a:solidFill>
                  <a:schemeClr val="tx1"/>
                </a:solidFill>
                <a:latin typeface="Comic Sans MS" pitchFamily="66" charset="0"/>
              </a:defRPr>
            </a:lvl4pPr>
            <a:lvl5pPr marL="2057400" indent="-228600">
              <a:tabLst>
                <a:tab pos="50292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140</a:t>
            </a:r>
          </a:p>
        </p:txBody>
      </p:sp>
      <p:sp>
        <p:nvSpPr>
          <p:cNvPr id="31752" name="Text Box 9"/>
          <p:cNvSpPr txBox="1">
            <a:spLocks noChangeArrowheads="1"/>
          </p:cNvSpPr>
          <p:nvPr/>
        </p:nvSpPr>
        <p:spPr bwMode="auto">
          <a:xfrm>
            <a:off x="228600" y="4602163"/>
            <a:ext cx="1143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200" dirty="0">
                <a:latin typeface="Liberation Sans" panose="020B0604020202020204" pitchFamily="34" charset="0"/>
                <a:cs typeface="Arial" charset="0"/>
              </a:rPr>
              <a:t>8</a:t>
            </a:r>
          </a:p>
        </p:txBody>
      </p:sp>
      <p:sp>
        <p:nvSpPr>
          <p:cNvPr id="888842" name="Text Box 10"/>
          <p:cNvSpPr txBox="1">
            <a:spLocks noChangeArrowheads="1"/>
          </p:cNvSpPr>
          <p:nvPr/>
        </p:nvSpPr>
        <p:spPr bwMode="auto">
          <a:xfrm>
            <a:off x="1828800" y="510540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057900" algn="r"/>
              </a:tabLst>
              <a:defRPr sz="2000">
                <a:solidFill>
                  <a:schemeClr val="tx1"/>
                </a:solidFill>
                <a:latin typeface="Comic Sans MS" pitchFamily="66" charset="0"/>
              </a:defRPr>
            </a:lvl1pPr>
            <a:lvl2pPr marL="742950" indent="-285750">
              <a:tabLst>
                <a:tab pos="4862513" algn="r"/>
                <a:tab pos="6057900" algn="r"/>
              </a:tabLst>
              <a:defRPr sz="2000">
                <a:solidFill>
                  <a:schemeClr val="tx1"/>
                </a:solidFill>
                <a:latin typeface="Comic Sans MS" pitchFamily="66" charset="0"/>
              </a:defRPr>
            </a:lvl2pPr>
            <a:lvl3pPr marL="1143000" indent="-228600">
              <a:tabLst>
                <a:tab pos="4862513" algn="r"/>
                <a:tab pos="6057900" algn="r"/>
              </a:tabLst>
              <a:defRPr sz="2000">
                <a:solidFill>
                  <a:schemeClr val="tx1"/>
                </a:solidFill>
                <a:latin typeface="Comic Sans MS" pitchFamily="66" charset="0"/>
              </a:defRPr>
            </a:lvl3pPr>
            <a:lvl4pPr marL="1600200" indent="-228600">
              <a:tabLst>
                <a:tab pos="4862513" algn="r"/>
                <a:tab pos="6057900" algn="r"/>
              </a:tabLst>
              <a:defRPr sz="2000">
                <a:solidFill>
                  <a:schemeClr val="tx1"/>
                </a:solidFill>
                <a:latin typeface="Comic Sans MS" pitchFamily="66" charset="0"/>
              </a:defRPr>
            </a:lvl4pPr>
            <a:lvl5pPr marL="2057400" indent="-228600">
              <a:tabLst>
                <a:tab pos="4862513" algn="r"/>
                <a:tab pos="6057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Cost of Goods Sold		140</a:t>
            </a:r>
          </a:p>
        </p:txBody>
      </p:sp>
      <p:sp>
        <p:nvSpPr>
          <p:cNvPr id="3175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Sales Returns and Allowances </a:t>
            </a:r>
            <a:endParaRPr lang="en-US" altLang="en-US" sz="3200" b="1" dirty="0">
              <a:solidFill>
                <a:srgbClr val="CC0000"/>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8837"/>
                                        </p:tgtEl>
                                        <p:attrNameLst>
                                          <p:attrName>style.visibility</p:attrName>
                                        </p:attrNameLst>
                                      </p:cBhvr>
                                      <p:to>
                                        <p:strVal val="visible"/>
                                      </p:to>
                                    </p:set>
                                    <p:animEffect transition="in" filter="wipe(left)">
                                      <p:cBhvr>
                                        <p:cTn id="7" dur="500"/>
                                        <p:tgtEl>
                                          <p:spTgt spid="8888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8839"/>
                                        </p:tgtEl>
                                        <p:attrNameLst>
                                          <p:attrName>style.visibility</p:attrName>
                                        </p:attrNameLst>
                                      </p:cBhvr>
                                      <p:to>
                                        <p:strVal val="visible"/>
                                      </p:to>
                                    </p:set>
                                    <p:animEffect transition="in" filter="wipe(left)">
                                      <p:cBhvr>
                                        <p:cTn id="12" dur="500"/>
                                        <p:tgtEl>
                                          <p:spTgt spid="8888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8840"/>
                                        </p:tgtEl>
                                        <p:attrNameLst>
                                          <p:attrName>style.visibility</p:attrName>
                                        </p:attrNameLst>
                                      </p:cBhvr>
                                      <p:to>
                                        <p:strVal val="visible"/>
                                      </p:to>
                                    </p:set>
                                    <p:animEffect transition="in" filter="wipe(left)">
                                      <p:cBhvr>
                                        <p:cTn id="17" dur="500"/>
                                        <p:tgtEl>
                                          <p:spTgt spid="8888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8842"/>
                                        </p:tgtEl>
                                        <p:attrNameLst>
                                          <p:attrName>style.visibility</p:attrName>
                                        </p:attrNameLst>
                                      </p:cBhvr>
                                      <p:to>
                                        <p:strVal val="visible"/>
                                      </p:to>
                                    </p:set>
                                    <p:animEffect transition="in" filter="wipe(left)">
                                      <p:cBhvr>
                                        <p:cTn id="22" dur="500"/>
                                        <p:tgtEl>
                                          <p:spTgt spid="888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7" grpId="0" autoUpdateAnimBg="0"/>
      <p:bldP spid="888839" grpId="0" autoUpdateAnimBg="0"/>
      <p:bldP spid="888840" grpId="0" autoUpdateAnimBg="0"/>
      <p:bldP spid="888842"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5"/>
          <p:cNvSpPr txBox="1">
            <a:spLocks noChangeArrowheads="1"/>
          </p:cNvSpPr>
          <p:nvPr/>
        </p:nvSpPr>
        <p:spPr bwMode="auto">
          <a:xfrm>
            <a:off x="1828800" y="289560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000">
                <a:solidFill>
                  <a:schemeClr val="tx1"/>
                </a:solidFill>
                <a:latin typeface="Comic Sans MS" pitchFamily="66" charset="0"/>
              </a:defRPr>
            </a:lvl1pPr>
            <a:lvl2pPr marL="742950" indent="-285750">
              <a:tabLst>
                <a:tab pos="5029200" algn="r"/>
              </a:tabLst>
              <a:defRPr sz="2000">
                <a:solidFill>
                  <a:schemeClr val="tx1"/>
                </a:solidFill>
                <a:latin typeface="Comic Sans MS" pitchFamily="66" charset="0"/>
              </a:defRPr>
            </a:lvl2pPr>
            <a:lvl3pPr marL="1143000" indent="-228600">
              <a:tabLst>
                <a:tab pos="5029200" algn="r"/>
              </a:tabLst>
              <a:defRPr sz="2000">
                <a:solidFill>
                  <a:schemeClr val="tx1"/>
                </a:solidFill>
                <a:latin typeface="Comic Sans MS" pitchFamily="66" charset="0"/>
              </a:defRPr>
            </a:lvl3pPr>
            <a:lvl4pPr marL="1600200" indent="-228600">
              <a:tabLst>
                <a:tab pos="5029200" algn="r"/>
              </a:tabLst>
              <a:defRPr sz="2000">
                <a:solidFill>
                  <a:schemeClr val="tx1"/>
                </a:solidFill>
                <a:latin typeface="Comic Sans MS" pitchFamily="66" charset="0"/>
              </a:defRPr>
            </a:lvl4pPr>
            <a:lvl5pPr marL="2057400" indent="-228600">
              <a:tabLst>
                <a:tab pos="50292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Returns and Allowances  	300</a:t>
            </a:r>
          </a:p>
        </p:txBody>
      </p:sp>
      <p:sp>
        <p:nvSpPr>
          <p:cNvPr id="32772" name="Text Box 7"/>
          <p:cNvSpPr txBox="1">
            <a:spLocks noChangeArrowheads="1"/>
          </p:cNvSpPr>
          <p:nvPr/>
        </p:nvSpPr>
        <p:spPr bwMode="auto">
          <a:xfrm>
            <a:off x="1828800" y="3398838"/>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057900" algn="r"/>
              </a:tabLst>
              <a:defRPr sz="2000">
                <a:solidFill>
                  <a:schemeClr val="tx1"/>
                </a:solidFill>
                <a:latin typeface="Comic Sans MS" pitchFamily="66" charset="0"/>
              </a:defRPr>
            </a:lvl1pPr>
            <a:lvl2pPr marL="742950" indent="-285750">
              <a:tabLst>
                <a:tab pos="4862513" algn="r"/>
                <a:tab pos="6057900" algn="r"/>
              </a:tabLst>
              <a:defRPr sz="2000">
                <a:solidFill>
                  <a:schemeClr val="tx1"/>
                </a:solidFill>
                <a:latin typeface="Comic Sans MS" pitchFamily="66" charset="0"/>
              </a:defRPr>
            </a:lvl2pPr>
            <a:lvl3pPr marL="1143000" indent="-228600">
              <a:tabLst>
                <a:tab pos="4862513" algn="r"/>
                <a:tab pos="6057900" algn="r"/>
              </a:tabLst>
              <a:defRPr sz="2000">
                <a:solidFill>
                  <a:schemeClr val="tx1"/>
                </a:solidFill>
                <a:latin typeface="Comic Sans MS" pitchFamily="66" charset="0"/>
              </a:defRPr>
            </a:lvl3pPr>
            <a:lvl4pPr marL="1600200" indent="-228600">
              <a:tabLst>
                <a:tab pos="4862513" algn="r"/>
                <a:tab pos="6057900" algn="r"/>
              </a:tabLst>
              <a:defRPr sz="2000">
                <a:solidFill>
                  <a:schemeClr val="tx1"/>
                </a:solidFill>
                <a:latin typeface="Comic Sans MS" pitchFamily="66" charset="0"/>
              </a:defRPr>
            </a:lvl4pPr>
            <a:lvl5pPr marL="2057400" indent="-228600">
              <a:tabLst>
                <a:tab pos="4862513" algn="r"/>
                <a:tab pos="6057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300</a:t>
            </a:r>
          </a:p>
        </p:txBody>
      </p:sp>
      <p:sp>
        <p:nvSpPr>
          <p:cNvPr id="890888" name="Text Box 8"/>
          <p:cNvSpPr txBox="1">
            <a:spLocks noChangeArrowheads="1"/>
          </p:cNvSpPr>
          <p:nvPr/>
        </p:nvSpPr>
        <p:spPr bwMode="auto">
          <a:xfrm>
            <a:off x="1828800" y="4144963"/>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000">
                <a:solidFill>
                  <a:schemeClr val="tx1"/>
                </a:solidFill>
                <a:latin typeface="Comic Sans MS" pitchFamily="66" charset="0"/>
              </a:defRPr>
            </a:lvl1pPr>
            <a:lvl2pPr marL="742950" indent="-285750">
              <a:tabLst>
                <a:tab pos="5029200" algn="r"/>
              </a:tabLst>
              <a:defRPr sz="2000">
                <a:solidFill>
                  <a:schemeClr val="tx1"/>
                </a:solidFill>
                <a:latin typeface="Comic Sans MS" pitchFamily="66" charset="0"/>
              </a:defRPr>
            </a:lvl2pPr>
            <a:lvl3pPr marL="1143000" indent="-228600">
              <a:tabLst>
                <a:tab pos="5029200" algn="r"/>
              </a:tabLst>
              <a:defRPr sz="2000">
                <a:solidFill>
                  <a:schemeClr val="tx1"/>
                </a:solidFill>
                <a:latin typeface="Comic Sans MS" pitchFamily="66" charset="0"/>
              </a:defRPr>
            </a:lvl3pPr>
            <a:lvl4pPr marL="1600200" indent="-228600">
              <a:tabLst>
                <a:tab pos="5029200" algn="r"/>
              </a:tabLst>
              <a:defRPr sz="2000">
                <a:solidFill>
                  <a:schemeClr val="tx1"/>
                </a:solidFill>
                <a:latin typeface="Comic Sans MS" pitchFamily="66" charset="0"/>
              </a:defRPr>
            </a:lvl4pPr>
            <a:lvl5pPr marL="2057400" indent="-228600">
              <a:tabLst>
                <a:tab pos="50292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50</a:t>
            </a:r>
          </a:p>
        </p:txBody>
      </p:sp>
      <p:sp>
        <p:nvSpPr>
          <p:cNvPr id="890890" name="Text Box 10"/>
          <p:cNvSpPr txBox="1">
            <a:spLocks noChangeArrowheads="1"/>
          </p:cNvSpPr>
          <p:nvPr/>
        </p:nvSpPr>
        <p:spPr bwMode="auto">
          <a:xfrm>
            <a:off x="1828800" y="464820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057900" algn="r"/>
              </a:tabLst>
              <a:defRPr sz="2000">
                <a:solidFill>
                  <a:schemeClr val="tx1"/>
                </a:solidFill>
                <a:latin typeface="Comic Sans MS" pitchFamily="66" charset="0"/>
              </a:defRPr>
            </a:lvl1pPr>
            <a:lvl2pPr marL="742950" indent="-285750">
              <a:tabLst>
                <a:tab pos="4862513" algn="r"/>
                <a:tab pos="6057900" algn="r"/>
              </a:tabLst>
              <a:defRPr sz="2000">
                <a:solidFill>
                  <a:schemeClr val="tx1"/>
                </a:solidFill>
                <a:latin typeface="Comic Sans MS" pitchFamily="66" charset="0"/>
              </a:defRPr>
            </a:lvl2pPr>
            <a:lvl3pPr marL="1143000" indent="-228600">
              <a:tabLst>
                <a:tab pos="4862513" algn="r"/>
                <a:tab pos="6057900" algn="r"/>
              </a:tabLst>
              <a:defRPr sz="2000">
                <a:solidFill>
                  <a:schemeClr val="tx1"/>
                </a:solidFill>
                <a:latin typeface="Comic Sans MS" pitchFamily="66" charset="0"/>
              </a:defRPr>
            </a:lvl3pPr>
            <a:lvl4pPr marL="1600200" indent="-228600">
              <a:tabLst>
                <a:tab pos="4862513" algn="r"/>
                <a:tab pos="6057900" algn="r"/>
              </a:tabLst>
              <a:defRPr sz="2000">
                <a:solidFill>
                  <a:schemeClr val="tx1"/>
                </a:solidFill>
                <a:latin typeface="Comic Sans MS" pitchFamily="66" charset="0"/>
              </a:defRPr>
            </a:lvl4pPr>
            <a:lvl5pPr marL="2057400" indent="-228600">
              <a:tabLst>
                <a:tab pos="4862513" algn="r"/>
                <a:tab pos="6057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Cost of Goods Sold		50</a:t>
            </a:r>
          </a:p>
        </p:txBody>
      </p:sp>
      <p:sp>
        <p:nvSpPr>
          <p:cNvPr id="32775" name="Text Box 11"/>
          <p:cNvSpPr txBox="1">
            <a:spLocks noChangeArrowheads="1"/>
          </p:cNvSpPr>
          <p:nvPr/>
        </p:nvSpPr>
        <p:spPr bwMode="auto">
          <a:xfrm>
            <a:off x="533400" y="1295400"/>
            <a:ext cx="79248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b="1" dirty="0" smtClean="0">
                <a:latin typeface="Liberation Sans" panose="020B0604020202020204" pitchFamily="34" charset="0"/>
              </a:rPr>
              <a:t>:</a:t>
            </a:r>
            <a:r>
              <a:rPr lang="en-US" altLang="en-US" sz="2200" dirty="0" smtClean="0">
                <a:latin typeface="Liberation Sans" panose="020B0604020202020204" pitchFamily="34" charset="0"/>
              </a:rPr>
              <a:t> </a:t>
            </a:r>
            <a:r>
              <a:rPr lang="en-US" altLang="en-US" sz="2200" dirty="0">
                <a:latin typeface="Liberation Sans" panose="020B0604020202020204" pitchFamily="34" charset="0"/>
              </a:rPr>
              <a:t>Assume the </a:t>
            </a:r>
            <a:r>
              <a:rPr lang="en-US" altLang="en-US" sz="2200" b="1" dirty="0">
                <a:latin typeface="Liberation Sans" panose="020B0604020202020204" pitchFamily="34" charset="0"/>
              </a:rPr>
              <a:t>returned goods were defective</a:t>
            </a:r>
            <a:r>
              <a:rPr lang="en-US" altLang="en-US" sz="2200" dirty="0">
                <a:latin typeface="Liberation Sans" panose="020B0604020202020204" pitchFamily="34" charset="0"/>
              </a:rPr>
              <a:t> and had a scrap value of </a:t>
            </a:r>
            <a:r>
              <a:rPr lang="en-US" altLang="en-US" sz="2200" dirty="0" smtClean="0">
                <a:latin typeface="Liberation Sans" panose="020B0604020202020204" pitchFamily="34" charset="0"/>
              </a:rPr>
              <a:t>€50</a:t>
            </a:r>
            <a:r>
              <a:rPr lang="en-US" altLang="en-US" sz="2200" dirty="0">
                <a:latin typeface="Liberation Sans" panose="020B0604020202020204" pitchFamily="34" charset="0"/>
              </a:rPr>
              <a:t>, PW Audio would make the following entries:</a:t>
            </a:r>
          </a:p>
        </p:txBody>
      </p:sp>
      <p:sp>
        <p:nvSpPr>
          <p:cNvPr id="32776" name="Text Box 13"/>
          <p:cNvSpPr txBox="1">
            <a:spLocks noChangeArrowheads="1"/>
          </p:cNvSpPr>
          <p:nvPr/>
        </p:nvSpPr>
        <p:spPr bwMode="auto">
          <a:xfrm>
            <a:off x="533400" y="28956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32777" name="Text Box 14"/>
          <p:cNvSpPr txBox="1">
            <a:spLocks noChangeArrowheads="1"/>
          </p:cNvSpPr>
          <p:nvPr/>
        </p:nvSpPr>
        <p:spPr bwMode="auto">
          <a:xfrm>
            <a:off x="228600" y="4144963"/>
            <a:ext cx="1143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200" dirty="0">
                <a:latin typeface="Liberation Sans" panose="020B0604020202020204" pitchFamily="34" charset="0"/>
                <a:cs typeface="Arial" charset="0"/>
              </a:rPr>
              <a:t>8</a:t>
            </a:r>
          </a:p>
        </p:txBody>
      </p:sp>
      <p:sp>
        <p:nvSpPr>
          <p:cNvPr id="32779"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Sales Returns and Allowances </a:t>
            </a:r>
            <a:endParaRPr lang="en-US" altLang="en-US" sz="3200" b="1" dirty="0">
              <a:solidFill>
                <a:schemeClr val="tx2">
                  <a:lumMod val="75000"/>
                </a:schemeClr>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0888"/>
                                        </p:tgtEl>
                                        <p:attrNameLst>
                                          <p:attrName>style.visibility</p:attrName>
                                        </p:attrNameLst>
                                      </p:cBhvr>
                                      <p:to>
                                        <p:strVal val="visible"/>
                                      </p:to>
                                    </p:set>
                                    <p:animEffect transition="in" filter="wipe(left)">
                                      <p:cBhvr>
                                        <p:cTn id="7" dur="500"/>
                                        <p:tgtEl>
                                          <p:spTgt spid="8908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0890"/>
                                        </p:tgtEl>
                                        <p:attrNameLst>
                                          <p:attrName>style.visibility</p:attrName>
                                        </p:attrNameLst>
                                      </p:cBhvr>
                                      <p:to>
                                        <p:strVal val="visible"/>
                                      </p:to>
                                    </p:set>
                                    <p:animEffect transition="in" filter="wipe(left)">
                                      <p:cBhvr>
                                        <p:cTn id="12" dur="500"/>
                                        <p:tgtEl>
                                          <p:spTgt spid="890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8" grpId="0" autoUpdateAnimBg="0"/>
      <p:bldP spid="89089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8"/>
          <p:cNvSpPr>
            <a:spLocks noChangeArrowheads="1"/>
          </p:cNvSpPr>
          <p:nvPr/>
        </p:nvSpPr>
        <p:spPr bwMode="auto">
          <a:xfrm>
            <a:off x="457200" y="1890713"/>
            <a:ext cx="7696200" cy="3962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69215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40000"/>
              </a:spcBef>
              <a:buClr>
                <a:schemeClr val="tx1"/>
              </a:buClr>
              <a:buFont typeface="Wingdings" pitchFamily="2" charset="2"/>
              <a:buNone/>
            </a:pPr>
            <a:r>
              <a:rPr lang="en-US" altLang="en-US" sz="2300" dirty="0">
                <a:latin typeface="Liberation Sans" panose="020B0604020202020204" pitchFamily="34" charset="0"/>
                <a:cs typeface="Times New Roman" pitchFamily="18" charset="0"/>
              </a:rPr>
              <a:t>The cost of goods sold is determined and recorded each time a sale occurs in:  </a:t>
            </a:r>
          </a:p>
          <a:p>
            <a:pPr lvl="1"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periodic inventory system only.  </a:t>
            </a:r>
          </a:p>
          <a:p>
            <a:pPr lvl="1"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a perpetual inventory system only.  </a:t>
            </a:r>
          </a:p>
          <a:p>
            <a:pPr lvl="1"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both a periodic and perpetual inventory system.  </a:t>
            </a:r>
          </a:p>
          <a:p>
            <a:pPr lvl="1"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neither a periodic nor perpetual inventory system.</a:t>
            </a:r>
          </a:p>
        </p:txBody>
      </p:sp>
      <p:sp>
        <p:nvSpPr>
          <p:cNvPr id="33796" name="Text Box 10"/>
          <p:cNvSpPr txBox="1">
            <a:spLocks noChangeArrowheads="1"/>
          </p:cNvSpPr>
          <p:nvPr/>
        </p:nvSpPr>
        <p:spPr bwMode="auto">
          <a:xfrm>
            <a:off x="533400" y="1295400"/>
            <a:ext cx="6843713"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000" b="1" dirty="0" smtClean="0">
                <a:solidFill>
                  <a:srgbClr val="CC0000"/>
                </a:solidFill>
                <a:latin typeface="Liberation Sans" panose="020B0604020202020204" pitchFamily="34" charset="0"/>
              </a:rPr>
              <a:t>Question </a:t>
            </a:r>
            <a:endParaRPr lang="en-US" altLang="en-US" sz="3000" b="1" dirty="0">
              <a:solidFill>
                <a:srgbClr val="CC0000"/>
              </a:solidFill>
              <a:latin typeface="Liberation Sans" panose="020B0604020202020204" pitchFamily="34" charset="0"/>
            </a:endParaRPr>
          </a:p>
        </p:txBody>
      </p:sp>
      <p:sp>
        <p:nvSpPr>
          <p:cNvPr id="3379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Sales Returns and Allowances </a:t>
            </a:r>
            <a:endParaRPr lang="en-US" altLang="en-US" sz="3200" b="1" dirty="0">
              <a:solidFill>
                <a:srgbClr val="CC0000"/>
              </a:solidFill>
              <a:latin typeface="Liberation Sans" panose="020B0604020202020204" pitchFamily="34" charset="0"/>
            </a:endParaRPr>
          </a:p>
        </p:txBody>
      </p:sp>
      <p:sp>
        <p:nvSpPr>
          <p:cNvPr id="10" name="Notched Right Arrow 9"/>
          <p:cNvSpPr/>
          <p:nvPr/>
        </p:nvSpPr>
        <p:spPr bwMode="auto">
          <a:xfrm>
            <a:off x="180109" y="3470216"/>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8126104" cy="560388"/>
          </a:xfrm>
          <a:prstGeom prst="rect">
            <a:avLst/>
          </a:prstGeom>
          <a:noFill/>
          <a:ln>
            <a:noFill/>
          </a:ln>
          <a:effectLst/>
        </p:spPr>
        <p:txBody>
          <a:bodyPr lIns="90488" tIns="44450" rIns="90488" bIns="44450" anchor="ctr" anchorCtr="0"/>
          <a:lstStyle/>
          <a:p>
            <a:pPr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2" name="Rectangle 1"/>
          <p:cNvSpPr/>
          <p:nvPr/>
        </p:nvSpPr>
        <p:spPr>
          <a:xfrm>
            <a:off x="484496" y="1080037"/>
            <a:ext cx="8153400" cy="5108065"/>
          </a:xfrm>
          <a:prstGeom prst="rect">
            <a:avLst/>
          </a:prstGeom>
        </p:spPr>
        <p:txBody>
          <a:bodyPr wrap="square">
            <a:spAutoFit/>
          </a:bodyPr>
          <a:lstStyle/>
          <a:p>
            <a:pPr algn="just">
              <a:lnSpc>
                <a:spcPct val="105000"/>
              </a:lnSpc>
              <a:spcBef>
                <a:spcPts val="600"/>
              </a:spcBef>
            </a:pPr>
            <a:r>
              <a:rPr lang="en-US" sz="1800" b="1" dirty="0" smtClean="0">
                <a:solidFill>
                  <a:schemeClr val="tx1"/>
                </a:solidFill>
                <a:latin typeface="Liberation Sans" panose="020B0604020202020204" pitchFamily="34" charset="0"/>
              </a:rPr>
              <a:t>Merchandiser’s Accounting Causes Alarm</a:t>
            </a:r>
          </a:p>
          <a:p>
            <a:pPr algn="just">
              <a:lnSpc>
                <a:spcPct val="105000"/>
              </a:lnSpc>
              <a:spcBef>
                <a:spcPts val="600"/>
              </a:spcBef>
            </a:pPr>
            <a:r>
              <a:rPr lang="en-US" sz="1800" dirty="0" smtClean="0">
                <a:latin typeface="Liberation Sans" panose="020B0604020202020204" pitchFamily="34" charset="0"/>
              </a:rPr>
              <a:t>Accounting </a:t>
            </a:r>
            <a:r>
              <a:rPr lang="en-US" sz="1800" dirty="0">
                <a:latin typeface="Liberation Sans" panose="020B0604020202020204" pitchFamily="34" charset="0"/>
              </a:rPr>
              <a:t>for </a:t>
            </a:r>
            <a:r>
              <a:rPr lang="en-US" sz="1800" dirty="0" smtClean="0">
                <a:latin typeface="Liberation Sans" panose="020B0604020202020204" pitchFamily="34" charset="0"/>
              </a:rPr>
              <a:t>merchandising transactions </a:t>
            </a:r>
            <a:r>
              <a:rPr lang="en-US" sz="1800" dirty="0">
                <a:latin typeface="Liberation Sans" panose="020B0604020202020204" pitchFamily="34" charset="0"/>
              </a:rPr>
              <a:t>is </a:t>
            </a:r>
            <a:r>
              <a:rPr lang="en-US" sz="1800" dirty="0" smtClean="0">
                <a:latin typeface="Liberation Sans" panose="020B0604020202020204" pitchFamily="34" charset="0"/>
              </a:rPr>
              <a:t>not always </a:t>
            </a:r>
            <a:r>
              <a:rPr lang="en-US" sz="1800" dirty="0">
                <a:latin typeface="Liberation Sans" panose="020B0604020202020204" pitchFamily="34" charset="0"/>
              </a:rPr>
              <a:t>as easy as it </a:t>
            </a:r>
            <a:r>
              <a:rPr lang="en-US" sz="1800" dirty="0" smtClean="0">
                <a:latin typeface="Liberation Sans" panose="020B0604020202020204" pitchFamily="34" charset="0"/>
              </a:rPr>
              <a:t>might first </a:t>
            </a:r>
            <a:r>
              <a:rPr lang="en-US" sz="1800" dirty="0">
                <a:latin typeface="Liberation Sans" panose="020B0604020202020204" pitchFamily="34" charset="0"/>
              </a:rPr>
              <a:t>appear. Recently, </a:t>
            </a:r>
            <a:r>
              <a:rPr lang="en-US" sz="1800" b="1" dirty="0" smtClean="0">
                <a:solidFill>
                  <a:srgbClr val="CC0000"/>
                </a:solidFill>
                <a:latin typeface="Liberation Sans" panose="020B0604020202020204" pitchFamily="34" charset="0"/>
              </a:rPr>
              <a:t>Tesco</a:t>
            </a:r>
            <a:r>
              <a:rPr lang="en-US" sz="1800" dirty="0" smtClean="0">
                <a:latin typeface="Liberation Sans" panose="020B0604020202020204" pitchFamily="34" charset="0"/>
              </a:rPr>
              <a:t> (</a:t>
            </a:r>
            <a:r>
              <a:rPr lang="en-US" sz="1800" dirty="0">
                <a:latin typeface="Liberation Sans" panose="020B0604020202020204" pitchFamily="34" charset="0"/>
              </a:rPr>
              <a:t>GBR) announced that </a:t>
            </a:r>
            <a:r>
              <a:rPr lang="en-US" sz="1800" dirty="0" smtClean="0">
                <a:latin typeface="Liberation Sans" panose="020B0604020202020204" pitchFamily="34" charset="0"/>
              </a:rPr>
              <a:t>it had </a:t>
            </a:r>
            <a:r>
              <a:rPr lang="en-US" sz="1800" dirty="0">
                <a:latin typeface="Liberation Sans" panose="020B0604020202020204" pitchFamily="34" charset="0"/>
              </a:rPr>
              <a:t>overstated </a:t>
            </a:r>
            <a:r>
              <a:rPr lang="en-US" sz="1800" dirty="0" smtClean="0">
                <a:latin typeface="Liberation Sans" panose="020B0604020202020204" pitchFamily="34" charset="0"/>
              </a:rPr>
              <a:t>profits by £</a:t>
            </a:r>
            <a:r>
              <a:rPr lang="en-US" sz="1800" dirty="0">
                <a:latin typeface="Liberation Sans" panose="020B0604020202020204" pitchFamily="34" charset="0"/>
              </a:rPr>
              <a:t>263 million over a </a:t>
            </a:r>
            <a:r>
              <a:rPr lang="en-US" sz="1800" dirty="0" smtClean="0">
                <a:latin typeface="Liberation Sans" panose="020B0604020202020204" pitchFamily="34" charset="0"/>
              </a:rPr>
              <a:t>three-year period</a:t>
            </a:r>
            <a:r>
              <a:rPr lang="en-US" sz="1800" dirty="0">
                <a:latin typeface="Liberation Sans" panose="020B0604020202020204" pitchFamily="34" charset="0"/>
              </a:rPr>
              <a:t>. The </a:t>
            </a:r>
            <a:r>
              <a:rPr lang="en-US" sz="1800" dirty="0" smtClean="0">
                <a:latin typeface="Liberation Sans" panose="020B0604020202020204" pitchFamily="34" charset="0"/>
              </a:rPr>
              <a:t>error related </a:t>
            </a:r>
            <a:r>
              <a:rPr lang="en-US" sz="1800" dirty="0">
                <a:latin typeface="Liberation Sans" panose="020B0604020202020204" pitchFamily="34" charset="0"/>
              </a:rPr>
              <a:t>to how Tesco </a:t>
            </a:r>
            <a:r>
              <a:rPr lang="en-US" sz="1800" dirty="0" smtClean="0">
                <a:latin typeface="Liberation Sans" panose="020B0604020202020204" pitchFamily="34" charset="0"/>
              </a:rPr>
              <a:t>accounted for </a:t>
            </a:r>
            <a:r>
              <a:rPr lang="en-US" sz="1800" dirty="0">
                <a:latin typeface="Liberation Sans" panose="020B0604020202020204" pitchFamily="34" charset="0"/>
              </a:rPr>
              <a:t>amounts </a:t>
            </a:r>
            <a:r>
              <a:rPr lang="en-US" sz="1800" dirty="0" smtClean="0">
                <a:latin typeface="Liberation Sans" panose="020B0604020202020204" pitchFamily="34" charset="0"/>
              </a:rPr>
              <a:t>received from </a:t>
            </a:r>
            <a:r>
              <a:rPr lang="en-US" sz="1800" dirty="0">
                <a:latin typeface="Liberation Sans" panose="020B0604020202020204" pitchFamily="34" charset="0"/>
              </a:rPr>
              <a:t>suppliers </a:t>
            </a:r>
            <a:r>
              <a:rPr lang="en-US" sz="1800" dirty="0" smtClean="0">
                <a:latin typeface="Liberation Sans" panose="020B0604020202020204" pitchFamily="34" charset="0"/>
              </a:rPr>
              <a:t>for promotional </a:t>
            </a:r>
            <a:r>
              <a:rPr lang="en-US" sz="1800" dirty="0">
                <a:latin typeface="Liberation Sans" panose="020B0604020202020204" pitchFamily="34" charset="0"/>
              </a:rPr>
              <a:t>activities </a:t>
            </a:r>
            <a:r>
              <a:rPr lang="en-US" sz="1800" dirty="0" smtClean="0">
                <a:latin typeface="Liberation Sans" panose="020B0604020202020204" pitchFamily="34" charset="0"/>
              </a:rPr>
              <a:t>of those </a:t>
            </a:r>
            <a:r>
              <a:rPr lang="en-US" sz="1800" dirty="0">
                <a:latin typeface="Liberation Sans" panose="020B0604020202020204" pitchFamily="34" charset="0"/>
              </a:rPr>
              <a:t>companies’ products</a:t>
            </a:r>
            <a:r>
              <a:rPr lang="en-US" sz="1800" dirty="0" smtClean="0">
                <a:latin typeface="Liberation Sans" panose="020B0604020202020204" pitchFamily="34" charset="0"/>
              </a:rPr>
              <a:t>. When </a:t>
            </a:r>
            <a:r>
              <a:rPr lang="en-US" sz="1800" dirty="0">
                <a:latin typeface="Liberation Sans" panose="020B0604020202020204" pitchFamily="34" charset="0"/>
              </a:rPr>
              <a:t>a retailer runs advertisements promoting a </a:t>
            </a:r>
            <a:r>
              <a:rPr lang="en-US" sz="1800" dirty="0" smtClean="0">
                <a:latin typeface="Liberation Sans" panose="020B0604020202020204" pitchFamily="34" charset="0"/>
              </a:rPr>
              <a:t>particular product</a:t>
            </a:r>
            <a:r>
              <a:rPr lang="en-US" sz="1800" dirty="0">
                <a:latin typeface="Liberation Sans" panose="020B0604020202020204" pitchFamily="34" charset="0"/>
              </a:rPr>
              <a:t>, the producer of that product shares </a:t>
            </a:r>
            <a:r>
              <a:rPr lang="en-US" sz="1800" dirty="0" smtClean="0">
                <a:latin typeface="Liberation Sans" panose="020B0604020202020204" pitchFamily="34" charset="0"/>
              </a:rPr>
              <a:t>part of </a:t>
            </a:r>
            <a:r>
              <a:rPr lang="en-US" sz="1800" dirty="0">
                <a:latin typeface="Liberation Sans" panose="020B0604020202020204" pitchFamily="34" charset="0"/>
              </a:rPr>
              <a:t>the advertising cost. Typically, the producer pays the </a:t>
            </a:r>
            <a:r>
              <a:rPr lang="en-US" sz="1800" dirty="0" smtClean="0">
                <a:latin typeface="Liberation Sans" panose="020B0604020202020204" pitchFamily="34" charset="0"/>
              </a:rPr>
              <a:t>merchandiser its </a:t>
            </a:r>
            <a:r>
              <a:rPr lang="en-US" sz="1800" dirty="0">
                <a:latin typeface="Liberation Sans" panose="020B0604020202020204" pitchFamily="34" charset="0"/>
              </a:rPr>
              <a:t>share of the advertising cost as much as a </a:t>
            </a:r>
            <a:r>
              <a:rPr lang="en-US" sz="1800" dirty="0" smtClean="0">
                <a:latin typeface="Liberation Sans" panose="020B0604020202020204" pitchFamily="34" charset="0"/>
              </a:rPr>
              <a:t>year before </a:t>
            </a:r>
            <a:r>
              <a:rPr lang="en-US" sz="1800" dirty="0">
                <a:latin typeface="Liberation Sans" panose="020B0604020202020204" pitchFamily="34" charset="0"/>
              </a:rPr>
              <a:t>the advertisement is run. The questions </a:t>
            </a:r>
            <a:r>
              <a:rPr lang="en-US" sz="1800" dirty="0" smtClean="0">
                <a:latin typeface="Liberation Sans" panose="020B0604020202020204" pitchFamily="34" charset="0"/>
              </a:rPr>
              <a:t>become, how </a:t>
            </a:r>
            <a:r>
              <a:rPr lang="en-US" sz="1800" dirty="0">
                <a:latin typeface="Liberation Sans" panose="020B0604020202020204" pitchFamily="34" charset="0"/>
              </a:rPr>
              <a:t>should these amounts be reported by the </a:t>
            </a:r>
            <a:r>
              <a:rPr lang="en-US" sz="1800" dirty="0" smtClean="0">
                <a:latin typeface="Liberation Sans" panose="020B0604020202020204" pitchFamily="34" charset="0"/>
              </a:rPr>
              <a:t>merchandiser at </a:t>
            </a:r>
            <a:r>
              <a:rPr lang="en-US" sz="1800" dirty="0">
                <a:latin typeface="Liberation Sans" panose="020B0604020202020204" pitchFamily="34" charset="0"/>
              </a:rPr>
              <a:t>the time it </a:t>
            </a:r>
            <a:r>
              <a:rPr lang="en-US" sz="1800" dirty="0" smtClean="0">
                <a:latin typeface="Liberation Sans" panose="020B0604020202020204" pitchFamily="34" charset="0"/>
              </a:rPr>
              <a:t>receives </a:t>
            </a:r>
            <a:r>
              <a:rPr lang="en-US" sz="1800" dirty="0">
                <a:latin typeface="Liberation Sans" panose="020B0604020202020204" pitchFamily="34" charset="0"/>
              </a:rPr>
              <a:t>the funds, and when </a:t>
            </a:r>
            <a:r>
              <a:rPr lang="en-US" sz="1800" dirty="0" smtClean="0">
                <a:latin typeface="Liberation Sans" panose="020B0604020202020204" pitchFamily="34" charset="0"/>
              </a:rPr>
              <a:t>should these </a:t>
            </a:r>
            <a:r>
              <a:rPr lang="en-US" sz="1800" dirty="0">
                <a:latin typeface="Liberation Sans" panose="020B0604020202020204" pitchFamily="34" charset="0"/>
              </a:rPr>
              <a:t>amounts affect income? The scandal surrounding </a:t>
            </a:r>
            <a:r>
              <a:rPr lang="en-US" sz="1800" dirty="0" smtClean="0">
                <a:latin typeface="Liberation Sans" panose="020B0604020202020204" pitchFamily="34" charset="0"/>
              </a:rPr>
              <a:t>this accounting </a:t>
            </a:r>
            <a:r>
              <a:rPr lang="en-US" sz="1800" dirty="0">
                <a:latin typeface="Liberation Sans" panose="020B0604020202020204" pitchFamily="34" charset="0"/>
              </a:rPr>
              <a:t>treatment was serious enough that it </a:t>
            </a:r>
            <a:r>
              <a:rPr lang="en-US" sz="1800" dirty="0" smtClean="0">
                <a:latin typeface="Liberation Sans" panose="020B0604020202020204" pitchFamily="34" charset="0"/>
              </a:rPr>
              <a:t>caused the </a:t>
            </a:r>
            <a:r>
              <a:rPr lang="en-US" sz="1800" dirty="0">
                <a:latin typeface="Liberation Sans" panose="020B0604020202020204" pitchFamily="34" charset="0"/>
              </a:rPr>
              <a:t>company’s chairman to resign, and an outside </a:t>
            </a:r>
            <a:r>
              <a:rPr lang="en-US" sz="1800" dirty="0" smtClean="0">
                <a:latin typeface="Liberation Sans" panose="020B0604020202020204" pitchFamily="34" charset="0"/>
              </a:rPr>
              <a:t>auditing firm </a:t>
            </a:r>
            <a:r>
              <a:rPr lang="en-US" sz="1800" dirty="0">
                <a:latin typeface="Liberation Sans" panose="020B0604020202020204" pitchFamily="34" charset="0"/>
              </a:rPr>
              <a:t>was brought in to investigate. One analyst </a:t>
            </a:r>
            <a:r>
              <a:rPr lang="en-US" sz="1800" dirty="0" smtClean="0">
                <a:latin typeface="Liberation Sans" panose="020B0604020202020204" pitchFamily="34" charset="0"/>
              </a:rPr>
              <a:t>commentated that </a:t>
            </a:r>
            <a:r>
              <a:rPr lang="en-US" sz="1800" dirty="0">
                <a:latin typeface="Liberation Sans" panose="020B0604020202020204" pitchFamily="34" charset="0"/>
              </a:rPr>
              <a:t>“we can never recall a period so damaging </a:t>
            </a:r>
            <a:r>
              <a:rPr lang="en-US" sz="1800" dirty="0" smtClean="0">
                <a:latin typeface="Liberation Sans" panose="020B0604020202020204" pitchFamily="34" charset="0"/>
              </a:rPr>
              <a:t>to the </a:t>
            </a:r>
            <a:r>
              <a:rPr lang="en-US" sz="1800" dirty="0">
                <a:latin typeface="Liberation Sans" panose="020B0604020202020204" pitchFamily="34" charset="0"/>
              </a:rPr>
              <a:t>reputation of the company</a:t>
            </a:r>
            <a:r>
              <a:rPr lang="en-US" sz="1800" dirty="0" smtClean="0">
                <a:latin typeface="Liberation Sans" panose="020B0604020202020204" pitchFamily="34" charset="0"/>
              </a:rPr>
              <a:t>.”</a:t>
            </a:r>
          </a:p>
          <a:p>
            <a:pPr algn="just">
              <a:lnSpc>
                <a:spcPct val="105000"/>
              </a:lnSpc>
              <a:spcBef>
                <a:spcPts val="600"/>
              </a:spcBef>
            </a:pPr>
            <a:r>
              <a:rPr lang="en-US" sz="1600" i="1" dirty="0" smtClean="0">
                <a:latin typeface="Liberation Sans" panose="020B0604020202020204" pitchFamily="34" charset="0"/>
              </a:rPr>
              <a:t>Source</a:t>
            </a:r>
            <a:r>
              <a:rPr lang="en-US" sz="1600" i="1" dirty="0">
                <a:latin typeface="Liberation Sans" panose="020B0604020202020204" pitchFamily="34" charset="0"/>
              </a:rPr>
              <a:t>: </a:t>
            </a:r>
            <a:r>
              <a:rPr lang="en-US" sz="1600" dirty="0">
                <a:latin typeface="Liberation Sans" panose="020B0604020202020204" pitchFamily="34" charset="0"/>
              </a:rPr>
              <a:t>Jenny Anderson, “Tesco Chairman to Step Down </a:t>
            </a:r>
            <a:r>
              <a:rPr lang="en-US" sz="1600" dirty="0" smtClean="0">
                <a:latin typeface="Liberation Sans" panose="020B0604020202020204" pitchFamily="34" charset="0"/>
              </a:rPr>
              <a:t>as Overstatement </a:t>
            </a:r>
            <a:r>
              <a:rPr lang="en-US" sz="1600" dirty="0">
                <a:latin typeface="Liberation Sans" panose="020B0604020202020204" pitchFamily="34" charset="0"/>
              </a:rPr>
              <a:t>of </a:t>
            </a:r>
            <a:r>
              <a:rPr lang="en-US" sz="1600" dirty="0" smtClean="0">
                <a:latin typeface="Liberation Sans" panose="020B0604020202020204" pitchFamily="34" charset="0"/>
              </a:rPr>
              <a:t>Profit </a:t>
            </a:r>
            <a:r>
              <a:rPr lang="en-US" sz="1600" dirty="0">
                <a:latin typeface="Liberation Sans" panose="020B0604020202020204" pitchFamily="34" charset="0"/>
              </a:rPr>
              <a:t>Grows,” </a:t>
            </a:r>
            <a:r>
              <a:rPr lang="en-US" sz="1600" i="1" dirty="0">
                <a:latin typeface="Liberation Sans" panose="020B0604020202020204" pitchFamily="34" charset="0"/>
              </a:rPr>
              <a:t>The New York Times </a:t>
            </a:r>
            <a:r>
              <a:rPr lang="en-US" sz="1600" i="1" dirty="0" smtClean="0">
                <a:latin typeface="Liberation Sans" panose="020B0604020202020204" pitchFamily="34" charset="0"/>
              </a:rPr>
              <a:t>Online </a:t>
            </a:r>
            <a:r>
              <a:rPr lang="en-US" sz="1600" dirty="0">
                <a:latin typeface="Liberation Sans" panose="020B0604020202020204" pitchFamily="34" charset="0"/>
              </a:rPr>
              <a:t>(October 23, 2014).</a:t>
            </a:r>
          </a:p>
        </p:txBody>
      </p:sp>
      <p:sp>
        <p:nvSpPr>
          <p:cNvPr id="9" name="Rectangle 8"/>
          <p:cNvSpPr/>
          <p:nvPr/>
        </p:nvSpPr>
        <p:spPr bwMode="auto">
          <a:xfrm>
            <a:off x="332096" y="353704"/>
            <a:ext cx="8458200" cy="5885738"/>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6239442"/>
            <a:ext cx="8476488" cy="161358"/>
          </a:xfrm>
          <a:prstGeom prst="rect">
            <a:avLst/>
          </a:prstGeom>
          <a:solidFill>
            <a:srgbClr val="FF33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7"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169205110"/>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3200400"/>
            <a:ext cx="8534400" cy="1928480"/>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35842" name="Text Box 2"/>
          <p:cNvSpPr txBox="1">
            <a:spLocks noChangeArrowheads="1"/>
          </p:cNvSpPr>
          <p:nvPr/>
        </p:nvSpPr>
        <p:spPr bwMode="auto">
          <a:xfrm>
            <a:off x="762000" y="1295400"/>
            <a:ext cx="7696200" cy="1565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40000"/>
              </a:spcBef>
              <a:spcAft>
                <a:spcPct val="20000"/>
              </a:spcAft>
              <a:buClr>
                <a:srgbClr val="CC0000"/>
              </a:buClr>
              <a:buSzPct val="80000"/>
              <a:buFont typeface="Wingdings" pitchFamily="2" charset="2"/>
              <a:buChar char="u"/>
            </a:pPr>
            <a:r>
              <a:rPr lang="en-US" altLang="en-US" sz="2200" dirty="0">
                <a:latin typeface="Liberation Sans" panose="020B0604020202020204" pitchFamily="34" charset="0"/>
              </a:rPr>
              <a:t>Offered to customers to </a:t>
            </a:r>
            <a:r>
              <a:rPr lang="en-US" altLang="en-US" sz="2200" b="1" dirty="0">
                <a:latin typeface="Liberation Sans" panose="020B0604020202020204" pitchFamily="34" charset="0"/>
              </a:rPr>
              <a:t>promote prompt payment </a:t>
            </a:r>
            <a:r>
              <a:rPr lang="en-US" altLang="en-US" sz="2200" dirty="0">
                <a:latin typeface="Liberation Sans" panose="020B0604020202020204" pitchFamily="34" charset="0"/>
              </a:rPr>
              <a:t>of the balance due.</a:t>
            </a:r>
          </a:p>
          <a:p>
            <a:pPr algn="l">
              <a:lnSpc>
                <a:spcPct val="125000"/>
              </a:lnSpc>
              <a:spcBef>
                <a:spcPct val="40000"/>
              </a:spcBef>
              <a:spcAft>
                <a:spcPct val="20000"/>
              </a:spcAft>
              <a:buClr>
                <a:srgbClr val="CC0000"/>
              </a:buClr>
              <a:buSzPct val="80000"/>
              <a:buFont typeface="Wingdings" pitchFamily="2" charset="2"/>
              <a:buChar char="u"/>
            </a:pPr>
            <a:r>
              <a:rPr lang="en-US" altLang="en-US" sz="2200" b="1" dirty="0">
                <a:latin typeface="Liberation Sans" panose="020B0604020202020204" pitchFamily="34" charset="0"/>
              </a:rPr>
              <a:t>Contra-revenue account</a:t>
            </a:r>
            <a:r>
              <a:rPr lang="en-US" altLang="en-US" sz="2200" dirty="0">
                <a:latin typeface="Liberation Sans" panose="020B0604020202020204" pitchFamily="34" charset="0"/>
              </a:rPr>
              <a:t> (debit) to Sales Revenue.</a:t>
            </a:r>
          </a:p>
        </p:txBody>
      </p:sp>
      <p:sp>
        <p:nvSpPr>
          <p:cNvPr id="3584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Sales Discount </a:t>
            </a:r>
            <a:endParaRPr lang="en-US" altLang="en-US" sz="3200" b="1" dirty="0">
              <a:solidFill>
                <a:srgbClr val="CC0000"/>
              </a:solidFill>
              <a:latin typeface="Liberation Sans" panose="020B0604020202020204" pitchFamily="34" charset="0"/>
            </a:endParaRPr>
          </a:p>
        </p:txBody>
      </p:sp>
      <p:sp>
        <p:nvSpPr>
          <p:cNvPr id="3584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6" name="Text Box 4"/>
          <p:cNvSpPr txBox="1">
            <a:spLocks noChangeArrowheads="1"/>
          </p:cNvSpPr>
          <p:nvPr/>
        </p:nvSpPr>
        <p:spPr bwMode="auto">
          <a:xfrm>
            <a:off x="1981200" y="3810000"/>
            <a:ext cx="6553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3,430</a:t>
            </a:r>
          </a:p>
        </p:txBody>
      </p:sp>
      <p:sp>
        <p:nvSpPr>
          <p:cNvPr id="36868" name="Text Box 5"/>
          <p:cNvSpPr txBox="1">
            <a:spLocks noChangeArrowheads="1"/>
          </p:cNvSpPr>
          <p:nvPr/>
        </p:nvSpPr>
        <p:spPr bwMode="auto">
          <a:xfrm>
            <a:off x="609600" y="38100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14</a:t>
            </a:r>
          </a:p>
        </p:txBody>
      </p:sp>
      <p:sp>
        <p:nvSpPr>
          <p:cNvPr id="899078" name="Text Box 6"/>
          <p:cNvSpPr txBox="1">
            <a:spLocks noChangeArrowheads="1"/>
          </p:cNvSpPr>
          <p:nvPr/>
        </p:nvSpPr>
        <p:spPr bwMode="auto">
          <a:xfrm>
            <a:off x="1981200" y="4770438"/>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5715000" algn="r"/>
              </a:tabLst>
              <a:defRPr sz="2000">
                <a:solidFill>
                  <a:schemeClr val="tx1"/>
                </a:solidFill>
                <a:latin typeface="Comic Sans MS" pitchFamily="66" charset="0"/>
              </a:defRPr>
            </a:lvl1pPr>
            <a:lvl2pPr marL="742950" indent="-285750">
              <a:tabLst>
                <a:tab pos="4862513" algn="r"/>
                <a:tab pos="5715000" algn="r"/>
              </a:tabLst>
              <a:defRPr sz="2000">
                <a:solidFill>
                  <a:schemeClr val="tx1"/>
                </a:solidFill>
                <a:latin typeface="Comic Sans MS" pitchFamily="66" charset="0"/>
              </a:defRPr>
            </a:lvl2pPr>
            <a:lvl3pPr marL="1143000" indent="-228600">
              <a:tabLst>
                <a:tab pos="4862513" algn="r"/>
                <a:tab pos="5715000" algn="r"/>
              </a:tabLst>
              <a:defRPr sz="2000">
                <a:solidFill>
                  <a:schemeClr val="tx1"/>
                </a:solidFill>
                <a:latin typeface="Comic Sans MS" pitchFamily="66" charset="0"/>
              </a:defRPr>
            </a:lvl3pPr>
            <a:lvl4pPr marL="1600200" indent="-228600">
              <a:tabLst>
                <a:tab pos="4862513" algn="r"/>
                <a:tab pos="5715000" algn="r"/>
              </a:tabLst>
              <a:defRPr sz="2000">
                <a:solidFill>
                  <a:schemeClr val="tx1"/>
                </a:solidFill>
                <a:latin typeface="Comic Sans MS" pitchFamily="66" charset="0"/>
              </a:defRPr>
            </a:lvl4pPr>
            <a:lvl5pPr marL="2057400" indent="-228600">
              <a:tabLst>
                <a:tab pos="4862513"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3,500</a:t>
            </a:r>
          </a:p>
        </p:txBody>
      </p:sp>
      <p:sp>
        <p:nvSpPr>
          <p:cNvPr id="899079" name="Text Box 7"/>
          <p:cNvSpPr txBox="1">
            <a:spLocks noChangeArrowheads="1"/>
          </p:cNvSpPr>
          <p:nvPr/>
        </p:nvSpPr>
        <p:spPr bwMode="auto">
          <a:xfrm>
            <a:off x="1981200" y="4313238"/>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Discounts	70</a:t>
            </a:r>
          </a:p>
        </p:txBody>
      </p:sp>
      <p:sp>
        <p:nvSpPr>
          <p:cNvPr id="899080" name="Rectangle 8"/>
          <p:cNvSpPr>
            <a:spLocks noChangeArrowheads="1"/>
          </p:cNvSpPr>
          <p:nvPr/>
        </p:nvSpPr>
        <p:spPr bwMode="auto">
          <a:xfrm>
            <a:off x="782638" y="5724525"/>
            <a:ext cx="274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12763" indent="-512763">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800" dirty="0">
                <a:solidFill>
                  <a:srgbClr val="800000"/>
                </a:solidFill>
                <a:latin typeface="Liberation Sans" panose="020B0604020202020204" pitchFamily="34" charset="0"/>
              </a:rPr>
              <a:t>*  </a:t>
            </a:r>
            <a:r>
              <a:rPr lang="en-US" altLang="en-US" sz="1800" dirty="0" smtClean="0">
                <a:latin typeface="Liberation Sans" panose="020B0604020202020204" pitchFamily="34" charset="0"/>
              </a:rPr>
              <a:t>[(€3,800 </a:t>
            </a:r>
            <a:r>
              <a:rPr lang="en-US" altLang="en-US" sz="1800" dirty="0">
                <a:latin typeface="Liberation Sans" panose="020B0604020202020204" pitchFamily="34" charset="0"/>
              </a:rPr>
              <a:t>– </a:t>
            </a:r>
            <a:r>
              <a:rPr lang="en-US" altLang="en-US" sz="1800" dirty="0" smtClean="0">
                <a:latin typeface="Liberation Sans" panose="020B0604020202020204" pitchFamily="34" charset="0"/>
              </a:rPr>
              <a:t>€300</a:t>
            </a:r>
            <a:r>
              <a:rPr lang="en-US" altLang="en-US" sz="1800" dirty="0">
                <a:latin typeface="Liberation Sans" panose="020B0604020202020204" pitchFamily="34" charset="0"/>
              </a:rPr>
              <a:t>) X 2%]</a:t>
            </a:r>
          </a:p>
        </p:txBody>
      </p:sp>
      <p:sp>
        <p:nvSpPr>
          <p:cNvPr id="899081" name="Text Box 9"/>
          <p:cNvSpPr txBox="1">
            <a:spLocks noChangeArrowheads="1"/>
          </p:cNvSpPr>
          <p:nvPr/>
        </p:nvSpPr>
        <p:spPr bwMode="auto">
          <a:xfrm>
            <a:off x="6629400" y="4327525"/>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dirty="0">
                <a:solidFill>
                  <a:srgbClr val="800000"/>
                </a:solidFill>
                <a:latin typeface="Liberation Sans" panose="020B0604020202020204" pitchFamily="34" charset="0"/>
              </a:rPr>
              <a:t>*</a:t>
            </a:r>
          </a:p>
        </p:txBody>
      </p:sp>
      <p:sp>
        <p:nvSpPr>
          <p:cNvPr id="36873" name="Text Box 10"/>
          <p:cNvSpPr txBox="1">
            <a:spLocks noChangeArrowheads="1"/>
          </p:cNvSpPr>
          <p:nvPr/>
        </p:nvSpPr>
        <p:spPr bwMode="auto">
          <a:xfrm>
            <a:off x="533400" y="1295400"/>
            <a:ext cx="80010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Assume </a:t>
            </a:r>
            <a:r>
              <a:rPr lang="en-US" altLang="en-US" sz="2200" dirty="0">
                <a:latin typeface="Liberation Sans" panose="020B0604020202020204" pitchFamily="34" charset="0"/>
              </a:rPr>
              <a:t>Sauk Stereo pays the balance due of </a:t>
            </a:r>
            <a:r>
              <a:rPr lang="en-US" altLang="en-US" sz="2200" dirty="0" smtClean="0">
                <a:latin typeface="Liberation Sans" panose="020B0604020202020204" pitchFamily="34" charset="0"/>
              </a:rPr>
              <a:t>€3,500 </a:t>
            </a:r>
            <a:r>
              <a:rPr lang="en-US" altLang="en-US" sz="2200" dirty="0">
                <a:latin typeface="Liberation Sans" panose="020B0604020202020204" pitchFamily="34" charset="0"/>
              </a:rPr>
              <a:t>(gross invoice price of </a:t>
            </a:r>
            <a:r>
              <a:rPr lang="en-US" altLang="en-US" sz="2200" dirty="0" smtClean="0">
                <a:latin typeface="Liberation Sans" panose="020B0604020202020204" pitchFamily="34" charset="0"/>
              </a:rPr>
              <a:t>€3,800 </a:t>
            </a:r>
            <a:r>
              <a:rPr lang="en-US" altLang="en-US" sz="2200" dirty="0">
                <a:latin typeface="Liberation Sans" panose="020B0604020202020204" pitchFamily="34" charset="0"/>
              </a:rPr>
              <a:t>less purchase returns and allowances of </a:t>
            </a:r>
            <a:r>
              <a:rPr lang="en-US" altLang="en-US" sz="2200" dirty="0" smtClean="0">
                <a:latin typeface="Liberation Sans" panose="020B0604020202020204" pitchFamily="34" charset="0"/>
              </a:rPr>
              <a:t>€300</a:t>
            </a:r>
            <a:r>
              <a:rPr lang="en-US" altLang="en-US" sz="2200" dirty="0">
                <a:latin typeface="Liberation Sans" panose="020B0604020202020204" pitchFamily="34" charset="0"/>
              </a:rPr>
              <a:t>) on May 14, the last day of the discount period.  Prepare the journal entry PW Audio Supply makes to record the receipt on May 14.</a:t>
            </a:r>
          </a:p>
        </p:txBody>
      </p:sp>
      <p:sp>
        <p:nvSpPr>
          <p:cNvPr id="3687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Sales Discount </a:t>
            </a:r>
            <a:endParaRPr lang="en-US" altLang="en-US" sz="3200" b="1" dirty="0">
              <a:solidFill>
                <a:schemeClr val="tx2">
                  <a:lumMod val="75000"/>
                </a:schemeClr>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9078"/>
                                        </p:tgtEl>
                                        <p:attrNameLst>
                                          <p:attrName>style.visibility</p:attrName>
                                        </p:attrNameLst>
                                      </p:cBhvr>
                                      <p:to>
                                        <p:strVal val="visible"/>
                                      </p:to>
                                    </p:set>
                                    <p:animEffect transition="in" filter="wipe(left)">
                                      <p:cBhvr>
                                        <p:cTn id="7" dur="500"/>
                                        <p:tgtEl>
                                          <p:spTgt spid="899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9079"/>
                                        </p:tgtEl>
                                        <p:attrNameLst>
                                          <p:attrName>style.visibility</p:attrName>
                                        </p:attrNameLst>
                                      </p:cBhvr>
                                      <p:to>
                                        <p:strVal val="visible"/>
                                      </p:to>
                                    </p:set>
                                    <p:animEffect transition="in" filter="wipe(left)">
                                      <p:cBhvr>
                                        <p:cTn id="12" dur="500"/>
                                        <p:tgtEl>
                                          <p:spTgt spid="899079"/>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99080"/>
                                        </p:tgtEl>
                                        <p:attrNameLst>
                                          <p:attrName>style.visibility</p:attrName>
                                        </p:attrNameLst>
                                      </p:cBhvr>
                                      <p:to>
                                        <p:strVal val="visible"/>
                                      </p:to>
                                    </p:set>
                                    <p:animEffect transition="in" filter="wipe(left)">
                                      <p:cBhvr>
                                        <p:cTn id="16" dur="500"/>
                                        <p:tgtEl>
                                          <p:spTgt spid="899080"/>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99081"/>
                                        </p:tgtEl>
                                        <p:attrNameLst>
                                          <p:attrName>style.visibility</p:attrName>
                                        </p:attrNameLst>
                                      </p:cBhvr>
                                      <p:to>
                                        <p:strVal val="visible"/>
                                      </p:to>
                                    </p:set>
                                    <p:animEffect transition="in" filter="wipe(left)">
                                      <p:cBhvr>
                                        <p:cTn id="20" dur="500"/>
                                        <p:tgtEl>
                                          <p:spTgt spid="89908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99076"/>
                                        </p:tgtEl>
                                        <p:attrNameLst>
                                          <p:attrName>style.visibility</p:attrName>
                                        </p:attrNameLst>
                                      </p:cBhvr>
                                      <p:to>
                                        <p:strVal val="visible"/>
                                      </p:to>
                                    </p:set>
                                    <p:animEffect transition="in" filter="wipe(left)">
                                      <p:cBhvr>
                                        <p:cTn id="25" dur="500"/>
                                        <p:tgtEl>
                                          <p:spTgt spid="899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076" grpId="0"/>
      <p:bldP spid="899078" grpId="0"/>
      <p:bldP spid="899079" grpId="0"/>
      <p:bldP spid="899080" grpId="0"/>
      <p:bldP spid="89908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p:cNvSpPr txBox="1">
            <a:spLocks noChangeArrowheads="1"/>
          </p:cNvSpPr>
          <p:nvPr/>
        </p:nvSpPr>
        <p:spPr bwMode="auto">
          <a:xfrm>
            <a:off x="1981200" y="4038600"/>
            <a:ext cx="6629400" cy="183127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Accounts </a:t>
            </a:r>
            <a:r>
              <a:rPr lang="en-US" sz="2200" dirty="0">
                <a:latin typeface="Liberation Sans" panose="020B0604020202020204" pitchFamily="34" charset="0"/>
                <a:cs typeface="Arial" charset="0"/>
              </a:rPr>
              <a:t>Receivable </a:t>
            </a:r>
            <a:r>
              <a:rPr lang="en-US" sz="2200" dirty="0" smtClean="0">
                <a:latin typeface="Liberation Sans" panose="020B0604020202020204" pitchFamily="34" charset="0"/>
                <a:cs typeface="Arial" charset="0"/>
              </a:rPr>
              <a:t>	15,000</a:t>
            </a:r>
          </a:p>
          <a:p>
            <a:pPr marL="463550" indent="-463550" algn="l">
              <a:spcBef>
                <a:spcPts val="600"/>
              </a:spcBef>
              <a:tabLst>
                <a:tab pos="4913313" algn="r"/>
                <a:tab pos="6223000" algn="r"/>
              </a:tabLst>
            </a:pPr>
            <a:r>
              <a:rPr lang="en-US" sz="2200" dirty="0">
                <a:latin typeface="Liberation Sans" panose="020B0604020202020204" pitchFamily="34" charset="0"/>
                <a:cs typeface="Arial" charset="0"/>
              </a:rPr>
              <a:t>	</a:t>
            </a:r>
            <a:r>
              <a:rPr lang="en-US" sz="2200" dirty="0" smtClean="0">
                <a:latin typeface="Liberation Sans" panose="020B0604020202020204" pitchFamily="34" charset="0"/>
                <a:cs typeface="Arial" charset="0"/>
              </a:rPr>
              <a:t>Sales </a:t>
            </a:r>
            <a:r>
              <a:rPr lang="en-US" sz="2200" dirty="0">
                <a:latin typeface="Liberation Sans" panose="020B0604020202020204" pitchFamily="34" charset="0"/>
                <a:cs typeface="Arial" charset="0"/>
              </a:rPr>
              <a:t>Revenue </a:t>
            </a:r>
            <a:r>
              <a:rPr lang="en-US" sz="2200" dirty="0" smtClean="0">
                <a:latin typeface="Liberation Sans" panose="020B0604020202020204" pitchFamily="34" charset="0"/>
                <a:cs typeface="Arial" charset="0"/>
              </a:rPr>
              <a:t>		15,000</a:t>
            </a:r>
          </a:p>
          <a:p>
            <a:pPr marL="463550" indent="-463550" algn="l">
              <a:spcBef>
                <a:spcPts val="1800"/>
              </a:spcBef>
              <a:tabLst>
                <a:tab pos="4913313" algn="r"/>
                <a:tab pos="6223000" algn="r"/>
              </a:tabLst>
            </a:pPr>
            <a:r>
              <a:rPr lang="en-US" sz="2200" dirty="0" smtClean="0">
                <a:latin typeface="Liberation Sans" panose="020B0604020202020204" pitchFamily="34" charset="0"/>
                <a:cs typeface="Arial" charset="0"/>
              </a:rPr>
              <a:t>Cost </a:t>
            </a:r>
            <a:r>
              <a:rPr lang="en-US" sz="2200" dirty="0">
                <a:latin typeface="Liberation Sans" panose="020B0604020202020204" pitchFamily="34" charset="0"/>
                <a:cs typeface="Arial" charset="0"/>
              </a:rPr>
              <a:t>of Goods Sold </a:t>
            </a:r>
            <a:r>
              <a:rPr lang="en-US" sz="2200" dirty="0" smtClean="0">
                <a:latin typeface="Liberation Sans" panose="020B0604020202020204" pitchFamily="34" charset="0"/>
                <a:cs typeface="Arial" charset="0"/>
              </a:rPr>
              <a:t>	8,000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Inventory 		8,000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4038600"/>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5</a:t>
            </a:r>
            <a:endParaRPr lang="en-US" altLang="en-US" sz="2200" dirty="0">
              <a:latin typeface="Liberation Sans" panose="020B0604020202020204" pitchFamily="34" charset="0"/>
              <a:cs typeface="Arial" charset="0"/>
            </a:endParaRPr>
          </a:p>
        </p:txBody>
      </p:sp>
      <p:sp>
        <p:nvSpPr>
          <p:cNvPr id="32" name="Text Box 3"/>
          <p:cNvSpPr txBox="1">
            <a:spLocks noChangeArrowheads="1"/>
          </p:cNvSpPr>
          <p:nvPr/>
        </p:nvSpPr>
        <p:spPr bwMode="auto">
          <a:xfrm>
            <a:off x="609600" y="5005133"/>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5</a:t>
            </a:r>
            <a:endParaRPr lang="en-US" altLang="en-US" sz="2200" dirty="0">
              <a:latin typeface="Liberation Sans" panose="020B0604020202020204" pitchFamily="34" charset="0"/>
              <a:cs typeface="Arial"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
        <p:nvSpPr>
          <p:cNvPr id="27" name="TextBox 26"/>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8" name="TextBox 27"/>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9" name="Rectangle 3"/>
          <p:cNvSpPr>
            <a:spLocks noChangeArrowheads="1"/>
          </p:cNvSpPr>
          <p:nvPr/>
        </p:nvSpPr>
        <p:spPr bwMode="auto">
          <a:xfrm>
            <a:off x="609600" y="1325318"/>
            <a:ext cx="8077200" cy="252992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On </a:t>
            </a:r>
            <a:r>
              <a:rPr lang="en-US" sz="2200" b="0" dirty="0">
                <a:solidFill>
                  <a:schemeClr val="tx1"/>
                </a:solidFill>
                <a:latin typeface="Liberation Sans" panose="020B0604020202020204" pitchFamily="34" charset="0"/>
              </a:rPr>
              <a:t>September 5, </a:t>
            </a:r>
            <a:r>
              <a:rPr lang="en-US" sz="2200" b="0" dirty="0" smtClean="0">
                <a:solidFill>
                  <a:schemeClr val="tx1"/>
                </a:solidFill>
                <a:latin typeface="Liberation Sans" panose="020B0604020202020204" pitchFamily="34" charset="0"/>
              </a:rPr>
              <a:t>Zhu </a:t>
            </a:r>
            <a:r>
              <a:rPr lang="en-US" sz="2200" b="0" dirty="0">
                <a:solidFill>
                  <a:schemeClr val="tx1"/>
                </a:solidFill>
                <a:latin typeface="Liberation Sans" panose="020B0604020202020204" pitchFamily="34" charset="0"/>
              </a:rPr>
              <a:t>Company buys merchandise on account from </a:t>
            </a:r>
            <a:r>
              <a:rPr lang="en-US" sz="2200" b="0" dirty="0" smtClean="0">
                <a:solidFill>
                  <a:schemeClr val="tx1"/>
                </a:solidFill>
                <a:latin typeface="Liberation Sans" panose="020B0604020202020204" pitchFamily="34" charset="0"/>
              </a:rPr>
              <a:t>Gao Company</a:t>
            </a:r>
            <a:r>
              <a:rPr lang="en-US" sz="2200" b="0" dirty="0">
                <a:solidFill>
                  <a:schemeClr val="tx1"/>
                </a:solidFill>
                <a:latin typeface="Liberation Sans" panose="020B0604020202020204" pitchFamily="34" charset="0"/>
              </a:rPr>
              <a:t>. The selling price of the goods is </a:t>
            </a:r>
            <a:r>
              <a:rPr lang="en-US" sz="2200" b="0" dirty="0" smtClean="0">
                <a:solidFill>
                  <a:schemeClr val="tx1"/>
                </a:solidFill>
                <a:latin typeface="Liberation Sans" panose="020B0604020202020204" pitchFamily="34" charset="0"/>
              </a:rPr>
              <a:t>¥15,000</a:t>
            </a:r>
            <a:r>
              <a:rPr lang="en-US" sz="2200" b="0" dirty="0">
                <a:solidFill>
                  <a:schemeClr val="tx1"/>
                </a:solidFill>
                <a:latin typeface="Liberation Sans" panose="020B0604020202020204" pitchFamily="34" charset="0"/>
              </a:rPr>
              <a:t>, and the cost to </a:t>
            </a:r>
            <a:r>
              <a:rPr lang="en-US" sz="2200" b="0" dirty="0" smtClean="0">
                <a:solidFill>
                  <a:schemeClr val="tx1"/>
                </a:solidFill>
                <a:latin typeface="Liberation Sans" panose="020B0604020202020204" pitchFamily="34" charset="0"/>
              </a:rPr>
              <a:t>Gao </a:t>
            </a:r>
            <a:r>
              <a:rPr lang="en-US" sz="2200" b="0" dirty="0">
                <a:solidFill>
                  <a:schemeClr val="tx1"/>
                </a:solidFill>
                <a:latin typeface="Liberation Sans" panose="020B0604020202020204" pitchFamily="34" charset="0"/>
              </a:rPr>
              <a:t>Company </a:t>
            </a:r>
            <a:r>
              <a:rPr lang="en-US" sz="2200" b="0" dirty="0" smtClean="0">
                <a:solidFill>
                  <a:schemeClr val="tx1"/>
                </a:solidFill>
                <a:latin typeface="Liberation Sans" panose="020B0604020202020204" pitchFamily="34" charset="0"/>
              </a:rPr>
              <a:t>was ¥8,000</a:t>
            </a:r>
            <a:r>
              <a:rPr lang="en-US" sz="2200" b="0" dirty="0">
                <a:solidFill>
                  <a:schemeClr val="tx1"/>
                </a:solidFill>
                <a:latin typeface="Liberation Sans" panose="020B0604020202020204" pitchFamily="34" charset="0"/>
              </a:rPr>
              <a:t>. On September 8, </a:t>
            </a:r>
            <a:r>
              <a:rPr lang="en-US" sz="2200" b="0" dirty="0" smtClean="0">
                <a:solidFill>
                  <a:schemeClr val="tx1"/>
                </a:solidFill>
                <a:latin typeface="Liberation Sans" panose="020B0604020202020204" pitchFamily="34" charset="0"/>
              </a:rPr>
              <a:t>Zhu </a:t>
            </a:r>
            <a:r>
              <a:rPr lang="en-US" sz="2200" b="0" dirty="0">
                <a:solidFill>
                  <a:schemeClr val="tx1"/>
                </a:solidFill>
                <a:latin typeface="Liberation Sans" panose="020B0604020202020204" pitchFamily="34" charset="0"/>
              </a:rPr>
              <a:t>returns defective goods with a selling price of </a:t>
            </a:r>
            <a:r>
              <a:rPr lang="en-US" sz="2200" b="0" dirty="0" smtClean="0">
                <a:solidFill>
                  <a:schemeClr val="tx1"/>
                </a:solidFill>
                <a:latin typeface="Liberation Sans" panose="020B0604020202020204" pitchFamily="34" charset="0"/>
              </a:rPr>
              <a:t>¥2,000 and the fair value of ¥300. Record </a:t>
            </a:r>
            <a:r>
              <a:rPr lang="en-US" sz="2200" b="0" dirty="0">
                <a:solidFill>
                  <a:schemeClr val="tx1"/>
                </a:solidFill>
                <a:latin typeface="Liberation Sans" panose="020B0604020202020204" pitchFamily="34" charset="0"/>
              </a:rPr>
              <a:t>the transactions on the books of </a:t>
            </a:r>
            <a:r>
              <a:rPr lang="en-US" sz="2200" b="0" dirty="0" smtClean="0">
                <a:solidFill>
                  <a:schemeClr val="tx1"/>
                </a:solidFill>
                <a:latin typeface="Liberation Sans" panose="020B0604020202020204" pitchFamily="34" charset="0"/>
              </a:rPr>
              <a:t>Gao </a:t>
            </a:r>
            <a:r>
              <a:rPr lang="en-US" sz="2200" b="0" dirty="0">
                <a:solidFill>
                  <a:schemeClr val="tx1"/>
                </a:solidFill>
                <a:latin typeface="Liberation Sans" panose="020B0604020202020204" pitchFamily="34" charset="0"/>
              </a:rPr>
              <a:t>Company.</a:t>
            </a:r>
          </a:p>
        </p:txBody>
      </p:sp>
    </p:spTree>
    <p:extLst>
      <p:ext uri="{BB962C8B-B14F-4D97-AF65-F5344CB8AC3E}">
        <p14:creationId xmlns:p14="http://schemas.microsoft.com/office/powerpoint/2010/main" val="31865560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bwMode="auto">
          <a:xfrm>
            <a:off x="6781800" y="976952"/>
            <a:ext cx="0" cy="168799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5122" name="Rectangle 2"/>
          <p:cNvSpPr>
            <a:spLocks noChangeArrowheads="1"/>
          </p:cNvSpPr>
          <p:nvPr/>
        </p:nvSpPr>
        <p:spPr bwMode="auto">
          <a:xfrm>
            <a:off x="429904" y="3092450"/>
            <a:ext cx="8305800" cy="2133600"/>
          </a:xfrm>
          <a:prstGeom prst="rect">
            <a:avLst/>
          </a:prstGeom>
          <a:solidFill>
            <a:srgbClr val="FFFFCC"/>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pic>
        <p:nvPicPr>
          <p:cNvPr id="5123" name="Picture 56" descr="ANd9GcSOIdLGanUplF9A3LzYBZEGvJqfPRDVr8zSqH6bhWCHER6lIVz-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425" y="3197225"/>
            <a:ext cx="23431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457200" y="1317008"/>
            <a:ext cx="46482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25000"/>
              </a:spcBef>
              <a:buClr>
                <a:schemeClr val="tx1"/>
              </a:buClr>
              <a:buFont typeface="Wingdings" pitchFamily="2" charset="2"/>
              <a:buNone/>
            </a:pPr>
            <a:r>
              <a:rPr lang="en-US" altLang="en-US" sz="2600" b="1" dirty="0">
                <a:latin typeface="Liberation Sans" panose="020B0604020202020204" pitchFamily="34" charset="0"/>
              </a:rPr>
              <a:t>Merchandising Companies</a:t>
            </a:r>
          </a:p>
          <a:p>
            <a:pPr algn="l">
              <a:lnSpc>
                <a:spcPct val="120000"/>
              </a:lnSpc>
              <a:spcBef>
                <a:spcPct val="25000"/>
              </a:spcBef>
              <a:buClr>
                <a:schemeClr val="tx1"/>
              </a:buClr>
              <a:buFont typeface="Wingdings" pitchFamily="2" charset="2"/>
              <a:buNone/>
            </a:pPr>
            <a:r>
              <a:rPr lang="en-US" altLang="en-US" sz="2400" dirty="0">
                <a:latin typeface="Liberation Sans" panose="020B0604020202020204" pitchFamily="34" charset="0"/>
              </a:rPr>
              <a:t>Buy and Sell Goods </a:t>
            </a:r>
          </a:p>
        </p:txBody>
      </p:sp>
      <p:sp>
        <p:nvSpPr>
          <p:cNvPr id="5127" name="Text Box 13"/>
          <p:cNvSpPr txBox="1">
            <a:spLocks noChangeArrowheads="1"/>
          </p:cNvSpPr>
          <p:nvPr/>
        </p:nvSpPr>
        <p:spPr bwMode="auto">
          <a:xfrm>
            <a:off x="762000" y="4646613"/>
            <a:ext cx="1828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Wholesaler</a:t>
            </a:r>
          </a:p>
        </p:txBody>
      </p:sp>
      <p:sp>
        <p:nvSpPr>
          <p:cNvPr id="5129" name="Text Box 16"/>
          <p:cNvSpPr txBox="1">
            <a:spLocks noChangeArrowheads="1"/>
          </p:cNvSpPr>
          <p:nvPr/>
        </p:nvSpPr>
        <p:spPr bwMode="auto">
          <a:xfrm>
            <a:off x="6553200" y="4646613"/>
            <a:ext cx="1828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Consumer</a:t>
            </a:r>
          </a:p>
        </p:txBody>
      </p:sp>
      <p:sp>
        <p:nvSpPr>
          <p:cNvPr id="5130" name="AutoShape 17"/>
          <p:cNvSpPr>
            <a:spLocks noChangeArrowheads="1"/>
          </p:cNvSpPr>
          <p:nvPr/>
        </p:nvSpPr>
        <p:spPr bwMode="auto">
          <a:xfrm>
            <a:off x="2694296" y="3854450"/>
            <a:ext cx="457200" cy="228600"/>
          </a:xfrm>
          <a:prstGeom prst="rightArrow">
            <a:avLst>
              <a:gd name="adj1" fmla="val 50000"/>
              <a:gd name="adj2" fmla="val 50000"/>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1" name="AutoShape 18"/>
          <p:cNvSpPr>
            <a:spLocks noChangeArrowheads="1"/>
          </p:cNvSpPr>
          <p:nvPr/>
        </p:nvSpPr>
        <p:spPr bwMode="auto">
          <a:xfrm>
            <a:off x="5867400" y="3854450"/>
            <a:ext cx="457200" cy="228600"/>
          </a:xfrm>
          <a:prstGeom prst="rightArrow">
            <a:avLst>
              <a:gd name="adj1" fmla="val 50000"/>
              <a:gd name="adj2" fmla="val 50000"/>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2" name="Rectangle 20"/>
          <p:cNvSpPr>
            <a:spLocks noChangeArrowheads="1"/>
          </p:cNvSpPr>
          <p:nvPr/>
        </p:nvSpPr>
        <p:spPr bwMode="auto">
          <a:xfrm>
            <a:off x="595952" y="5486400"/>
            <a:ext cx="8077200" cy="76200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2200" dirty="0">
                <a:latin typeface="Liberation Sans" panose="020B0604020202020204" pitchFamily="34" charset="0"/>
              </a:rPr>
              <a:t>The primary source of revenues is referred to as                    </a:t>
            </a:r>
            <a:r>
              <a:rPr lang="en-US" altLang="en-US" sz="2200" b="1" dirty="0">
                <a:solidFill>
                  <a:srgbClr val="000066"/>
                </a:solidFill>
                <a:latin typeface="Liberation Sans" panose="020B0604020202020204" pitchFamily="34" charset="0"/>
              </a:rPr>
              <a:t>sales revenue</a:t>
            </a:r>
            <a:r>
              <a:rPr lang="en-US" altLang="en-US" sz="2200" dirty="0">
                <a:latin typeface="Liberation Sans" panose="020B0604020202020204" pitchFamily="34" charset="0"/>
              </a:rPr>
              <a:t> or </a:t>
            </a:r>
            <a:r>
              <a:rPr lang="en-US" altLang="en-US" sz="2200" b="1" dirty="0">
                <a:latin typeface="Liberation Sans" panose="020B0604020202020204" pitchFamily="34" charset="0"/>
              </a:rPr>
              <a:t>sales</a:t>
            </a:r>
            <a:r>
              <a:rPr lang="en-US" altLang="en-US" sz="2200" dirty="0">
                <a:latin typeface="Liberation Sans" panose="020B0604020202020204" pitchFamily="34" charset="0"/>
              </a:rPr>
              <a:t>.</a:t>
            </a:r>
          </a:p>
        </p:txBody>
      </p:sp>
      <p:sp>
        <p:nvSpPr>
          <p:cNvPr id="5136" name="AutoShape 32" descr="2Q=="/>
          <p:cNvSpPr>
            <a:spLocks noChangeAspect="1" noChangeArrowheads="1"/>
          </p:cNvSpPr>
          <p:nvPr/>
        </p:nvSpPr>
        <p:spPr bwMode="auto">
          <a:xfrm>
            <a:off x="3733800" y="31210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7" name="AutoShape 34" descr="2Q=="/>
          <p:cNvSpPr>
            <a:spLocks noChangeAspect="1" noChangeArrowheads="1"/>
          </p:cNvSpPr>
          <p:nvPr/>
        </p:nvSpPr>
        <p:spPr bwMode="auto">
          <a:xfrm>
            <a:off x="3733800" y="31210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8" name="AutoShape 36" descr="2Q=="/>
          <p:cNvSpPr>
            <a:spLocks noChangeAspect="1" noChangeArrowheads="1"/>
          </p:cNvSpPr>
          <p:nvPr/>
        </p:nvSpPr>
        <p:spPr bwMode="auto">
          <a:xfrm>
            <a:off x="3733800" y="31210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9" name="AutoShape 40" descr="9k="/>
          <p:cNvSpPr>
            <a:spLocks noChangeAspect="1" noChangeArrowheads="1"/>
          </p:cNvSpPr>
          <p:nvPr/>
        </p:nvSpPr>
        <p:spPr bwMode="auto">
          <a:xfrm>
            <a:off x="3829050" y="2787650"/>
            <a:ext cx="1485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40" name="AutoShape 48" descr="2Q=="/>
          <p:cNvSpPr>
            <a:spLocks noChangeAspect="1" noChangeArrowheads="1"/>
          </p:cNvSpPr>
          <p:nvPr/>
        </p:nvSpPr>
        <p:spPr bwMode="auto">
          <a:xfrm>
            <a:off x="3733800" y="31210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41" name="AutoShape 50" descr="2Q=="/>
          <p:cNvSpPr>
            <a:spLocks noChangeAspect="1" noChangeArrowheads="1"/>
          </p:cNvSpPr>
          <p:nvPr/>
        </p:nvSpPr>
        <p:spPr bwMode="auto">
          <a:xfrm>
            <a:off x="3733800" y="31210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42" name="Text Box 15"/>
          <p:cNvSpPr txBox="1">
            <a:spLocks noChangeArrowheads="1"/>
          </p:cNvSpPr>
          <p:nvPr/>
        </p:nvSpPr>
        <p:spPr bwMode="auto">
          <a:xfrm>
            <a:off x="3886200" y="2590800"/>
            <a:ext cx="1219200" cy="42703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Retailer</a:t>
            </a:r>
          </a:p>
        </p:txBody>
      </p:sp>
      <p:sp>
        <p:nvSpPr>
          <p:cNvPr id="2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31" name="TextBox 30"/>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Merchandising Operations</a:t>
            </a:r>
            <a:endParaRPr lang="en-US" altLang="en-US" dirty="0">
              <a:solidFill>
                <a:schemeClr val="accent3"/>
              </a:solidFill>
            </a:endParaRPr>
          </a:p>
        </p:txBody>
      </p:sp>
      <p:sp>
        <p:nvSpPr>
          <p:cNvPr id="32" name="TextBox 31"/>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33" name="Rectangle 32"/>
          <p:cNvSpPr/>
          <p:nvPr/>
        </p:nvSpPr>
        <p:spPr>
          <a:xfrm>
            <a:off x="6911022" y="1039504"/>
            <a:ext cx="2080578" cy="1723549"/>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1 </a:t>
            </a:r>
            <a:r>
              <a:rPr lang="en-US" sz="1400" b="1" dirty="0" smtClean="0">
                <a:solidFill>
                  <a:srgbClr val="FF3300"/>
                </a:solidFill>
                <a:latin typeface="Liberation Sans" panose="020B0604020202020204" pitchFamily="34" charset="0"/>
              </a:rPr>
              <a:t> </a:t>
            </a:r>
            <a:endParaRPr lang="en-US" sz="1400" b="1" dirty="0">
              <a:solidFill>
                <a:srgbClr val="FF3300"/>
              </a:solidFill>
              <a:latin typeface="Liberation Sans" panose="020B0604020202020204" pitchFamily="34" charset="0"/>
            </a:endParaRPr>
          </a:p>
          <a:p>
            <a:pPr algn="l"/>
            <a:r>
              <a:rPr lang="en-US" sz="1400" b="1" dirty="0" smtClean="0">
                <a:solidFill>
                  <a:schemeClr val="tx1"/>
                </a:solidFill>
                <a:latin typeface="Liberation Sans" panose="020B0604020202020204" pitchFamily="34" charset="0"/>
              </a:rPr>
              <a:t>Identify the differences between service and merchandising companies.</a:t>
            </a:r>
            <a:endParaRPr lang="en-US" sz="1400" b="1" dirty="0">
              <a:solidFill>
                <a:schemeClr val="tx1"/>
              </a:solidFill>
              <a:latin typeface="Liberation Sans" panose="020B0604020202020204" pitchFamily="34" charset="0"/>
            </a:endParaRPr>
          </a:p>
        </p:txBody>
      </p:sp>
      <p:pic>
        <p:nvPicPr>
          <p:cNvPr id="34"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2904" y="1981377"/>
            <a:ext cx="8382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1209" y="1389640"/>
            <a:ext cx="1316182" cy="36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60" descr="ANd9GcTYZPScEQjb4ydq5g8E7L4821jXXgIQ8JM7wGG2k5-1XggLFgD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352800"/>
            <a:ext cx="20574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581400"/>
            <a:ext cx="1853045" cy="73458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p:cNvSpPr txBox="1">
            <a:spLocks noChangeArrowheads="1"/>
          </p:cNvSpPr>
          <p:nvPr/>
        </p:nvSpPr>
        <p:spPr bwMode="auto">
          <a:xfrm>
            <a:off x="1981200" y="4036129"/>
            <a:ext cx="6629400" cy="183127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Sales </a:t>
            </a:r>
            <a:r>
              <a:rPr lang="en-US" sz="2200" dirty="0">
                <a:latin typeface="Liberation Sans" panose="020B0604020202020204" pitchFamily="34" charset="0"/>
                <a:cs typeface="Arial" charset="0"/>
              </a:rPr>
              <a:t>Returns and Allowances </a:t>
            </a:r>
            <a:r>
              <a:rPr lang="en-US" sz="2200" dirty="0" smtClean="0">
                <a:latin typeface="Liberation Sans" panose="020B0604020202020204" pitchFamily="34" charset="0"/>
                <a:cs typeface="Arial" charset="0"/>
              </a:rPr>
              <a:t>	2,000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Accounts Receivable 		2,000</a:t>
            </a:r>
          </a:p>
          <a:p>
            <a:pPr marL="463550" indent="-463550" algn="l">
              <a:spcBef>
                <a:spcPts val="1800"/>
              </a:spcBef>
              <a:tabLst>
                <a:tab pos="4913313" algn="r"/>
                <a:tab pos="6223000" algn="r"/>
              </a:tabLst>
            </a:pPr>
            <a:r>
              <a:rPr lang="en-US" sz="2200" dirty="0" smtClean="0">
                <a:latin typeface="Liberation Sans" panose="020B0604020202020204" pitchFamily="34" charset="0"/>
                <a:cs typeface="Arial" charset="0"/>
              </a:rPr>
              <a:t>Inventory 	300</a:t>
            </a:r>
          </a:p>
          <a:p>
            <a:pPr marL="463550" indent="-463550" algn="l">
              <a:spcBef>
                <a:spcPts val="600"/>
              </a:spcBef>
              <a:tabLst>
                <a:tab pos="4913313" algn="r"/>
                <a:tab pos="6223000" algn="r"/>
              </a:tabLst>
            </a:pPr>
            <a:r>
              <a:rPr lang="en-US" altLang="en-US" sz="2200" dirty="0" smtClean="0">
                <a:latin typeface="Liberation Sans" panose="020B0604020202020204" pitchFamily="34" charset="0"/>
                <a:cs typeface="Arial" charset="0"/>
              </a:rPr>
              <a:t>	Cost of Goods Sold		300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4036129"/>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8</a:t>
            </a:r>
            <a:endParaRPr lang="en-US" altLang="en-US" sz="2200" dirty="0">
              <a:latin typeface="Liberation Sans" panose="020B0604020202020204" pitchFamily="34" charset="0"/>
              <a:cs typeface="Arial" charset="0"/>
            </a:endParaRPr>
          </a:p>
        </p:txBody>
      </p:sp>
      <p:sp>
        <p:nvSpPr>
          <p:cNvPr id="32" name="Text Box 3"/>
          <p:cNvSpPr txBox="1">
            <a:spLocks noChangeArrowheads="1"/>
          </p:cNvSpPr>
          <p:nvPr/>
        </p:nvSpPr>
        <p:spPr bwMode="auto">
          <a:xfrm>
            <a:off x="609600" y="5002662"/>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8</a:t>
            </a:r>
            <a:endParaRPr lang="en-US" altLang="en-US" sz="2200" dirty="0">
              <a:latin typeface="Liberation Sans" panose="020B0604020202020204" pitchFamily="34" charset="0"/>
              <a:cs typeface="Arial"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
        <p:nvSpPr>
          <p:cNvPr id="27" name="TextBox 26"/>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8" name="TextBox 27"/>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9" name="Rectangle 3"/>
          <p:cNvSpPr>
            <a:spLocks noChangeArrowheads="1"/>
          </p:cNvSpPr>
          <p:nvPr/>
        </p:nvSpPr>
        <p:spPr bwMode="auto">
          <a:xfrm>
            <a:off x="609600" y="1325318"/>
            <a:ext cx="8077200" cy="252992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On </a:t>
            </a:r>
            <a:r>
              <a:rPr lang="en-US" sz="2200" b="0" dirty="0">
                <a:solidFill>
                  <a:schemeClr val="tx1"/>
                </a:solidFill>
                <a:latin typeface="Liberation Sans" panose="020B0604020202020204" pitchFamily="34" charset="0"/>
              </a:rPr>
              <a:t>September 5, </a:t>
            </a:r>
            <a:r>
              <a:rPr lang="en-US" sz="2200" b="0" dirty="0" smtClean="0">
                <a:solidFill>
                  <a:schemeClr val="tx1"/>
                </a:solidFill>
                <a:latin typeface="Liberation Sans" panose="020B0604020202020204" pitchFamily="34" charset="0"/>
              </a:rPr>
              <a:t>Zhu </a:t>
            </a:r>
            <a:r>
              <a:rPr lang="en-US" sz="2200" b="0" dirty="0">
                <a:solidFill>
                  <a:schemeClr val="tx1"/>
                </a:solidFill>
                <a:latin typeface="Liberation Sans" panose="020B0604020202020204" pitchFamily="34" charset="0"/>
              </a:rPr>
              <a:t>Company buys merchandise on account from </a:t>
            </a:r>
            <a:r>
              <a:rPr lang="en-US" sz="2200" b="0" dirty="0" smtClean="0">
                <a:solidFill>
                  <a:schemeClr val="tx1"/>
                </a:solidFill>
                <a:latin typeface="Liberation Sans" panose="020B0604020202020204" pitchFamily="34" charset="0"/>
              </a:rPr>
              <a:t>Gao Company</a:t>
            </a:r>
            <a:r>
              <a:rPr lang="en-US" sz="2200" b="0" dirty="0">
                <a:solidFill>
                  <a:schemeClr val="tx1"/>
                </a:solidFill>
                <a:latin typeface="Liberation Sans" panose="020B0604020202020204" pitchFamily="34" charset="0"/>
              </a:rPr>
              <a:t>. The selling price of the goods is </a:t>
            </a:r>
            <a:r>
              <a:rPr lang="en-US" sz="2200" b="0" dirty="0" smtClean="0">
                <a:solidFill>
                  <a:schemeClr val="tx1"/>
                </a:solidFill>
                <a:latin typeface="Liberation Sans" panose="020B0604020202020204" pitchFamily="34" charset="0"/>
              </a:rPr>
              <a:t>¥15,000</a:t>
            </a:r>
            <a:r>
              <a:rPr lang="en-US" sz="2200" b="0" dirty="0">
                <a:solidFill>
                  <a:schemeClr val="tx1"/>
                </a:solidFill>
                <a:latin typeface="Liberation Sans" panose="020B0604020202020204" pitchFamily="34" charset="0"/>
              </a:rPr>
              <a:t>, and the cost to </a:t>
            </a:r>
            <a:r>
              <a:rPr lang="en-US" sz="2200" b="0" dirty="0" smtClean="0">
                <a:solidFill>
                  <a:schemeClr val="tx1"/>
                </a:solidFill>
                <a:latin typeface="Liberation Sans" panose="020B0604020202020204" pitchFamily="34" charset="0"/>
              </a:rPr>
              <a:t>Gao </a:t>
            </a:r>
            <a:r>
              <a:rPr lang="en-US" sz="2200" b="0" dirty="0">
                <a:solidFill>
                  <a:schemeClr val="tx1"/>
                </a:solidFill>
                <a:latin typeface="Liberation Sans" panose="020B0604020202020204" pitchFamily="34" charset="0"/>
              </a:rPr>
              <a:t>Company </a:t>
            </a:r>
            <a:r>
              <a:rPr lang="en-US" sz="2200" b="0" dirty="0" smtClean="0">
                <a:solidFill>
                  <a:schemeClr val="tx1"/>
                </a:solidFill>
                <a:latin typeface="Liberation Sans" panose="020B0604020202020204" pitchFamily="34" charset="0"/>
              </a:rPr>
              <a:t>was ¥8,000</a:t>
            </a:r>
            <a:r>
              <a:rPr lang="en-US" sz="2200" b="0" dirty="0">
                <a:solidFill>
                  <a:schemeClr val="tx1"/>
                </a:solidFill>
                <a:latin typeface="Liberation Sans" panose="020B0604020202020204" pitchFamily="34" charset="0"/>
              </a:rPr>
              <a:t>. On September 8, </a:t>
            </a:r>
            <a:r>
              <a:rPr lang="en-US" sz="2200" b="0" dirty="0" smtClean="0">
                <a:solidFill>
                  <a:schemeClr val="tx1"/>
                </a:solidFill>
                <a:latin typeface="Liberation Sans" panose="020B0604020202020204" pitchFamily="34" charset="0"/>
              </a:rPr>
              <a:t>Zhu </a:t>
            </a:r>
            <a:r>
              <a:rPr lang="en-US" sz="2200" b="0" dirty="0">
                <a:solidFill>
                  <a:schemeClr val="tx1"/>
                </a:solidFill>
                <a:latin typeface="Liberation Sans" panose="020B0604020202020204" pitchFamily="34" charset="0"/>
              </a:rPr>
              <a:t>returns defective goods with a selling price of </a:t>
            </a:r>
            <a:r>
              <a:rPr lang="en-US" sz="2200" b="0" dirty="0" smtClean="0">
                <a:solidFill>
                  <a:schemeClr val="tx1"/>
                </a:solidFill>
                <a:latin typeface="Liberation Sans" panose="020B0604020202020204" pitchFamily="34" charset="0"/>
              </a:rPr>
              <a:t>¥2,000 and the fair value of ¥300. Record </a:t>
            </a:r>
            <a:r>
              <a:rPr lang="en-US" sz="2200" b="0" dirty="0">
                <a:solidFill>
                  <a:schemeClr val="tx1"/>
                </a:solidFill>
                <a:latin typeface="Liberation Sans" panose="020B0604020202020204" pitchFamily="34" charset="0"/>
              </a:rPr>
              <a:t>the transactions on the books of </a:t>
            </a:r>
            <a:r>
              <a:rPr lang="en-US" sz="2200" b="0" dirty="0" smtClean="0">
                <a:solidFill>
                  <a:schemeClr val="tx1"/>
                </a:solidFill>
                <a:latin typeface="Liberation Sans" panose="020B0604020202020204" pitchFamily="34" charset="0"/>
              </a:rPr>
              <a:t>Gao </a:t>
            </a:r>
            <a:r>
              <a:rPr lang="en-US" sz="2200" b="0" dirty="0">
                <a:solidFill>
                  <a:schemeClr val="tx1"/>
                </a:solidFill>
                <a:latin typeface="Liberation Sans" panose="020B0604020202020204" pitchFamily="34" charset="0"/>
              </a:rPr>
              <a:t>Company.</a:t>
            </a:r>
          </a:p>
        </p:txBody>
      </p:sp>
    </p:spTree>
    <p:extLst>
      <p:ext uri="{BB962C8B-B14F-4D97-AF65-F5344CB8AC3E}">
        <p14:creationId xmlns:p14="http://schemas.microsoft.com/office/powerpoint/2010/main" val="18523663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0" y="2089150"/>
            <a:ext cx="7924800" cy="2817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40000"/>
              </a:spcBef>
              <a:spcAft>
                <a:spcPct val="20000"/>
              </a:spcAft>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Generally the same as a service company. </a:t>
            </a:r>
          </a:p>
          <a:p>
            <a:pPr algn="l">
              <a:lnSpc>
                <a:spcPct val="125000"/>
              </a:lnSpc>
              <a:spcBef>
                <a:spcPct val="40000"/>
              </a:spcBef>
              <a:spcAft>
                <a:spcPct val="20000"/>
              </a:spcAft>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One additional adjustment to make the records agree with the actual inventory on hand.</a:t>
            </a:r>
          </a:p>
          <a:p>
            <a:pPr algn="l">
              <a:lnSpc>
                <a:spcPct val="125000"/>
              </a:lnSpc>
              <a:spcBef>
                <a:spcPct val="40000"/>
              </a:spcBef>
              <a:spcAft>
                <a:spcPct val="20000"/>
              </a:spcAft>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Involves adjusting Inventory and Cost of Goods Sold.</a:t>
            </a:r>
          </a:p>
          <a:p>
            <a:pPr algn="l">
              <a:lnSpc>
                <a:spcPct val="125000"/>
              </a:lnSpc>
              <a:spcBef>
                <a:spcPct val="40000"/>
              </a:spcBef>
              <a:spcAft>
                <a:spcPct val="20000"/>
              </a:spcAft>
              <a:buClr>
                <a:srgbClr val="800000"/>
              </a:buClr>
              <a:buSzPct val="80000"/>
              <a:buFont typeface="Wingdings" pitchFamily="2" charset="2"/>
              <a:buChar char="u"/>
            </a:pPr>
            <a:endParaRPr lang="en-US" altLang="en-US" sz="2200" dirty="0">
              <a:solidFill>
                <a:srgbClr val="000000"/>
              </a:solidFill>
              <a:latin typeface="Liberation Sans" panose="020B0604020202020204" pitchFamily="34" charset="0"/>
            </a:endParaRPr>
          </a:p>
        </p:txBody>
      </p:sp>
      <p:sp>
        <p:nvSpPr>
          <p:cNvPr id="37894" name="Text Box 9"/>
          <p:cNvSpPr txBox="1">
            <a:spLocks noChangeArrowheads="1"/>
          </p:cNvSpPr>
          <p:nvPr/>
        </p:nvSpPr>
        <p:spPr bwMode="auto">
          <a:xfrm>
            <a:off x="533400" y="1447800"/>
            <a:ext cx="684371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2800" b="1" dirty="0">
                <a:solidFill>
                  <a:srgbClr val="CC0000"/>
                </a:solidFill>
                <a:latin typeface="Liberation Sans" panose="020B0604020202020204" pitchFamily="34" charset="0"/>
              </a:rPr>
              <a:t>Adjusting Entries </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
        <p:nvSpPr>
          <p:cNvPr id="11" name="Rectangle 10"/>
          <p:cNvSpPr/>
          <p:nvPr/>
        </p:nvSpPr>
        <p:spPr>
          <a:xfrm>
            <a:off x="6396256" y="1039504"/>
            <a:ext cx="2595344" cy="1015663"/>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4 </a:t>
            </a:r>
            <a:r>
              <a:rPr lang="en-US" sz="1400" b="1" dirty="0" smtClean="0">
                <a:solidFill>
                  <a:srgbClr val="FF3300"/>
                </a:solidFill>
                <a:latin typeface="Liberation Sans" panose="020B0604020202020204" pitchFamily="34" charset="0"/>
              </a:rPr>
              <a:t> </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Explain </a:t>
            </a:r>
            <a:r>
              <a:rPr lang="en-US" sz="1400" b="1" dirty="0">
                <a:latin typeface="Liberation Sans" panose="020B0604020202020204" pitchFamily="34" charset="0"/>
              </a:rPr>
              <a:t>the </a:t>
            </a:r>
            <a:r>
              <a:rPr lang="en-US" sz="1400" b="1" dirty="0" smtClean="0">
                <a:latin typeface="Liberation Sans" panose="020B0604020202020204" pitchFamily="34" charset="0"/>
              </a:rPr>
              <a:t>steps in the accounting cycle for a merchandising company.</a:t>
            </a:r>
            <a:endParaRPr lang="en-US" sz="1400" b="1" dirty="0">
              <a:latin typeface="Liberation Sans" panose="020B0604020202020204" pitchFamily="34" charset="0"/>
            </a:endParaRPr>
          </a:p>
        </p:txBody>
      </p:sp>
      <p:cxnSp>
        <p:nvCxnSpPr>
          <p:cNvPr id="12" name="Straight Connector 11"/>
          <p:cNvCxnSpPr/>
          <p:nvPr/>
        </p:nvCxnSpPr>
        <p:spPr bwMode="auto">
          <a:xfrm>
            <a:off x="6322328" y="976952"/>
            <a:ext cx="0" cy="1009975"/>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3" name="TextBox 12"/>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Recording Sales of Merchandise</a:t>
            </a:r>
            <a:endParaRPr lang="en-US" altLang="en-US" dirty="0">
              <a:solidFill>
                <a:schemeClr val="accent3"/>
              </a:solidFill>
            </a:endParaRPr>
          </a:p>
        </p:txBody>
      </p:sp>
      <p:sp>
        <p:nvSpPr>
          <p:cNvPr id="14" name="TextBox 13"/>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11"/>
          <p:cNvSpPr txBox="1">
            <a:spLocks noChangeArrowheads="1"/>
          </p:cNvSpPr>
          <p:nvPr/>
        </p:nvSpPr>
        <p:spPr bwMode="auto">
          <a:xfrm>
            <a:off x="533400" y="1295400"/>
            <a:ext cx="8382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Suppose </a:t>
            </a:r>
            <a:r>
              <a:rPr lang="en-US" altLang="en-US" sz="2200" dirty="0">
                <a:latin typeface="Liberation Sans" panose="020B0604020202020204" pitchFamily="34" charset="0"/>
              </a:rPr>
              <a:t>that PW Audio Supply has an unadjusted balance of </a:t>
            </a:r>
            <a:r>
              <a:rPr lang="en-US" altLang="en-US" sz="2200" dirty="0" smtClean="0">
                <a:latin typeface="Liberation Sans" panose="020B0604020202020204" pitchFamily="34" charset="0"/>
              </a:rPr>
              <a:t>€40,500 </a:t>
            </a:r>
            <a:r>
              <a:rPr lang="en-US" altLang="en-US" sz="2200" dirty="0">
                <a:latin typeface="Liberation Sans" panose="020B0604020202020204" pitchFamily="34" charset="0"/>
              </a:rPr>
              <a:t>in Merchandise Inventory. Through a physical count, PW Audio determines that its actual merchandise inventory at year-end is </a:t>
            </a:r>
            <a:r>
              <a:rPr lang="en-US" altLang="en-US" sz="2200" dirty="0" smtClean="0">
                <a:latin typeface="Liberation Sans" panose="020B0604020202020204" pitchFamily="34" charset="0"/>
              </a:rPr>
              <a:t>€40,000</a:t>
            </a:r>
            <a:r>
              <a:rPr lang="en-US" altLang="en-US" sz="2200" dirty="0">
                <a:latin typeface="Liberation Sans" panose="020B0604020202020204" pitchFamily="34" charset="0"/>
              </a:rPr>
              <a:t>. The company would make an adjusting entry as follows.</a:t>
            </a:r>
          </a:p>
        </p:txBody>
      </p:sp>
      <p:sp>
        <p:nvSpPr>
          <p:cNvPr id="781324" name="Text Box 12"/>
          <p:cNvSpPr txBox="1">
            <a:spLocks noChangeArrowheads="1"/>
          </p:cNvSpPr>
          <p:nvPr/>
        </p:nvSpPr>
        <p:spPr bwMode="auto">
          <a:xfrm>
            <a:off x="1295400" y="3757613"/>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41963" algn="r"/>
              </a:tabLst>
              <a:defRPr sz="2000">
                <a:solidFill>
                  <a:schemeClr val="tx1"/>
                </a:solidFill>
                <a:latin typeface="Comic Sans MS" pitchFamily="66" charset="0"/>
              </a:defRPr>
            </a:lvl1pPr>
            <a:lvl2pPr marL="742950" indent="-285750">
              <a:tabLst>
                <a:tab pos="5541963" algn="r"/>
              </a:tabLst>
              <a:defRPr sz="2000">
                <a:solidFill>
                  <a:schemeClr val="tx1"/>
                </a:solidFill>
                <a:latin typeface="Comic Sans MS" pitchFamily="66" charset="0"/>
              </a:defRPr>
            </a:lvl2pPr>
            <a:lvl3pPr marL="1143000" indent="-228600">
              <a:tabLst>
                <a:tab pos="5541963" algn="r"/>
              </a:tabLst>
              <a:defRPr sz="2000">
                <a:solidFill>
                  <a:schemeClr val="tx1"/>
                </a:solidFill>
                <a:latin typeface="Comic Sans MS" pitchFamily="66" charset="0"/>
              </a:defRPr>
            </a:lvl3pPr>
            <a:lvl4pPr marL="1600200" indent="-228600">
              <a:tabLst>
                <a:tab pos="5541963" algn="r"/>
              </a:tabLst>
              <a:defRPr sz="2000">
                <a:solidFill>
                  <a:schemeClr val="tx1"/>
                </a:solidFill>
                <a:latin typeface="Comic Sans MS" pitchFamily="66" charset="0"/>
              </a:defRPr>
            </a:lvl4pPr>
            <a:lvl5pPr marL="2057400" indent="-228600">
              <a:tabLst>
                <a:tab pos="5541963"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541963"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541963"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541963"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541963"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Cost of Goods Sold  	500</a:t>
            </a:r>
          </a:p>
        </p:txBody>
      </p:sp>
      <p:sp>
        <p:nvSpPr>
          <p:cNvPr id="781326" name="Text Box 14"/>
          <p:cNvSpPr txBox="1">
            <a:spLocks noChangeArrowheads="1"/>
          </p:cNvSpPr>
          <p:nvPr/>
        </p:nvSpPr>
        <p:spPr bwMode="auto">
          <a:xfrm>
            <a:off x="1295400" y="426085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511925" algn="r"/>
              </a:tabLst>
              <a:defRPr sz="2000">
                <a:solidFill>
                  <a:schemeClr val="tx1"/>
                </a:solidFill>
                <a:latin typeface="Comic Sans MS" pitchFamily="66" charset="0"/>
              </a:defRPr>
            </a:lvl1pPr>
            <a:lvl2pPr marL="742950" indent="-285750">
              <a:tabLst>
                <a:tab pos="4862513" algn="r"/>
                <a:tab pos="6511925" algn="r"/>
              </a:tabLst>
              <a:defRPr sz="2000">
                <a:solidFill>
                  <a:schemeClr val="tx1"/>
                </a:solidFill>
                <a:latin typeface="Comic Sans MS" pitchFamily="66" charset="0"/>
              </a:defRPr>
            </a:lvl2pPr>
            <a:lvl3pPr marL="1143000" indent="-228600">
              <a:tabLst>
                <a:tab pos="4862513" algn="r"/>
                <a:tab pos="6511925" algn="r"/>
              </a:tabLst>
              <a:defRPr sz="2000">
                <a:solidFill>
                  <a:schemeClr val="tx1"/>
                </a:solidFill>
                <a:latin typeface="Comic Sans MS" pitchFamily="66" charset="0"/>
              </a:defRPr>
            </a:lvl3pPr>
            <a:lvl4pPr marL="1600200" indent="-228600">
              <a:tabLst>
                <a:tab pos="4862513" algn="r"/>
                <a:tab pos="6511925" algn="r"/>
              </a:tabLst>
              <a:defRPr sz="2000">
                <a:solidFill>
                  <a:schemeClr val="tx1"/>
                </a:solidFill>
                <a:latin typeface="Comic Sans MS" pitchFamily="66" charset="0"/>
              </a:defRPr>
            </a:lvl4pPr>
            <a:lvl5pPr marL="2057400" indent="-228600">
              <a:tabLst>
                <a:tab pos="4862513" algn="r"/>
                <a:tab pos="65119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5119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5119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5119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511925"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500</a:t>
            </a:r>
          </a:p>
        </p:txBody>
      </p:sp>
      <p:sp>
        <p:nvSpPr>
          <p:cNvPr id="3891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rgbClr val="CC0000"/>
                </a:solidFill>
                <a:latin typeface="Liberation Sans" panose="020B0604020202020204" pitchFamily="34" charset="0"/>
              </a:rPr>
              <a:t>Adjusting Entries</a:t>
            </a:r>
            <a:endParaRPr lang="en-US" altLang="en-US" sz="3200" b="1" dirty="0">
              <a:solidFill>
                <a:srgbClr val="CC0000"/>
              </a:solidFill>
              <a:latin typeface="Liberation Sans" panose="020B0604020202020204" pitchFamily="34" charset="0"/>
            </a:endParaRPr>
          </a:p>
        </p:txBody>
      </p:sp>
      <p:sp>
        <p:nvSpPr>
          <p:cNvPr id="38919" name="Line 1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1324"/>
                                        </p:tgtEl>
                                        <p:attrNameLst>
                                          <p:attrName>style.visibility</p:attrName>
                                        </p:attrNameLst>
                                      </p:cBhvr>
                                      <p:to>
                                        <p:strVal val="visible"/>
                                      </p:to>
                                    </p:set>
                                    <p:animEffect transition="in" filter="wipe(left)">
                                      <p:cBhvr>
                                        <p:cTn id="7" dur="500"/>
                                        <p:tgtEl>
                                          <p:spTgt spid="781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1326"/>
                                        </p:tgtEl>
                                        <p:attrNameLst>
                                          <p:attrName>style.visibility</p:attrName>
                                        </p:attrNameLst>
                                      </p:cBhvr>
                                      <p:to>
                                        <p:strVal val="visible"/>
                                      </p:to>
                                    </p:set>
                                    <p:animEffect transition="in" filter="wipe(left)">
                                      <p:cBhvr>
                                        <p:cTn id="12" dur="500"/>
                                        <p:tgtEl>
                                          <p:spTgt spid="781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24" grpId="0" autoUpdateAnimBg="0"/>
      <p:bldP spid="78132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Line 2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rgbClr val="CC0000"/>
                </a:solidFill>
                <a:latin typeface="Liberation Sans" panose="020B0604020202020204" pitchFamily="34" charset="0"/>
              </a:rPr>
              <a:t>Closing Entries</a:t>
            </a:r>
            <a:endParaRPr lang="en-US" altLang="en-US" sz="3200" b="1" dirty="0">
              <a:solidFill>
                <a:srgbClr val="CC0000"/>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1"/>
            <a:ext cx="8534400" cy="4456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1"/>
            <a:ext cx="8534400" cy="4456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Closing Entries</a:t>
            </a: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
        <p:nvSpPr>
          <p:cNvPr id="2" name="Rectangle 1"/>
          <p:cNvSpPr/>
          <p:nvPr/>
        </p:nvSpPr>
        <p:spPr bwMode="auto">
          <a:xfrm>
            <a:off x="533400" y="3276600"/>
            <a:ext cx="8458200" cy="28194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0296" y="1309048"/>
            <a:ext cx="7543800" cy="225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331387"/>
            <a:ext cx="8077200" cy="293618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The </a:t>
            </a:r>
            <a:r>
              <a:rPr lang="en-US" sz="2200" b="0" dirty="0">
                <a:solidFill>
                  <a:schemeClr val="tx1"/>
                </a:solidFill>
                <a:latin typeface="Liberation Sans" panose="020B0604020202020204" pitchFamily="34" charset="0"/>
              </a:rPr>
              <a:t>trial balance of Celine’s Sports Wear Shop at December 31 shows Inventory </a:t>
            </a:r>
            <a:r>
              <a:rPr lang="en-US" sz="2200" b="0" dirty="0" smtClean="0">
                <a:solidFill>
                  <a:schemeClr val="tx1"/>
                </a:solidFill>
                <a:latin typeface="Liberation Sans" panose="020B0604020202020204" pitchFamily="34" charset="0"/>
              </a:rPr>
              <a:t>€25,000, Sales </a:t>
            </a:r>
            <a:r>
              <a:rPr lang="en-US" sz="2200" b="0" dirty="0">
                <a:solidFill>
                  <a:schemeClr val="tx1"/>
                </a:solidFill>
                <a:latin typeface="Liberation Sans" panose="020B0604020202020204" pitchFamily="34" charset="0"/>
              </a:rPr>
              <a:t>Revenue </a:t>
            </a:r>
            <a:r>
              <a:rPr lang="en-US" sz="2200" b="0" dirty="0" smtClean="0">
                <a:solidFill>
                  <a:schemeClr val="tx1"/>
                </a:solidFill>
                <a:latin typeface="Liberation Sans" panose="020B0604020202020204" pitchFamily="34" charset="0"/>
              </a:rPr>
              <a:t>€162,400</a:t>
            </a:r>
            <a:r>
              <a:rPr lang="en-US" sz="2200" b="0" dirty="0">
                <a:solidFill>
                  <a:schemeClr val="tx1"/>
                </a:solidFill>
                <a:latin typeface="Liberation Sans" panose="020B0604020202020204" pitchFamily="34" charset="0"/>
              </a:rPr>
              <a:t>, Sales Returns and Allowances </a:t>
            </a:r>
            <a:r>
              <a:rPr lang="en-US" sz="2200" b="0" dirty="0" smtClean="0">
                <a:solidFill>
                  <a:schemeClr val="tx1"/>
                </a:solidFill>
                <a:latin typeface="Liberation Sans" panose="020B0604020202020204" pitchFamily="34" charset="0"/>
              </a:rPr>
              <a:t>€4,800</a:t>
            </a:r>
            <a:r>
              <a:rPr lang="en-US" sz="2200" b="0" dirty="0">
                <a:solidFill>
                  <a:schemeClr val="tx1"/>
                </a:solidFill>
                <a:latin typeface="Liberation Sans" panose="020B0604020202020204" pitchFamily="34" charset="0"/>
              </a:rPr>
              <a:t>, Sales Discounts </a:t>
            </a:r>
            <a:r>
              <a:rPr lang="en-US" sz="2200" b="0" dirty="0" smtClean="0">
                <a:solidFill>
                  <a:schemeClr val="tx1"/>
                </a:solidFill>
                <a:latin typeface="Liberation Sans" panose="020B0604020202020204" pitchFamily="34" charset="0"/>
              </a:rPr>
              <a:t>€3,600, Cost </a:t>
            </a:r>
            <a:r>
              <a:rPr lang="en-US" sz="2200" b="0" dirty="0">
                <a:solidFill>
                  <a:schemeClr val="tx1"/>
                </a:solidFill>
                <a:latin typeface="Liberation Sans" panose="020B0604020202020204" pitchFamily="34" charset="0"/>
              </a:rPr>
              <a:t>of Goods Sold $110,000, Rent Revenue </a:t>
            </a:r>
            <a:r>
              <a:rPr lang="en-US" sz="2200" b="0" dirty="0" smtClean="0">
                <a:solidFill>
                  <a:schemeClr val="tx1"/>
                </a:solidFill>
                <a:latin typeface="Liberation Sans" panose="020B0604020202020204" pitchFamily="34" charset="0"/>
              </a:rPr>
              <a:t>€6,000</a:t>
            </a:r>
            <a:r>
              <a:rPr lang="en-US" sz="2200" b="0" dirty="0">
                <a:solidFill>
                  <a:schemeClr val="tx1"/>
                </a:solidFill>
                <a:latin typeface="Liberation Sans" panose="020B0604020202020204" pitchFamily="34" charset="0"/>
              </a:rPr>
              <a:t>, Freight-Out </a:t>
            </a:r>
            <a:r>
              <a:rPr lang="en-US" sz="2200" b="0" dirty="0" smtClean="0">
                <a:solidFill>
                  <a:schemeClr val="tx1"/>
                </a:solidFill>
                <a:latin typeface="Liberation Sans" panose="020B0604020202020204" pitchFamily="34" charset="0"/>
              </a:rPr>
              <a:t>€1,800</a:t>
            </a:r>
            <a:r>
              <a:rPr lang="en-US" sz="2200" b="0" dirty="0">
                <a:solidFill>
                  <a:schemeClr val="tx1"/>
                </a:solidFill>
                <a:latin typeface="Liberation Sans" panose="020B0604020202020204" pitchFamily="34" charset="0"/>
              </a:rPr>
              <a:t>, Rent </a:t>
            </a:r>
            <a:r>
              <a:rPr lang="en-US" sz="2200" b="0" dirty="0" smtClean="0">
                <a:solidFill>
                  <a:schemeClr val="tx1"/>
                </a:solidFill>
                <a:latin typeface="Liberation Sans" panose="020B0604020202020204" pitchFamily="34" charset="0"/>
              </a:rPr>
              <a:t>Expense €8,800</a:t>
            </a:r>
            <a:r>
              <a:rPr lang="en-US" sz="2200" b="0" dirty="0">
                <a:solidFill>
                  <a:schemeClr val="tx1"/>
                </a:solidFill>
                <a:latin typeface="Liberation Sans" panose="020B0604020202020204" pitchFamily="34" charset="0"/>
              </a:rPr>
              <a:t>, and Salaries and Wages Expense </a:t>
            </a:r>
            <a:r>
              <a:rPr lang="en-US" sz="2200" b="0" dirty="0" smtClean="0">
                <a:solidFill>
                  <a:schemeClr val="tx1"/>
                </a:solidFill>
                <a:latin typeface="Liberation Sans" panose="020B0604020202020204" pitchFamily="34" charset="0"/>
              </a:rPr>
              <a:t>€22,000</a:t>
            </a:r>
            <a:r>
              <a:rPr lang="en-US" sz="2200" b="0" dirty="0">
                <a:solidFill>
                  <a:schemeClr val="tx1"/>
                </a:solidFill>
                <a:latin typeface="Liberation Sans" panose="020B0604020202020204" pitchFamily="34" charset="0"/>
              </a:rPr>
              <a:t>. Prepare the closing entries for </a:t>
            </a:r>
            <a:r>
              <a:rPr lang="en-US" sz="2200" b="0" dirty="0" smtClean="0">
                <a:solidFill>
                  <a:schemeClr val="tx1"/>
                </a:solidFill>
                <a:latin typeface="Liberation Sans" panose="020B0604020202020204" pitchFamily="34" charset="0"/>
              </a:rPr>
              <a:t>the above </a:t>
            </a:r>
            <a:r>
              <a:rPr lang="en-US" sz="2200" b="0" dirty="0">
                <a:solidFill>
                  <a:schemeClr val="tx1"/>
                </a:solidFill>
                <a:latin typeface="Liberation Sans" panose="020B0604020202020204" pitchFamily="34" charset="0"/>
              </a:rPr>
              <a:t>accounts.</a:t>
            </a:r>
          </a:p>
        </p:txBody>
      </p:sp>
      <p:sp>
        <p:nvSpPr>
          <p:cNvPr id="17" name="Text Box 2"/>
          <p:cNvSpPr txBox="1">
            <a:spLocks noChangeArrowheads="1"/>
          </p:cNvSpPr>
          <p:nvPr/>
        </p:nvSpPr>
        <p:spPr bwMode="auto">
          <a:xfrm>
            <a:off x="1981200" y="4376916"/>
            <a:ext cx="6629400" cy="126188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Sales </a:t>
            </a:r>
            <a:r>
              <a:rPr lang="en-US" sz="2200" dirty="0">
                <a:latin typeface="Liberation Sans" panose="020B0604020202020204" pitchFamily="34" charset="0"/>
                <a:cs typeface="Arial" charset="0"/>
              </a:rPr>
              <a:t>Revenue </a:t>
            </a:r>
            <a:r>
              <a:rPr lang="en-US" sz="2200" dirty="0" smtClean="0">
                <a:latin typeface="Liberation Sans" panose="020B0604020202020204" pitchFamily="34" charset="0"/>
                <a:cs typeface="Arial" charset="0"/>
              </a:rPr>
              <a:t>	162,400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Rent </a:t>
            </a:r>
            <a:r>
              <a:rPr lang="en-US" sz="2200" dirty="0">
                <a:latin typeface="Liberation Sans" panose="020B0604020202020204" pitchFamily="34" charset="0"/>
                <a:cs typeface="Arial" charset="0"/>
              </a:rPr>
              <a:t>Revenue </a:t>
            </a:r>
            <a:r>
              <a:rPr lang="en-US" sz="2200" dirty="0" smtClean="0">
                <a:latin typeface="Liberation Sans" panose="020B0604020202020204" pitchFamily="34" charset="0"/>
                <a:cs typeface="Arial" charset="0"/>
              </a:rPr>
              <a:t>	6,000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Income </a:t>
            </a:r>
            <a:r>
              <a:rPr lang="en-US" sz="2200" dirty="0">
                <a:latin typeface="Liberation Sans" panose="020B0604020202020204" pitchFamily="34" charset="0"/>
                <a:cs typeface="Arial" charset="0"/>
              </a:rPr>
              <a:t>Summary </a:t>
            </a:r>
            <a:r>
              <a:rPr lang="en-US" sz="2200" dirty="0" smtClean="0">
                <a:latin typeface="Liberation Sans" panose="020B0604020202020204" pitchFamily="34" charset="0"/>
                <a:cs typeface="Arial" charset="0"/>
              </a:rPr>
              <a:t>		168,400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4376916"/>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Dec. 31</a:t>
            </a:r>
            <a:endParaRPr lang="en-US" altLang="en-US" sz="2200" dirty="0">
              <a:latin typeface="Liberation Sans" panose="020B0604020202020204" pitchFamily="34" charset="0"/>
              <a:cs typeface="Arial"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
        <p:nvSpPr>
          <p:cNvPr id="15" name="TextBox 14"/>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7" name="TextBox 2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15352155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457200"/>
            <a:ext cx="8077200" cy="293618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The </a:t>
            </a:r>
            <a:r>
              <a:rPr lang="en-US" sz="2200" b="0" dirty="0">
                <a:solidFill>
                  <a:schemeClr val="tx1"/>
                </a:solidFill>
                <a:latin typeface="Liberation Sans" panose="020B0604020202020204" pitchFamily="34" charset="0"/>
              </a:rPr>
              <a:t>trial balance of Celine’s Sports Wear Shop at December 31 shows Inventory </a:t>
            </a:r>
            <a:r>
              <a:rPr lang="en-US" sz="2200" b="0" dirty="0" smtClean="0">
                <a:solidFill>
                  <a:schemeClr val="tx1"/>
                </a:solidFill>
                <a:latin typeface="Liberation Sans" panose="020B0604020202020204" pitchFamily="34" charset="0"/>
              </a:rPr>
              <a:t>€25,000, Sales </a:t>
            </a:r>
            <a:r>
              <a:rPr lang="en-US" sz="2200" b="0" dirty="0">
                <a:solidFill>
                  <a:schemeClr val="tx1"/>
                </a:solidFill>
                <a:latin typeface="Liberation Sans" panose="020B0604020202020204" pitchFamily="34" charset="0"/>
              </a:rPr>
              <a:t>Revenue </a:t>
            </a:r>
            <a:r>
              <a:rPr lang="en-US" sz="2200" b="0" dirty="0" smtClean="0">
                <a:solidFill>
                  <a:schemeClr val="tx1"/>
                </a:solidFill>
                <a:latin typeface="Liberation Sans" panose="020B0604020202020204" pitchFamily="34" charset="0"/>
              </a:rPr>
              <a:t>€162,400</a:t>
            </a:r>
            <a:r>
              <a:rPr lang="en-US" sz="2200" b="0" dirty="0">
                <a:solidFill>
                  <a:schemeClr val="tx1"/>
                </a:solidFill>
                <a:latin typeface="Liberation Sans" panose="020B0604020202020204" pitchFamily="34" charset="0"/>
              </a:rPr>
              <a:t>, Sales Returns and Allowances </a:t>
            </a:r>
            <a:r>
              <a:rPr lang="en-US" sz="2200" b="0" dirty="0" smtClean="0">
                <a:solidFill>
                  <a:schemeClr val="tx1"/>
                </a:solidFill>
                <a:latin typeface="Liberation Sans" panose="020B0604020202020204" pitchFamily="34" charset="0"/>
              </a:rPr>
              <a:t>€4,800</a:t>
            </a:r>
            <a:r>
              <a:rPr lang="en-US" sz="2200" b="0" dirty="0">
                <a:solidFill>
                  <a:schemeClr val="tx1"/>
                </a:solidFill>
                <a:latin typeface="Liberation Sans" panose="020B0604020202020204" pitchFamily="34" charset="0"/>
              </a:rPr>
              <a:t>, Sales Discounts </a:t>
            </a:r>
            <a:r>
              <a:rPr lang="en-US" sz="2200" b="0" dirty="0" smtClean="0">
                <a:solidFill>
                  <a:schemeClr val="tx1"/>
                </a:solidFill>
                <a:latin typeface="Liberation Sans" panose="020B0604020202020204" pitchFamily="34" charset="0"/>
              </a:rPr>
              <a:t>€3,600, Cost </a:t>
            </a:r>
            <a:r>
              <a:rPr lang="en-US" sz="2200" b="0" dirty="0">
                <a:solidFill>
                  <a:schemeClr val="tx1"/>
                </a:solidFill>
                <a:latin typeface="Liberation Sans" panose="020B0604020202020204" pitchFamily="34" charset="0"/>
              </a:rPr>
              <a:t>of Goods Sold </a:t>
            </a:r>
            <a:r>
              <a:rPr lang="en-US" sz="2200" b="0" dirty="0" smtClean="0">
                <a:solidFill>
                  <a:schemeClr val="tx1"/>
                </a:solidFill>
                <a:latin typeface="Liberation Sans" panose="020B0604020202020204" pitchFamily="34" charset="0"/>
              </a:rPr>
              <a:t>€110,000</a:t>
            </a:r>
            <a:r>
              <a:rPr lang="en-US" sz="2200" b="0" dirty="0">
                <a:solidFill>
                  <a:schemeClr val="tx1"/>
                </a:solidFill>
                <a:latin typeface="Liberation Sans" panose="020B0604020202020204" pitchFamily="34" charset="0"/>
              </a:rPr>
              <a:t>, Rent Revenue </a:t>
            </a:r>
            <a:r>
              <a:rPr lang="en-US" sz="2200" b="0" dirty="0" smtClean="0">
                <a:solidFill>
                  <a:schemeClr val="tx1"/>
                </a:solidFill>
                <a:latin typeface="Liberation Sans" panose="020B0604020202020204" pitchFamily="34" charset="0"/>
              </a:rPr>
              <a:t>€6,000</a:t>
            </a:r>
            <a:r>
              <a:rPr lang="en-US" sz="2200" b="0" dirty="0">
                <a:solidFill>
                  <a:schemeClr val="tx1"/>
                </a:solidFill>
                <a:latin typeface="Liberation Sans" panose="020B0604020202020204" pitchFamily="34" charset="0"/>
              </a:rPr>
              <a:t>, Freight-Out </a:t>
            </a:r>
            <a:r>
              <a:rPr lang="en-US" sz="2200" b="0" dirty="0" smtClean="0">
                <a:solidFill>
                  <a:schemeClr val="tx1"/>
                </a:solidFill>
                <a:latin typeface="Liberation Sans" panose="020B0604020202020204" pitchFamily="34" charset="0"/>
              </a:rPr>
              <a:t>€1,800</a:t>
            </a:r>
            <a:r>
              <a:rPr lang="en-US" sz="2200" b="0" dirty="0">
                <a:solidFill>
                  <a:schemeClr val="tx1"/>
                </a:solidFill>
                <a:latin typeface="Liberation Sans" panose="020B0604020202020204" pitchFamily="34" charset="0"/>
              </a:rPr>
              <a:t>, Rent </a:t>
            </a:r>
            <a:r>
              <a:rPr lang="en-US" sz="2200" b="0" dirty="0" smtClean="0">
                <a:solidFill>
                  <a:schemeClr val="tx1"/>
                </a:solidFill>
                <a:latin typeface="Liberation Sans" panose="020B0604020202020204" pitchFamily="34" charset="0"/>
              </a:rPr>
              <a:t>Expense €8,800</a:t>
            </a:r>
            <a:r>
              <a:rPr lang="en-US" sz="2200" b="0" dirty="0">
                <a:solidFill>
                  <a:schemeClr val="tx1"/>
                </a:solidFill>
                <a:latin typeface="Liberation Sans" panose="020B0604020202020204" pitchFamily="34" charset="0"/>
              </a:rPr>
              <a:t>, and Salaries and Wages Expense </a:t>
            </a:r>
            <a:r>
              <a:rPr lang="en-US" sz="2200" b="0" dirty="0" smtClean="0">
                <a:solidFill>
                  <a:schemeClr val="tx1"/>
                </a:solidFill>
                <a:latin typeface="Liberation Sans" panose="020B0604020202020204" pitchFamily="34" charset="0"/>
              </a:rPr>
              <a:t>€22,000</a:t>
            </a:r>
            <a:r>
              <a:rPr lang="en-US" sz="2200" b="0" dirty="0">
                <a:solidFill>
                  <a:schemeClr val="tx1"/>
                </a:solidFill>
                <a:latin typeface="Liberation Sans" panose="020B0604020202020204" pitchFamily="34" charset="0"/>
              </a:rPr>
              <a:t>. Prepare the closing entries for </a:t>
            </a:r>
            <a:r>
              <a:rPr lang="en-US" sz="2200" b="0" dirty="0" smtClean="0">
                <a:solidFill>
                  <a:schemeClr val="tx1"/>
                </a:solidFill>
                <a:latin typeface="Liberation Sans" panose="020B0604020202020204" pitchFamily="34" charset="0"/>
              </a:rPr>
              <a:t>the above </a:t>
            </a:r>
            <a:r>
              <a:rPr lang="en-US" sz="2200" b="0" dirty="0">
                <a:solidFill>
                  <a:schemeClr val="tx1"/>
                </a:solidFill>
                <a:latin typeface="Liberation Sans" panose="020B0604020202020204" pitchFamily="34" charset="0"/>
              </a:rPr>
              <a:t>accounts.</a:t>
            </a:r>
          </a:p>
        </p:txBody>
      </p:sp>
      <p:sp>
        <p:nvSpPr>
          <p:cNvPr id="17" name="Text Box 2"/>
          <p:cNvSpPr txBox="1">
            <a:spLocks noChangeArrowheads="1"/>
          </p:cNvSpPr>
          <p:nvPr/>
        </p:nvSpPr>
        <p:spPr bwMode="auto">
          <a:xfrm>
            <a:off x="1981200" y="3502729"/>
            <a:ext cx="6629400" cy="29238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Income </a:t>
            </a:r>
            <a:r>
              <a:rPr lang="en-US" sz="2200" dirty="0">
                <a:latin typeface="Liberation Sans" panose="020B0604020202020204" pitchFamily="34" charset="0"/>
                <a:cs typeface="Arial" charset="0"/>
              </a:rPr>
              <a:t>Summary </a:t>
            </a:r>
            <a:r>
              <a:rPr lang="en-US" sz="2200" dirty="0" smtClean="0">
                <a:latin typeface="Liberation Sans" panose="020B0604020202020204" pitchFamily="34" charset="0"/>
                <a:cs typeface="Arial" charset="0"/>
              </a:rPr>
              <a:t>	151,000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Cost </a:t>
            </a:r>
            <a:r>
              <a:rPr lang="en-US" sz="2200" dirty="0">
                <a:latin typeface="Liberation Sans" panose="020B0604020202020204" pitchFamily="34" charset="0"/>
                <a:cs typeface="Arial" charset="0"/>
              </a:rPr>
              <a:t>of Goods Sold </a:t>
            </a:r>
            <a:r>
              <a:rPr lang="en-US" sz="2200" dirty="0" smtClean="0">
                <a:latin typeface="Liberation Sans" panose="020B0604020202020204" pitchFamily="34" charset="0"/>
                <a:cs typeface="Arial" charset="0"/>
              </a:rPr>
              <a:t>		110,000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Sales </a:t>
            </a:r>
            <a:r>
              <a:rPr lang="en-US" sz="2200" dirty="0">
                <a:latin typeface="Liberation Sans" panose="020B0604020202020204" pitchFamily="34" charset="0"/>
                <a:cs typeface="Arial" charset="0"/>
              </a:rPr>
              <a:t>Returns and Allowances </a:t>
            </a:r>
            <a:r>
              <a:rPr lang="en-US" sz="2200" dirty="0" smtClean="0">
                <a:latin typeface="Liberation Sans" panose="020B0604020202020204" pitchFamily="34" charset="0"/>
                <a:cs typeface="Arial" charset="0"/>
              </a:rPr>
              <a:t>		4,800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Sales </a:t>
            </a:r>
            <a:r>
              <a:rPr lang="en-US" sz="2200" dirty="0">
                <a:latin typeface="Liberation Sans" panose="020B0604020202020204" pitchFamily="34" charset="0"/>
                <a:cs typeface="Arial" charset="0"/>
              </a:rPr>
              <a:t>Discounts </a:t>
            </a:r>
            <a:r>
              <a:rPr lang="en-US" sz="2200" dirty="0" smtClean="0">
                <a:latin typeface="Liberation Sans" panose="020B0604020202020204" pitchFamily="34" charset="0"/>
                <a:cs typeface="Arial" charset="0"/>
              </a:rPr>
              <a:t>		3,600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Freight-Out 		1,800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Rent </a:t>
            </a:r>
            <a:r>
              <a:rPr lang="en-US" sz="2200" dirty="0">
                <a:latin typeface="Liberation Sans" panose="020B0604020202020204" pitchFamily="34" charset="0"/>
                <a:cs typeface="Arial" charset="0"/>
              </a:rPr>
              <a:t>Expense </a:t>
            </a:r>
            <a:r>
              <a:rPr lang="en-US" sz="2200" dirty="0" smtClean="0">
                <a:latin typeface="Liberation Sans" panose="020B0604020202020204" pitchFamily="34" charset="0"/>
                <a:cs typeface="Arial" charset="0"/>
              </a:rPr>
              <a:t>		8,800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Salaries </a:t>
            </a:r>
            <a:r>
              <a:rPr lang="en-US" sz="2200" dirty="0">
                <a:latin typeface="Liberation Sans" panose="020B0604020202020204" pitchFamily="34" charset="0"/>
                <a:cs typeface="Arial" charset="0"/>
              </a:rPr>
              <a:t>and Wages Expense </a:t>
            </a:r>
            <a:r>
              <a:rPr lang="en-US" sz="2200" dirty="0" smtClean="0">
                <a:latin typeface="Liberation Sans" panose="020B0604020202020204" pitchFamily="34" charset="0"/>
                <a:cs typeface="Arial" charset="0"/>
              </a:rPr>
              <a:t>		22,000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3502729"/>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Dec. 31</a:t>
            </a:r>
            <a:endParaRPr lang="en-US" altLang="en-US" sz="2200" dirty="0">
              <a:latin typeface="Liberation Sans" panose="020B0604020202020204" pitchFamily="34" charset="0"/>
              <a:cs typeface="Arial"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9605279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wipe(left)">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wipe(left)">
                                      <p:cBhvr>
                                        <p:cTn id="32" dur="5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wipe(left)">
                                      <p:cBhvr>
                                        <p:cTn id="37"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9"/>
          <p:cNvSpPr txBox="1">
            <a:spLocks noChangeArrowheads="1"/>
          </p:cNvSpPr>
          <p:nvPr/>
        </p:nvSpPr>
        <p:spPr bwMode="auto">
          <a:xfrm>
            <a:off x="547688" y="1337606"/>
            <a:ext cx="6843712"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2800" b="1" dirty="0" smtClean="0">
                <a:solidFill>
                  <a:srgbClr val="CC0000"/>
                </a:solidFill>
                <a:latin typeface="Liberation Sans" panose="020B0604020202020204" pitchFamily="34" charset="0"/>
              </a:rPr>
              <a:t>Income </a:t>
            </a:r>
            <a:r>
              <a:rPr lang="en-US" altLang="en-US" sz="2800" b="1" dirty="0">
                <a:solidFill>
                  <a:srgbClr val="CC0000"/>
                </a:solidFill>
                <a:latin typeface="Liberation Sans" panose="020B0604020202020204" pitchFamily="34" charset="0"/>
              </a:rPr>
              <a:t>Statement</a:t>
            </a:r>
          </a:p>
        </p:txBody>
      </p:sp>
      <p:sp>
        <p:nvSpPr>
          <p:cNvPr id="41989" name="Text Box 2"/>
          <p:cNvSpPr txBox="1">
            <a:spLocks noChangeArrowheads="1"/>
          </p:cNvSpPr>
          <p:nvPr/>
        </p:nvSpPr>
        <p:spPr bwMode="auto">
          <a:xfrm>
            <a:off x="533400" y="1988481"/>
            <a:ext cx="7924800" cy="19466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marL="688975" algn="l">
              <a:lnSpc>
                <a:spcPct val="125000"/>
              </a:lnSpc>
              <a:spcBef>
                <a:spcPct val="40000"/>
              </a:spcBef>
              <a:spcAft>
                <a:spcPct val="20000"/>
              </a:spcAft>
              <a:buClr>
                <a:srgbClr val="CC0000"/>
              </a:buClr>
              <a:buSzPct val="80000"/>
              <a:buFont typeface="Wingdings" pitchFamily="2" charset="2"/>
              <a:buChar char="u"/>
            </a:pPr>
            <a:r>
              <a:rPr lang="en-US" altLang="en-US" sz="2200" dirty="0" smtClean="0">
                <a:solidFill>
                  <a:srgbClr val="000000"/>
                </a:solidFill>
                <a:latin typeface="Liberation Sans" panose="020B0604020202020204" pitchFamily="34" charset="0"/>
              </a:rPr>
              <a:t>Primary </a:t>
            </a:r>
            <a:r>
              <a:rPr lang="en-US" altLang="en-US" sz="2200" dirty="0">
                <a:solidFill>
                  <a:srgbClr val="000000"/>
                </a:solidFill>
                <a:latin typeface="Liberation Sans" panose="020B0604020202020204" pitchFamily="34" charset="0"/>
              </a:rPr>
              <a:t>source of information for evaluating a company’s performance. </a:t>
            </a:r>
            <a:endParaRPr lang="en-US" altLang="en-US" sz="2200" dirty="0" smtClean="0">
              <a:solidFill>
                <a:srgbClr val="000000"/>
              </a:solidFill>
              <a:latin typeface="Liberation Sans" panose="020B0604020202020204" pitchFamily="34" charset="0"/>
            </a:endParaRPr>
          </a:p>
          <a:p>
            <a:pPr marL="688975" algn="l">
              <a:lnSpc>
                <a:spcPct val="125000"/>
              </a:lnSpc>
              <a:spcBef>
                <a:spcPct val="40000"/>
              </a:spcBef>
              <a:spcAft>
                <a:spcPct val="20000"/>
              </a:spcAft>
              <a:buClr>
                <a:srgbClr val="CC0000"/>
              </a:buClr>
              <a:buSzPct val="80000"/>
              <a:buFont typeface="Wingdings" pitchFamily="2" charset="2"/>
              <a:buChar char="u"/>
            </a:pPr>
            <a:r>
              <a:rPr lang="en-US" altLang="en-US" sz="2200" dirty="0" smtClean="0">
                <a:solidFill>
                  <a:srgbClr val="000000"/>
                </a:solidFill>
                <a:latin typeface="Liberation Sans" panose="020B0604020202020204" pitchFamily="34" charset="0"/>
              </a:rPr>
              <a:t>Format </a:t>
            </a:r>
            <a:r>
              <a:rPr lang="en-US" altLang="en-US" sz="2200" dirty="0">
                <a:solidFill>
                  <a:srgbClr val="000000"/>
                </a:solidFill>
                <a:latin typeface="Liberation Sans" panose="020B0604020202020204" pitchFamily="34" charset="0"/>
              </a:rPr>
              <a:t>is designed to differentiate between the various sources of income and expense.</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
        <p:nvSpPr>
          <p:cNvPr id="11" name="Rectangle 10"/>
          <p:cNvSpPr/>
          <p:nvPr/>
        </p:nvSpPr>
        <p:spPr>
          <a:xfrm>
            <a:off x="6396256" y="1039504"/>
            <a:ext cx="2595344" cy="1015663"/>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5</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Prepare an income statement for a merchandiser.</a:t>
            </a:r>
            <a:endParaRPr lang="en-US" sz="1400" b="1" dirty="0">
              <a:latin typeface="Liberation Sans" panose="020B0604020202020204" pitchFamily="34" charset="0"/>
            </a:endParaRPr>
          </a:p>
        </p:txBody>
      </p:sp>
      <p:cxnSp>
        <p:nvCxnSpPr>
          <p:cNvPr id="12" name="Straight Connector 11"/>
          <p:cNvCxnSpPr/>
          <p:nvPr/>
        </p:nvCxnSpPr>
        <p:spPr bwMode="auto">
          <a:xfrm>
            <a:off x="6322328" y="976952"/>
            <a:ext cx="0" cy="1009975"/>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3" name="TextBox 12"/>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Forms of Financial Statements</a:t>
            </a:r>
            <a:endParaRPr lang="en-US" altLang="en-US" dirty="0">
              <a:solidFill>
                <a:schemeClr val="accent3"/>
              </a:solidFill>
            </a:endParaRPr>
          </a:p>
        </p:txBody>
      </p:sp>
      <p:sp>
        <p:nvSpPr>
          <p:cNvPr id="14" name="TextBox 13"/>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3" name="Text Box 7"/>
          <p:cNvSpPr txBox="1">
            <a:spLocks noChangeArrowheads="1"/>
          </p:cNvSpPr>
          <p:nvPr/>
        </p:nvSpPr>
        <p:spPr bwMode="auto">
          <a:xfrm>
            <a:off x="190500" y="269544"/>
            <a:ext cx="2438400" cy="1274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5" name="Text Box 7"/>
          <p:cNvSpPr txBox="1">
            <a:spLocks noChangeArrowheads="1"/>
          </p:cNvSpPr>
          <p:nvPr/>
        </p:nvSpPr>
        <p:spPr bwMode="auto">
          <a:xfrm>
            <a:off x="201304" y="1600200"/>
            <a:ext cx="2958152" cy="2326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0000"/>
              </a:lnSpc>
            </a:pPr>
            <a:r>
              <a:rPr lang="en-US" sz="2200" dirty="0">
                <a:latin typeface="Liberation Sans" panose="020B0604020202020204" pitchFamily="34" charset="0"/>
              </a:rPr>
              <a:t>The income statement is a primary source of information for evaluating a company’s</a:t>
            </a:r>
          </a:p>
          <a:p>
            <a:pPr>
              <a:lnSpc>
                <a:spcPct val="110000"/>
              </a:lnSpc>
            </a:pPr>
            <a:r>
              <a:rPr lang="en-US" sz="2200" dirty="0">
                <a:latin typeface="Liberation Sans" panose="020B0604020202020204" pitchFamily="34" charset="0"/>
              </a:rPr>
              <a:t>performance.</a:t>
            </a:r>
          </a:p>
        </p:txBody>
      </p:sp>
      <p:sp>
        <p:nvSpPr>
          <p:cNvPr id="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943899594"/>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983346"/>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b="1" dirty="0">
                <a:solidFill>
                  <a:srgbClr val="006600"/>
                </a:solidFill>
                <a:latin typeface="Liberation Sans" panose="020B0604020202020204" pitchFamily="34" charset="0"/>
              </a:rPr>
              <a:t>Net </a:t>
            </a:r>
            <a:r>
              <a:rPr lang="en-US" altLang="en-US" sz="2100" b="1" dirty="0" smtClean="0">
                <a:solidFill>
                  <a:srgbClr val="006600"/>
                </a:solidFill>
                <a:latin typeface="Liberation Sans" panose="020B0604020202020204" pitchFamily="34" charset="0"/>
              </a:rPr>
              <a:t>sales</a:t>
            </a:r>
            <a:endParaRPr lang="en-US" altLang="en-US" sz="2100" b="1" dirty="0">
              <a:solidFill>
                <a:srgbClr val="006600"/>
              </a:solidFill>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063949" name="AutoShape 13"/>
          <p:cNvSpPr>
            <a:spLocks/>
          </p:cNvSpPr>
          <p:nvPr/>
        </p:nvSpPr>
        <p:spPr bwMode="auto">
          <a:xfrm>
            <a:off x="3124200" y="1295400"/>
            <a:ext cx="76200" cy="1040914"/>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50" name="Line 14"/>
          <p:cNvSpPr>
            <a:spLocks noChangeShapeType="1"/>
          </p:cNvSpPr>
          <p:nvPr/>
        </p:nvSpPr>
        <p:spPr bwMode="auto">
          <a:xfrm flipV="1">
            <a:off x="2057400" y="1815857"/>
            <a:ext cx="1066800" cy="520457"/>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102678937"/>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ChangeArrowheads="1"/>
          </p:cNvSpPr>
          <p:nvPr/>
        </p:nvSpPr>
        <p:spPr bwMode="auto">
          <a:xfrm>
            <a:off x="457200" y="1295400"/>
            <a:ext cx="56388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Clr>
                <a:schemeClr val="tx1"/>
              </a:buClr>
              <a:buFont typeface="Wingdings" pitchFamily="2" charset="2"/>
              <a:buNone/>
            </a:pPr>
            <a:r>
              <a:rPr lang="en-US" altLang="en-US" sz="2600" b="1" dirty="0">
                <a:latin typeface="Liberation Sans" panose="020B0604020202020204" pitchFamily="34" charset="0"/>
              </a:rPr>
              <a:t>Income Measurement</a:t>
            </a:r>
            <a:endParaRPr lang="en-US" altLang="en-US" sz="2600" dirty="0">
              <a:latin typeface="Liberation Sans" panose="020B0604020202020204" pitchFamily="34" charset="0"/>
            </a:endParaRPr>
          </a:p>
        </p:txBody>
      </p:sp>
      <p:sp>
        <p:nvSpPr>
          <p:cNvPr id="6148" name="Rectangle 24"/>
          <p:cNvSpPr>
            <a:spLocks noChangeArrowheads="1"/>
          </p:cNvSpPr>
          <p:nvPr/>
        </p:nvSpPr>
        <p:spPr bwMode="auto">
          <a:xfrm>
            <a:off x="533400" y="4648200"/>
            <a:ext cx="3886200" cy="1200150"/>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20000"/>
              </a:lnSpc>
            </a:pPr>
            <a:r>
              <a:rPr lang="en-US" altLang="en-US" b="1" dirty="0">
                <a:solidFill>
                  <a:srgbClr val="000066"/>
                </a:solidFill>
                <a:latin typeface="Liberation Sans" panose="020B0604020202020204" pitchFamily="34" charset="0"/>
              </a:rPr>
              <a:t>Cost of goods</a:t>
            </a:r>
            <a:r>
              <a:rPr lang="en-US" altLang="en-US" dirty="0">
                <a:latin typeface="Liberation Sans" panose="020B0604020202020204" pitchFamily="34" charset="0"/>
              </a:rPr>
              <a:t> sold is the total cost of merchandise sold during the period.</a:t>
            </a:r>
          </a:p>
        </p:txBody>
      </p:sp>
      <p:sp>
        <p:nvSpPr>
          <p:cNvPr id="6149" name="Rectangle 26"/>
          <p:cNvSpPr>
            <a:spLocks noChangeArrowheads="1"/>
          </p:cNvSpPr>
          <p:nvPr/>
        </p:nvSpPr>
        <p:spPr bwMode="auto">
          <a:xfrm>
            <a:off x="3048000" y="2025650"/>
            <a:ext cx="2286000" cy="641350"/>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800" dirty="0">
                <a:latin typeface="Liberation Sans" panose="020B0604020202020204" pitchFamily="34" charset="0"/>
              </a:rPr>
              <a:t>Not used in a Service business.</a:t>
            </a:r>
          </a:p>
        </p:txBody>
      </p:sp>
      <p:sp>
        <p:nvSpPr>
          <p:cNvPr id="6150" name="Line 27"/>
          <p:cNvSpPr>
            <a:spLocks noChangeShapeType="1"/>
          </p:cNvSpPr>
          <p:nvPr/>
        </p:nvSpPr>
        <p:spPr bwMode="auto">
          <a:xfrm flipH="1">
            <a:off x="3200400" y="2667000"/>
            <a:ext cx="533400" cy="457200"/>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51" name="Line 28"/>
          <p:cNvSpPr>
            <a:spLocks noChangeShapeType="1"/>
          </p:cNvSpPr>
          <p:nvPr/>
        </p:nvSpPr>
        <p:spPr bwMode="auto">
          <a:xfrm>
            <a:off x="3733800" y="2667000"/>
            <a:ext cx="609600" cy="457200"/>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52" name="Rectangle 34"/>
          <p:cNvSpPr>
            <a:spLocks noChangeArrowheads="1"/>
          </p:cNvSpPr>
          <p:nvPr/>
        </p:nvSpPr>
        <p:spPr bwMode="auto">
          <a:xfrm>
            <a:off x="7391400" y="4419600"/>
            <a:ext cx="1524000" cy="1066800"/>
          </a:xfrm>
          <a:prstGeom prst="rect">
            <a:avLst/>
          </a:prstGeom>
          <a:solidFill>
            <a:srgbClr val="FAEFB6"/>
          </a:solidFill>
          <a:ln w="28575"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Net </a:t>
            </a:r>
          </a:p>
          <a:p>
            <a:r>
              <a:rPr lang="en-US" altLang="en-US" sz="1900" b="1" dirty="0">
                <a:latin typeface="Liberation Sans" panose="020B0604020202020204" pitchFamily="34" charset="0"/>
              </a:rPr>
              <a:t>Income </a:t>
            </a:r>
          </a:p>
          <a:p>
            <a:r>
              <a:rPr lang="en-US" altLang="en-US" sz="1900" b="1" dirty="0">
                <a:latin typeface="Liberation Sans" panose="020B0604020202020204" pitchFamily="34" charset="0"/>
              </a:rPr>
              <a:t>(Loss)</a:t>
            </a:r>
          </a:p>
        </p:txBody>
      </p:sp>
      <p:cxnSp>
        <p:nvCxnSpPr>
          <p:cNvPr id="6153" name="AutoShape 37"/>
          <p:cNvCxnSpPr>
            <a:cxnSpLocks noChangeShapeType="1"/>
            <a:stCxn id="6161" idx="3"/>
            <a:endCxn id="6162" idx="0"/>
          </p:cNvCxnSpPr>
          <p:nvPr/>
        </p:nvCxnSpPr>
        <p:spPr bwMode="auto">
          <a:xfrm>
            <a:off x="1995488" y="2476500"/>
            <a:ext cx="442912" cy="785813"/>
          </a:xfrm>
          <a:prstGeom prst="bentConnector2">
            <a:avLst/>
          </a:prstGeom>
          <a:noFill/>
          <a:ln w="38100"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4" name="Text Box 38"/>
          <p:cNvSpPr txBox="1">
            <a:spLocks noChangeArrowheads="1"/>
          </p:cNvSpPr>
          <p:nvPr/>
        </p:nvSpPr>
        <p:spPr bwMode="auto">
          <a:xfrm>
            <a:off x="1905000" y="2178050"/>
            <a:ext cx="7620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Less</a:t>
            </a:r>
          </a:p>
        </p:txBody>
      </p:sp>
      <p:cxnSp>
        <p:nvCxnSpPr>
          <p:cNvPr id="6155" name="AutoShape 41"/>
          <p:cNvCxnSpPr>
            <a:cxnSpLocks noChangeShapeType="1"/>
            <a:stCxn id="6163" idx="3"/>
            <a:endCxn id="6164" idx="0"/>
          </p:cNvCxnSpPr>
          <p:nvPr/>
        </p:nvCxnSpPr>
        <p:spPr bwMode="auto">
          <a:xfrm>
            <a:off x="5424488" y="3695700"/>
            <a:ext cx="442912" cy="785813"/>
          </a:xfrm>
          <a:prstGeom prst="bentConnector2">
            <a:avLst/>
          </a:prstGeom>
          <a:noFill/>
          <a:ln w="38100"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6" name="Text Box 42"/>
          <p:cNvSpPr txBox="1">
            <a:spLocks noChangeArrowheads="1"/>
          </p:cNvSpPr>
          <p:nvPr/>
        </p:nvSpPr>
        <p:spPr bwMode="auto">
          <a:xfrm>
            <a:off x="5334000" y="3397250"/>
            <a:ext cx="7620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Less</a:t>
            </a:r>
          </a:p>
        </p:txBody>
      </p:sp>
      <p:cxnSp>
        <p:nvCxnSpPr>
          <p:cNvPr id="6157" name="AutoShape 43"/>
          <p:cNvCxnSpPr>
            <a:cxnSpLocks noChangeShapeType="1"/>
            <a:stCxn id="6162" idx="3"/>
            <a:endCxn id="6163" idx="1"/>
          </p:cNvCxnSpPr>
          <p:nvPr/>
        </p:nvCxnSpPr>
        <p:spPr bwMode="auto">
          <a:xfrm>
            <a:off x="3214688" y="3695700"/>
            <a:ext cx="657225" cy="0"/>
          </a:xfrm>
          <a:prstGeom prst="straightConnector1">
            <a:avLst/>
          </a:prstGeom>
          <a:noFill/>
          <a:ln w="38100"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 name="AutoShape 46"/>
          <p:cNvCxnSpPr>
            <a:cxnSpLocks noChangeShapeType="1"/>
            <a:endCxn id="6152" idx="1"/>
          </p:cNvCxnSpPr>
          <p:nvPr/>
        </p:nvCxnSpPr>
        <p:spPr bwMode="auto">
          <a:xfrm>
            <a:off x="6643688" y="4953000"/>
            <a:ext cx="733425" cy="0"/>
          </a:xfrm>
          <a:prstGeom prst="straightConnector1">
            <a:avLst/>
          </a:prstGeom>
          <a:noFill/>
          <a:ln w="38100"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9" name="Text Box 47"/>
          <p:cNvSpPr txBox="1">
            <a:spLocks noChangeArrowheads="1"/>
          </p:cNvSpPr>
          <p:nvPr/>
        </p:nvSpPr>
        <p:spPr bwMode="auto">
          <a:xfrm>
            <a:off x="3124200" y="3352800"/>
            <a:ext cx="8382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Equals</a:t>
            </a:r>
          </a:p>
        </p:txBody>
      </p:sp>
      <p:sp>
        <p:nvSpPr>
          <p:cNvPr id="6160" name="Text Box 48"/>
          <p:cNvSpPr txBox="1">
            <a:spLocks noChangeArrowheads="1"/>
          </p:cNvSpPr>
          <p:nvPr/>
        </p:nvSpPr>
        <p:spPr bwMode="auto">
          <a:xfrm>
            <a:off x="6629400" y="4572000"/>
            <a:ext cx="7620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Equals</a:t>
            </a:r>
          </a:p>
        </p:txBody>
      </p:sp>
      <p:sp>
        <p:nvSpPr>
          <p:cNvPr id="6161" name="Rectangle 30"/>
          <p:cNvSpPr>
            <a:spLocks noChangeArrowheads="1"/>
          </p:cNvSpPr>
          <p:nvPr/>
        </p:nvSpPr>
        <p:spPr bwMode="auto">
          <a:xfrm>
            <a:off x="457200" y="2057400"/>
            <a:ext cx="1524000" cy="838200"/>
          </a:xfrm>
          <a:prstGeom prst="rect">
            <a:avLst/>
          </a:prstGeom>
          <a:solidFill>
            <a:srgbClr val="FAEFB6"/>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Sales</a:t>
            </a:r>
          </a:p>
          <a:p>
            <a:r>
              <a:rPr lang="en-US" altLang="en-US" sz="1900" b="1" dirty="0">
                <a:latin typeface="Liberation Sans" panose="020B0604020202020204" pitchFamily="34" charset="0"/>
              </a:rPr>
              <a:t>Revenue</a:t>
            </a:r>
          </a:p>
        </p:txBody>
      </p:sp>
      <p:sp>
        <p:nvSpPr>
          <p:cNvPr id="6162" name="Rectangle 31"/>
          <p:cNvSpPr>
            <a:spLocks noChangeArrowheads="1"/>
          </p:cNvSpPr>
          <p:nvPr/>
        </p:nvSpPr>
        <p:spPr bwMode="auto">
          <a:xfrm>
            <a:off x="1676400" y="3276600"/>
            <a:ext cx="1524000" cy="838200"/>
          </a:xfrm>
          <a:prstGeom prst="rect">
            <a:avLst/>
          </a:prstGeom>
          <a:solidFill>
            <a:srgbClr val="66FF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Cost of </a:t>
            </a:r>
          </a:p>
          <a:p>
            <a:r>
              <a:rPr lang="en-US" altLang="en-US" sz="1900" b="1" dirty="0">
                <a:latin typeface="Liberation Sans" panose="020B0604020202020204" pitchFamily="34" charset="0"/>
              </a:rPr>
              <a:t>Goods Sold</a:t>
            </a:r>
          </a:p>
        </p:txBody>
      </p:sp>
      <p:sp>
        <p:nvSpPr>
          <p:cNvPr id="6163" name="Rectangle 32"/>
          <p:cNvSpPr>
            <a:spLocks noChangeArrowheads="1"/>
          </p:cNvSpPr>
          <p:nvPr/>
        </p:nvSpPr>
        <p:spPr bwMode="auto">
          <a:xfrm>
            <a:off x="3886200" y="3276600"/>
            <a:ext cx="1524000" cy="838200"/>
          </a:xfrm>
          <a:prstGeom prst="rect">
            <a:avLst/>
          </a:prstGeom>
          <a:solidFill>
            <a:srgbClr val="66FF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Gross </a:t>
            </a:r>
          </a:p>
          <a:p>
            <a:r>
              <a:rPr lang="en-US" altLang="en-US" sz="1900" b="1" dirty="0">
                <a:latin typeface="Liberation Sans" panose="020B0604020202020204" pitchFamily="34" charset="0"/>
              </a:rPr>
              <a:t>Profit</a:t>
            </a:r>
          </a:p>
        </p:txBody>
      </p:sp>
      <p:sp>
        <p:nvSpPr>
          <p:cNvPr id="6164" name="Rectangle 33"/>
          <p:cNvSpPr>
            <a:spLocks noChangeArrowheads="1"/>
          </p:cNvSpPr>
          <p:nvPr/>
        </p:nvSpPr>
        <p:spPr bwMode="auto">
          <a:xfrm>
            <a:off x="5105400" y="4495800"/>
            <a:ext cx="1524000" cy="838200"/>
          </a:xfrm>
          <a:prstGeom prst="rect">
            <a:avLst/>
          </a:prstGeom>
          <a:solidFill>
            <a:srgbClr val="FAEFB6"/>
          </a:solidFill>
          <a:ln w="28575"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Operating </a:t>
            </a:r>
          </a:p>
          <a:p>
            <a:r>
              <a:rPr lang="en-US" altLang="en-US" sz="1900" b="1" dirty="0">
                <a:latin typeface="Liberation Sans" panose="020B0604020202020204" pitchFamily="34" charset="0"/>
              </a:rPr>
              <a:t>Expenses</a:t>
            </a:r>
          </a:p>
        </p:txBody>
      </p:sp>
      <p:sp>
        <p:nvSpPr>
          <p:cNvPr id="6165" name="Rectangle 49"/>
          <p:cNvSpPr>
            <a:spLocks noChangeArrowheads="1"/>
          </p:cNvSpPr>
          <p:nvPr/>
        </p:nvSpPr>
        <p:spPr bwMode="auto">
          <a:xfrm>
            <a:off x="6172200" y="2286000"/>
            <a:ext cx="2590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5-1 </a:t>
            </a:r>
          </a:p>
          <a:p>
            <a:pPr algn="l"/>
            <a:r>
              <a:rPr lang="en-US" altLang="en-US" sz="1200" dirty="0">
                <a:latin typeface="Liberation Sans" panose="020B0604020202020204" pitchFamily="34" charset="0"/>
              </a:rPr>
              <a:t>Income measurement process for a merchandising company</a:t>
            </a:r>
          </a:p>
        </p:txBody>
      </p:sp>
      <p:sp>
        <p:nvSpPr>
          <p:cNvPr id="616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25"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smtClean="0">
                <a:solidFill>
                  <a:schemeClr val="tx2">
                    <a:lumMod val="75000"/>
                  </a:schemeClr>
                </a:solidFill>
                <a:latin typeface="Liberation Sans" panose="020B0604020202020204" pitchFamily="34" charset="0"/>
              </a:rPr>
              <a:t>Merchandising Operations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1468094"/>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Net sales</a:t>
            </a:r>
          </a:p>
          <a:p>
            <a:pPr>
              <a:lnSpc>
                <a:spcPct val="120000"/>
              </a:lnSpc>
              <a:spcBef>
                <a:spcPct val="30000"/>
              </a:spcBef>
              <a:buClr>
                <a:srgbClr val="CC0000"/>
              </a:buClr>
              <a:buSzPct val="80000"/>
              <a:buFont typeface="Wingdings" pitchFamily="2" charset="2"/>
              <a:buChar char="u"/>
            </a:pPr>
            <a:r>
              <a:rPr lang="en-US" altLang="en-US" sz="2100" b="1" dirty="0">
                <a:solidFill>
                  <a:srgbClr val="006600"/>
                </a:solidFill>
                <a:latin typeface="Liberation Sans" panose="020B0604020202020204" pitchFamily="34" charset="0"/>
              </a:rPr>
              <a:t>Gross </a:t>
            </a:r>
            <a:r>
              <a:rPr lang="en-US" altLang="en-US" sz="2100" b="1" dirty="0" smtClean="0">
                <a:solidFill>
                  <a:srgbClr val="006600"/>
                </a:solidFill>
                <a:latin typeface="Liberation Sans" panose="020B0604020202020204" pitchFamily="34" charset="0"/>
              </a:rPr>
              <a:t>profit</a:t>
            </a:r>
            <a:endParaRPr lang="en-US" altLang="en-US" sz="2100" b="1" dirty="0">
              <a:solidFill>
                <a:srgbClr val="006600"/>
              </a:solidFill>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063949" name="AutoShape 13"/>
          <p:cNvSpPr>
            <a:spLocks/>
          </p:cNvSpPr>
          <p:nvPr/>
        </p:nvSpPr>
        <p:spPr bwMode="auto">
          <a:xfrm>
            <a:off x="3124200" y="12954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50" name="Line 14"/>
          <p:cNvSpPr>
            <a:spLocks noChangeShapeType="1"/>
          </p:cNvSpPr>
          <p:nvPr/>
        </p:nvSpPr>
        <p:spPr bwMode="auto">
          <a:xfrm flipV="1">
            <a:off x="2438400" y="2057400"/>
            <a:ext cx="685800" cy="609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169723584"/>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1468094"/>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Net sales</a:t>
            </a:r>
          </a:p>
          <a:p>
            <a:pPr>
              <a:lnSpc>
                <a:spcPct val="120000"/>
              </a:lnSpc>
              <a:spcBef>
                <a:spcPct val="30000"/>
              </a:spcBef>
              <a:buClr>
                <a:srgbClr val="CC0000"/>
              </a:buClr>
              <a:buSzPct val="80000"/>
              <a:buFont typeface="Wingdings" pitchFamily="2" charset="2"/>
              <a:buChar char="u"/>
            </a:pPr>
            <a:r>
              <a:rPr lang="en-US" altLang="en-US" sz="2100" b="1" dirty="0">
                <a:solidFill>
                  <a:srgbClr val="006600"/>
                </a:solidFill>
                <a:latin typeface="Liberation Sans" panose="020B0604020202020204" pitchFamily="34" charset="0"/>
              </a:rPr>
              <a:t>Gross </a:t>
            </a:r>
            <a:r>
              <a:rPr lang="en-US" altLang="en-US" sz="2100" b="1" dirty="0" smtClean="0">
                <a:solidFill>
                  <a:srgbClr val="006600"/>
                </a:solidFill>
                <a:latin typeface="Liberation Sans" panose="020B0604020202020204" pitchFamily="34" charset="0"/>
              </a:rPr>
              <a:t>profit</a:t>
            </a:r>
            <a:endParaRPr lang="en-US" altLang="en-US" sz="2100" b="1" dirty="0">
              <a:solidFill>
                <a:srgbClr val="006600"/>
              </a:solidFill>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063949" name="AutoShape 13"/>
          <p:cNvSpPr>
            <a:spLocks/>
          </p:cNvSpPr>
          <p:nvPr/>
        </p:nvSpPr>
        <p:spPr bwMode="auto">
          <a:xfrm>
            <a:off x="3124200" y="12954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50" name="Line 14"/>
          <p:cNvSpPr>
            <a:spLocks noChangeShapeType="1"/>
          </p:cNvSpPr>
          <p:nvPr/>
        </p:nvSpPr>
        <p:spPr bwMode="auto">
          <a:xfrm flipV="1">
            <a:off x="2438400" y="2057400"/>
            <a:ext cx="685800" cy="609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90248"/>
            <a:ext cx="9144000" cy="986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 y="4316104"/>
            <a:ext cx="2019300" cy="646331"/>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5-11</a:t>
            </a:r>
          </a:p>
          <a:p>
            <a:pPr algn="l"/>
            <a:r>
              <a:rPr lang="en-US" sz="1200" dirty="0">
                <a:latin typeface="Liberation Sans" panose="020B0604020202020204" pitchFamily="34" charset="0"/>
              </a:rPr>
              <a:t>Gross </a:t>
            </a:r>
            <a:r>
              <a:rPr lang="en-US" sz="1200" dirty="0" smtClean="0">
                <a:latin typeface="Liberation Sans" panose="020B0604020202020204" pitchFamily="34" charset="0"/>
              </a:rPr>
              <a:t>profit </a:t>
            </a:r>
            <a:r>
              <a:rPr lang="en-US" sz="1200" dirty="0">
                <a:latin typeface="Liberation Sans" panose="020B0604020202020204" pitchFamily="34" charset="0"/>
              </a:rPr>
              <a:t>rate formula</a:t>
            </a:r>
          </a:p>
          <a:p>
            <a:pPr algn="l"/>
            <a:r>
              <a:rPr lang="en-US" sz="1200" dirty="0">
                <a:latin typeface="Liberation Sans" panose="020B0604020202020204" pitchFamily="34" charset="0"/>
              </a:rPr>
              <a:t>and computation</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9447630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2340641"/>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Net sales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Gross profit</a:t>
            </a:r>
          </a:p>
          <a:p>
            <a:pPr>
              <a:lnSpc>
                <a:spcPct val="120000"/>
              </a:lnSpc>
              <a:spcBef>
                <a:spcPct val="30000"/>
              </a:spcBef>
              <a:buClr>
                <a:srgbClr val="CC0000"/>
              </a:buClr>
              <a:buSzPct val="80000"/>
              <a:buFont typeface="Wingdings" pitchFamily="2" charset="2"/>
              <a:buChar char="u"/>
            </a:pPr>
            <a:r>
              <a:rPr lang="en-US" altLang="en-US" sz="2100" b="1" dirty="0">
                <a:solidFill>
                  <a:srgbClr val="006600"/>
                </a:solidFill>
                <a:latin typeface="Liberation Sans" panose="020B0604020202020204" pitchFamily="34" charset="0"/>
              </a:rPr>
              <a:t>Operating </a:t>
            </a:r>
            <a:r>
              <a:rPr lang="en-US" altLang="en-US" sz="2100" b="1" dirty="0" smtClean="0">
                <a:solidFill>
                  <a:srgbClr val="006600"/>
                </a:solidFill>
                <a:latin typeface="Liberation Sans" panose="020B0604020202020204" pitchFamily="34" charset="0"/>
              </a:rPr>
              <a:t>expenses</a:t>
            </a:r>
            <a:endParaRPr lang="en-US" altLang="en-US" sz="2100" b="1" dirty="0">
              <a:solidFill>
                <a:srgbClr val="006600"/>
              </a:solidFill>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063947" name="AutoShape 11"/>
          <p:cNvSpPr>
            <a:spLocks/>
          </p:cNvSpPr>
          <p:nvPr/>
        </p:nvSpPr>
        <p:spPr bwMode="auto">
          <a:xfrm>
            <a:off x="3124200" y="2895600"/>
            <a:ext cx="76200" cy="16764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8" name="Line 12"/>
          <p:cNvSpPr>
            <a:spLocks noChangeShapeType="1"/>
          </p:cNvSpPr>
          <p:nvPr/>
        </p:nvSpPr>
        <p:spPr bwMode="auto">
          <a:xfrm>
            <a:off x="2133600" y="3581400"/>
            <a:ext cx="990600" cy="152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9" name="AutoShape 13"/>
          <p:cNvSpPr>
            <a:spLocks/>
          </p:cNvSpPr>
          <p:nvPr/>
        </p:nvSpPr>
        <p:spPr bwMode="auto">
          <a:xfrm>
            <a:off x="3124200" y="12954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50" name="Line 14"/>
          <p:cNvSpPr>
            <a:spLocks noChangeShapeType="1"/>
          </p:cNvSpPr>
          <p:nvPr/>
        </p:nvSpPr>
        <p:spPr bwMode="auto">
          <a:xfrm flipV="1">
            <a:off x="2286000" y="2057400"/>
            <a:ext cx="838200" cy="7620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440387931"/>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3213187"/>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Net sales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Gross profit</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Operating expenses</a:t>
            </a:r>
          </a:p>
          <a:p>
            <a:pPr>
              <a:lnSpc>
                <a:spcPct val="120000"/>
              </a:lnSpc>
              <a:spcBef>
                <a:spcPct val="30000"/>
              </a:spcBef>
              <a:buClr>
                <a:srgbClr val="CC0000"/>
              </a:buClr>
              <a:buSzPct val="80000"/>
              <a:buFont typeface="Wingdings" pitchFamily="2" charset="2"/>
              <a:buChar char="u"/>
            </a:pPr>
            <a:r>
              <a:rPr lang="en-US" altLang="en-US" sz="2100" b="1" dirty="0">
                <a:solidFill>
                  <a:srgbClr val="006600"/>
                </a:solidFill>
                <a:latin typeface="Liberation Sans" panose="020B0604020202020204" pitchFamily="34" charset="0"/>
              </a:rPr>
              <a:t>Other income and </a:t>
            </a:r>
            <a:r>
              <a:rPr lang="en-US" altLang="en-US" sz="2100" b="1" dirty="0" smtClean="0">
                <a:solidFill>
                  <a:srgbClr val="006600"/>
                </a:solidFill>
                <a:latin typeface="Liberation Sans" panose="020B0604020202020204" pitchFamily="34" charset="0"/>
              </a:rPr>
              <a:t>expense</a:t>
            </a:r>
            <a:endParaRPr lang="en-US" altLang="en-US" sz="2100" b="1" dirty="0">
              <a:solidFill>
                <a:srgbClr val="006600"/>
              </a:solidFill>
              <a:latin typeface="Liberation Sans" panose="020B0604020202020204" pitchFamily="34" charset="0"/>
            </a:endParaRPr>
          </a:p>
        </p:txBody>
      </p:sp>
      <p:sp>
        <p:nvSpPr>
          <p:cNvPr id="1063941" name="AutoShape 5"/>
          <p:cNvSpPr>
            <a:spLocks/>
          </p:cNvSpPr>
          <p:nvPr/>
        </p:nvSpPr>
        <p:spPr bwMode="auto">
          <a:xfrm>
            <a:off x="3124200" y="4876800"/>
            <a:ext cx="76200" cy="692727"/>
          </a:xfrm>
          <a:prstGeom prst="leftBracket">
            <a:avLst>
              <a:gd name="adj" fmla="val 83333"/>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2" name="Line 6"/>
          <p:cNvSpPr>
            <a:spLocks noChangeShapeType="1"/>
          </p:cNvSpPr>
          <p:nvPr/>
        </p:nvSpPr>
        <p:spPr bwMode="auto">
          <a:xfrm>
            <a:off x="2590800" y="4495800"/>
            <a:ext cx="533400" cy="533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063947" name="AutoShape 11"/>
          <p:cNvSpPr>
            <a:spLocks/>
          </p:cNvSpPr>
          <p:nvPr/>
        </p:nvSpPr>
        <p:spPr bwMode="auto">
          <a:xfrm>
            <a:off x="3124200" y="2895600"/>
            <a:ext cx="76200" cy="16764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8" name="Line 12"/>
          <p:cNvSpPr>
            <a:spLocks noChangeShapeType="1"/>
          </p:cNvSpPr>
          <p:nvPr/>
        </p:nvSpPr>
        <p:spPr bwMode="auto">
          <a:xfrm>
            <a:off x="2133600" y="3581400"/>
            <a:ext cx="990600" cy="152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9" name="AutoShape 13"/>
          <p:cNvSpPr>
            <a:spLocks/>
          </p:cNvSpPr>
          <p:nvPr/>
        </p:nvSpPr>
        <p:spPr bwMode="auto">
          <a:xfrm>
            <a:off x="3124200" y="12954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50" name="Line 14"/>
          <p:cNvSpPr>
            <a:spLocks noChangeShapeType="1"/>
          </p:cNvSpPr>
          <p:nvPr/>
        </p:nvSpPr>
        <p:spPr bwMode="auto">
          <a:xfrm flipV="1">
            <a:off x="2286000" y="2057400"/>
            <a:ext cx="838200" cy="7620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116020692"/>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3213187"/>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Net sales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Gross profit</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Operating expenses</a:t>
            </a:r>
          </a:p>
          <a:p>
            <a:pPr>
              <a:lnSpc>
                <a:spcPct val="120000"/>
              </a:lnSpc>
              <a:spcBef>
                <a:spcPct val="30000"/>
              </a:spcBef>
              <a:buClr>
                <a:srgbClr val="CC0000"/>
              </a:buClr>
              <a:buSzPct val="80000"/>
              <a:buFont typeface="Wingdings" pitchFamily="2" charset="2"/>
              <a:buChar char="u"/>
            </a:pPr>
            <a:r>
              <a:rPr lang="en-US" altLang="en-US" sz="2100" b="1" dirty="0">
                <a:solidFill>
                  <a:srgbClr val="006600"/>
                </a:solidFill>
                <a:latin typeface="Liberation Sans" panose="020B0604020202020204" pitchFamily="34" charset="0"/>
              </a:rPr>
              <a:t>Other income and </a:t>
            </a:r>
            <a:r>
              <a:rPr lang="en-US" altLang="en-US" sz="2100" b="1" dirty="0" smtClean="0">
                <a:solidFill>
                  <a:srgbClr val="006600"/>
                </a:solidFill>
                <a:latin typeface="Liberation Sans" panose="020B0604020202020204" pitchFamily="34" charset="0"/>
              </a:rPr>
              <a:t>expense</a:t>
            </a:r>
            <a:endParaRPr lang="en-US" altLang="en-US" sz="2100" b="1" dirty="0">
              <a:solidFill>
                <a:srgbClr val="006600"/>
              </a:solidFill>
              <a:latin typeface="Liberation Sans" panose="020B0604020202020204" pitchFamily="34" charset="0"/>
            </a:endParaRPr>
          </a:p>
        </p:txBody>
      </p:sp>
      <p:sp>
        <p:nvSpPr>
          <p:cNvPr id="1063941" name="AutoShape 5"/>
          <p:cNvSpPr>
            <a:spLocks/>
          </p:cNvSpPr>
          <p:nvPr/>
        </p:nvSpPr>
        <p:spPr bwMode="auto">
          <a:xfrm>
            <a:off x="3124200" y="3927144"/>
            <a:ext cx="76200" cy="2391481"/>
          </a:xfrm>
          <a:prstGeom prst="leftBracket">
            <a:avLst>
              <a:gd name="adj" fmla="val 83333"/>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2" name="Line 6"/>
          <p:cNvSpPr>
            <a:spLocks noChangeShapeType="1"/>
          </p:cNvSpPr>
          <p:nvPr/>
        </p:nvSpPr>
        <p:spPr bwMode="auto">
          <a:xfrm>
            <a:off x="2590800" y="4495800"/>
            <a:ext cx="533400" cy="533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pic>
        <p:nvPicPr>
          <p:cNvPr id="1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3943626"/>
            <a:ext cx="5600700" cy="238097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701182321"/>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3697935"/>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Net sales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Gross profit</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Operating expenses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Other income and expense</a:t>
            </a:r>
          </a:p>
          <a:p>
            <a:pPr>
              <a:lnSpc>
                <a:spcPct val="120000"/>
              </a:lnSpc>
              <a:spcBef>
                <a:spcPct val="30000"/>
              </a:spcBef>
              <a:buClr>
                <a:srgbClr val="CC0000"/>
              </a:buClr>
              <a:buSzPct val="80000"/>
              <a:buFont typeface="Wingdings" pitchFamily="2" charset="2"/>
              <a:buChar char="u"/>
            </a:pPr>
            <a:r>
              <a:rPr lang="en-US" altLang="en-US" sz="2100" b="1" dirty="0">
                <a:solidFill>
                  <a:srgbClr val="006600"/>
                </a:solidFill>
                <a:latin typeface="Liberation Sans" panose="020B0604020202020204" pitchFamily="34" charset="0"/>
              </a:rPr>
              <a:t>Interest </a:t>
            </a:r>
            <a:r>
              <a:rPr lang="en-US" altLang="en-US" sz="2100" b="1" dirty="0" smtClean="0">
                <a:solidFill>
                  <a:srgbClr val="006600"/>
                </a:solidFill>
                <a:latin typeface="Liberation Sans" panose="020B0604020202020204" pitchFamily="34" charset="0"/>
              </a:rPr>
              <a:t>expense</a:t>
            </a:r>
            <a:endParaRPr lang="en-US" altLang="en-US" sz="2100" b="1" dirty="0">
              <a:solidFill>
                <a:srgbClr val="006600"/>
              </a:solidFill>
              <a:latin typeface="Liberation Sans" panose="020B0604020202020204" pitchFamily="34" charset="0"/>
            </a:endParaRPr>
          </a:p>
        </p:txBody>
      </p:sp>
      <p:sp>
        <p:nvSpPr>
          <p:cNvPr id="1063941" name="AutoShape 5"/>
          <p:cNvSpPr>
            <a:spLocks/>
          </p:cNvSpPr>
          <p:nvPr/>
        </p:nvSpPr>
        <p:spPr bwMode="auto">
          <a:xfrm>
            <a:off x="3124200" y="4876800"/>
            <a:ext cx="76200" cy="692727"/>
          </a:xfrm>
          <a:prstGeom prst="leftBracket">
            <a:avLst>
              <a:gd name="adj" fmla="val 83333"/>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2" name="Line 6"/>
          <p:cNvSpPr>
            <a:spLocks noChangeShapeType="1"/>
          </p:cNvSpPr>
          <p:nvPr/>
        </p:nvSpPr>
        <p:spPr bwMode="auto">
          <a:xfrm>
            <a:off x="2590800" y="4495800"/>
            <a:ext cx="533400" cy="533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063947" name="AutoShape 11"/>
          <p:cNvSpPr>
            <a:spLocks/>
          </p:cNvSpPr>
          <p:nvPr/>
        </p:nvSpPr>
        <p:spPr bwMode="auto">
          <a:xfrm>
            <a:off x="3124200" y="2895600"/>
            <a:ext cx="76200" cy="16764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8" name="Line 12"/>
          <p:cNvSpPr>
            <a:spLocks noChangeShapeType="1"/>
          </p:cNvSpPr>
          <p:nvPr/>
        </p:nvSpPr>
        <p:spPr bwMode="auto">
          <a:xfrm>
            <a:off x="2133600" y="3581400"/>
            <a:ext cx="990600" cy="152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9" name="AutoShape 13"/>
          <p:cNvSpPr>
            <a:spLocks/>
          </p:cNvSpPr>
          <p:nvPr/>
        </p:nvSpPr>
        <p:spPr bwMode="auto">
          <a:xfrm>
            <a:off x="3124200" y="12954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50" name="Line 14"/>
          <p:cNvSpPr>
            <a:spLocks noChangeShapeType="1"/>
          </p:cNvSpPr>
          <p:nvPr/>
        </p:nvSpPr>
        <p:spPr bwMode="auto">
          <a:xfrm flipV="1">
            <a:off x="2286000" y="2057400"/>
            <a:ext cx="838200" cy="7620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51" name="Line 15"/>
          <p:cNvSpPr>
            <a:spLocks noChangeShapeType="1"/>
          </p:cNvSpPr>
          <p:nvPr/>
        </p:nvSpPr>
        <p:spPr bwMode="auto">
          <a:xfrm>
            <a:off x="2628900" y="5257800"/>
            <a:ext cx="723900" cy="490538"/>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49824299"/>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4148138"/>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Net sales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Gross profit</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Operating expenses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Other income and expense</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Interest expense</a:t>
            </a:r>
          </a:p>
          <a:p>
            <a:pPr>
              <a:lnSpc>
                <a:spcPct val="120000"/>
              </a:lnSpc>
              <a:spcBef>
                <a:spcPct val="30000"/>
              </a:spcBef>
              <a:buClr>
                <a:srgbClr val="CC0000"/>
              </a:buClr>
              <a:buSzPct val="80000"/>
              <a:buFont typeface="Wingdings" pitchFamily="2" charset="2"/>
              <a:buChar char="u"/>
            </a:pPr>
            <a:r>
              <a:rPr lang="en-US" altLang="en-US" sz="2100" b="1" dirty="0">
                <a:solidFill>
                  <a:srgbClr val="CC0000"/>
                </a:solidFill>
                <a:latin typeface="Liberation Sans" panose="020B0604020202020204" pitchFamily="34" charset="0"/>
              </a:rPr>
              <a:t>Net income</a:t>
            </a:r>
          </a:p>
        </p:txBody>
      </p:sp>
      <p:sp>
        <p:nvSpPr>
          <p:cNvPr id="1063941" name="AutoShape 5"/>
          <p:cNvSpPr>
            <a:spLocks/>
          </p:cNvSpPr>
          <p:nvPr/>
        </p:nvSpPr>
        <p:spPr bwMode="auto">
          <a:xfrm>
            <a:off x="3124200" y="4876800"/>
            <a:ext cx="76200" cy="692727"/>
          </a:xfrm>
          <a:prstGeom prst="leftBracket">
            <a:avLst>
              <a:gd name="adj" fmla="val 83333"/>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2" name="Line 6"/>
          <p:cNvSpPr>
            <a:spLocks noChangeShapeType="1"/>
          </p:cNvSpPr>
          <p:nvPr/>
        </p:nvSpPr>
        <p:spPr bwMode="auto">
          <a:xfrm>
            <a:off x="2590800" y="4495800"/>
            <a:ext cx="533400" cy="533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063947" name="AutoShape 11"/>
          <p:cNvSpPr>
            <a:spLocks/>
          </p:cNvSpPr>
          <p:nvPr/>
        </p:nvSpPr>
        <p:spPr bwMode="auto">
          <a:xfrm>
            <a:off x="3124200" y="2895600"/>
            <a:ext cx="76200" cy="16764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8" name="Line 12"/>
          <p:cNvSpPr>
            <a:spLocks noChangeShapeType="1"/>
          </p:cNvSpPr>
          <p:nvPr/>
        </p:nvSpPr>
        <p:spPr bwMode="auto">
          <a:xfrm>
            <a:off x="2133600" y="3581400"/>
            <a:ext cx="990600" cy="152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9" name="AutoShape 13"/>
          <p:cNvSpPr>
            <a:spLocks/>
          </p:cNvSpPr>
          <p:nvPr/>
        </p:nvSpPr>
        <p:spPr bwMode="auto">
          <a:xfrm>
            <a:off x="3124200" y="12954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50" name="Line 14"/>
          <p:cNvSpPr>
            <a:spLocks noChangeShapeType="1"/>
          </p:cNvSpPr>
          <p:nvPr/>
        </p:nvSpPr>
        <p:spPr bwMode="auto">
          <a:xfrm flipV="1">
            <a:off x="2286000" y="2057400"/>
            <a:ext cx="838200" cy="7620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51" name="Line 15"/>
          <p:cNvSpPr>
            <a:spLocks noChangeShapeType="1"/>
          </p:cNvSpPr>
          <p:nvPr/>
        </p:nvSpPr>
        <p:spPr bwMode="auto">
          <a:xfrm>
            <a:off x="2628900" y="5257800"/>
            <a:ext cx="723900" cy="490538"/>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52" name="Line 16"/>
          <p:cNvSpPr>
            <a:spLocks noChangeShapeType="1"/>
          </p:cNvSpPr>
          <p:nvPr/>
        </p:nvSpPr>
        <p:spPr bwMode="auto">
          <a:xfrm>
            <a:off x="2286000" y="5569528"/>
            <a:ext cx="1066800" cy="415636"/>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224814132"/>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57200" y="1890713"/>
            <a:ext cx="8001000" cy="3657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69215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40000"/>
              </a:spcBef>
              <a:buClr>
                <a:schemeClr val="tx1"/>
              </a:buClr>
              <a:buFont typeface="Wingdings" pitchFamily="2" charset="2"/>
              <a:buNone/>
            </a:pPr>
            <a:r>
              <a:rPr lang="en-US" altLang="en-US" sz="2300" dirty="0">
                <a:latin typeface="Liberation Sans" panose="020B0604020202020204" pitchFamily="34" charset="0"/>
                <a:cs typeface="Times New Roman" pitchFamily="18" charset="0"/>
              </a:rPr>
              <a:t>The </a:t>
            </a:r>
            <a:r>
              <a:rPr lang="en-US" altLang="en-US" sz="2300" dirty="0" smtClean="0">
                <a:latin typeface="Liberation Sans" panose="020B0604020202020204" pitchFamily="34" charset="0"/>
                <a:cs typeface="Times New Roman" pitchFamily="18" charset="0"/>
              </a:rPr>
              <a:t>income </a:t>
            </a:r>
            <a:r>
              <a:rPr lang="en-US" altLang="en-US" sz="2300" dirty="0">
                <a:latin typeface="Liberation Sans" panose="020B0604020202020204" pitchFamily="34" charset="0"/>
                <a:cs typeface="Times New Roman" pitchFamily="18" charset="0"/>
              </a:rPr>
              <a:t>statement for a merchandiser shows each of the following features </a:t>
            </a:r>
            <a:r>
              <a:rPr lang="en-US" altLang="en-US" sz="2300" b="1" dirty="0">
                <a:latin typeface="Liberation Sans" panose="020B0604020202020204" pitchFamily="34" charset="0"/>
                <a:cs typeface="Times New Roman" pitchFamily="18" charset="0"/>
              </a:rPr>
              <a:t>except</a:t>
            </a:r>
            <a:r>
              <a:rPr lang="en-US" altLang="en-US" sz="2300" dirty="0">
                <a:latin typeface="Liberation Sans" panose="020B0604020202020204" pitchFamily="34" charset="0"/>
                <a:cs typeface="Times New Roman" pitchFamily="18" charset="0"/>
              </a:rPr>
              <a:t>:  </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gross profit.  </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cost of goods sold.  </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a sales </a:t>
            </a:r>
            <a:r>
              <a:rPr lang="en-US" altLang="en-US" sz="2300" dirty="0" smtClean="0">
                <a:latin typeface="Liberation Sans" panose="020B0604020202020204" pitchFamily="34" charset="0"/>
                <a:cs typeface="Times New Roman" pitchFamily="18" charset="0"/>
              </a:rPr>
              <a:t>section</a:t>
            </a:r>
            <a:r>
              <a:rPr lang="en-US" altLang="en-US" sz="2300" dirty="0">
                <a:latin typeface="Liberation Sans" panose="020B0604020202020204" pitchFamily="34" charset="0"/>
                <a:cs typeface="Times New Roman" pitchFamily="18" charset="0"/>
              </a:rPr>
              <a:t>.</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investing activities section.</a:t>
            </a:r>
          </a:p>
        </p:txBody>
      </p:sp>
      <p:sp>
        <p:nvSpPr>
          <p:cNvPr id="49155" name="Text Box 11"/>
          <p:cNvSpPr txBox="1">
            <a:spLocks noChangeArrowheads="1"/>
          </p:cNvSpPr>
          <p:nvPr/>
        </p:nvSpPr>
        <p:spPr bwMode="auto">
          <a:xfrm>
            <a:off x="547688" y="1295400"/>
            <a:ext cx="6843712"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000" b="1" dirty="0" smtClean="0">
                <a:solidFill>
                  <a:srgbClr val="CC0000"/>
                </a:solidFill>
                <a:latin typeface="Liberation Sans" panose="020B0604020202020204" pitchFamily="34" charset="0"/>
              </a:rPr>
              <a:t>Question </a:t>
            </a:r>
            <a:endParaRPr lang="en-US" altLang="en-US" sz="3000" b="1" dirty="0">
              <a:solidFill>
                <a:srgbClr val="CC0000"/>
              </a:solidFill>
              <a:latin typeface="Liberation Sans" panose="020B0604020202020204" pitchFamily="34" charset="0"/>
            </a:endParaRPr>
          </a:p>
        </p:txBody>
      </p:sp>
      <p:sp>
        <p:nvSpPr>
          <p:cNvPr id="49157"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Notched Right Arrow 8"/>
          <p:cNvSpPr/>
          <p:nvPr/>
        </p:nvSpPr>
        <p:spPr bwMode="auto">
          <a:xfrm>
            <a:off x="256309" y="470916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0"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Income Statement</a:t>
            </a:r>
            <a:endParaRPr lang="en-US" altLang="en-US" sz="3200" b="1" dirty="0">
              <a:solidFill>
                <a:srgbClr val="CC0000"/>
              </a:solidFill>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9" name="Rectangle 5"/>
          <p:cNvSpPr>
            <a:spLocks noChangeArrowheads="1"/>
          </p:cNvSpPr>
          <p:nvPr/>
        </p:nvSpPr>
        <p:spPr bwMode="auto">
          <a:xfrm>
            <a:off x="533400" y="1295400"/>
            <a:ext cx="7848600" cy="115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10000"/>
              </a:lnSpc>
            </a:pPr>
            <a:r>
              <a:rPr lang="en-US" altLang="en-US" sz="2100" dirty="0">
                <a:latin typeface="Liberation Sans" panose="020B0604020202020204" pitchFamily="34" charset="0"/>
              </a:rPr>
              <a:t>Includes certain adjustments to pension plan assets, gains and losses on foreign currency translation, and unrealized gains and losses on certain types of investments.</a:t>
            </a:r>
          </a:p>
        </p:txBody>
      </p:sp>
      <p:sp>
        <p:nvSpPr>
          <p:cNvPr id="1065990" name="Rectangle 6"/>
          <p:cNvSpPr>
            <a:spLocks noChangeArrowheads="1"/>
          </p:cNvSpPr>
          <p:nvPr/>
        </p:nvSpPr>
        <p:spPr bwMode="auto">
          <a:xfrm>
            <a:off x="2514599" y="5165821"/>
            <a:ext cx="6324601" cy="115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10000"/>
              </a:lnSpc>
            </a:pPr>
            <a:r>
              <a:rPr lang="en-US" altLang="en-US" sz="2100" dirty="0">
                <a:latin typeface="Liberation Sans" panose="020B0604020202020204" pitchFamily="34" charset="0"/>
              </a:rPr>
              <a:t>Reported in a combined statement of net income and comprehensive income, </a:t>
            </a:r>
            <a:r>
              <a:rPr lang="en-US" altLang="en-US" sz="2100" b="1" dirty="0">
                <a:latin typeface="Liberation Sans" panose="020B0604020202020204" pitchFamily="34" charset="0"/>
              </a:rPr>
              <a:t>or</a:t>
            </a:r>
            <a:r>
              <a:rPr lang="en-US" altLang="en-US" sz="2100" dirty="0">
                <a:latin typeface="Liberation Sans" panose="020B0604020202020204" pitchFamily="34" charset="0"/>
              </a:rPr>
              <a:t> in a separate schedule that reports only comprehensive income.</a:t>
            </a:r>
          </a:p>
        </p:txBody>
      </p:sp>
      <p:sp>
        <p:nvSpPr>
          <p:cNvPr id="10"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006600"/>
                </a:solidFill>
                <a:latin typeface="Liberation Sans" panose="020B0604020202020204" pitchFamily="34" charset="0"/>
              </a:rPr>
              <a:t>COMPREHENSIVE INCOME</a:t>
            </a:r>
            <a:endParaRPr lang="en-US" altLang="en-US" sz="3200" b="1" dirty="0">
              <a:solidFill>
                <a:srgbClr val="006600"/>
              </a:solidFill>
              <a:latin typeface="Liberation Sans" panose="020B0604020202020204" pitchFamily="34" charset="0"/>
            </a:endParaRP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609834"/>
            <a:ext cx="8534400" cy="241936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42248" y="5098955"/>
            <a:ext cx="2057400" cy="83099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5-15</a:t>
            </a:r>
          </a:p>
          <a:p>
            <a:pPr algn="l"/>
            <a:r>
              <a:rPr lang="en-US" sz="1200" dirty="0">
                <a:latin typeface="Liberation Sans" panose="020B0604020202020204" pitchFamily="34" charset="0"/>
              </a:rPr>
              <a:t>Separate statement of net</a:t>
            </a:r>
          </a:p>
          <a:p>
            <a:pPr algn="l"/>
            <a:r>
              <a:rPr lang="en-US" sz="1200" dirty="0">
                <a:latin typeface="Liberation Sans" panose="020B0604020202020204" pitchFamily="34" charset="0"/>
              </a:rPr>
              <a:t>income and comprehensive</a:t>
            </a:r>
          </a:p>
          <a:p>
            <a:pPr algn="l"/>
            <a:r>
              <a:rPr lang="en-US" sz="1200" dirty="0">
                <a:latin typeface="Liberation Sans" panose="020B0604020202020204" pitchFamily="34" charset="0"/>
              </a:rPr>
              <a:t>income</a:t>
            </a: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960601200"/>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8126104" cy="560388"/>
          </a:xfrm>
          <a:prstGeom prst="rect">
            <a:avLst/>
          </a:prstGeom>
          <a:noFill/>
          <a:ln>
            <a:noFill/>
          </a:ln>
          <a:effectLst/>
        </p:spPr>
        <p:txBody>
          <a:bodyPr lIns="90488" tIns="44450" rIns="90488" bIns="44450" anchor="ctr" anchorCtr="0"/>
          <a:lstStyle/>
          <a:p>
            <a:pPr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2" name="Rectangle 1"/>
          <p:cNvSpPr/>
          <p:nvPr/>
        </p:nvSpPr>
        <p:spPr>
          <a:xfrm>
            <a:off x="484496" y="1080448"/>
            <a:ext cx="8153400" cy="5116016"/>
          </a:xfrm>
          <a:prstGeom prst="rect">
            <a:avLst/>
          </a:prstGeom>
        </p:spPr>
        <p:txBody>
          <a:bodyPr wrap="square">
            <a:spAutoFit/>
          </a:bodyPr>
          <a:lstStyle/>
          <a:p>
            <a:pPr algn="just">
              <a:lnSpc>
                <a:spcPct val="110000"/>
              </a:lnSpc>
              <a:spcBef>
                <a:spcPts val="600"/>
              </a:spcBef>
            </a:pPr>
            <a:r>
              <a:rPr lang="en-US" sz="1700" b="1" dirty="0" smtClean="0">
                <a:solidFill>
                  <a:schemeClr val="tx1"/>
                </a:solidFill>
                <a:latin typeface="Liberation Sans" panose="020B0604020202020204" pitchFamily="34" charset="0"/>
              </a:rPr>
              <a:t>Online Sales Stall in India</a:t>
            </a:r>
          </a:p>
          <a:p>
            <a:pPr algn="just">
              <a:lnSpc>
                <a:spcPct val="110000"/>
              </a:lnSpc>
              <a:spcBef>
                <a:spcPts val="600"/>
              </a:spcBef>
            </a:pPr>
            <a:r>
              <a:rPr lang="en-US" sz="1700" dirty="0" smtClean="0">
                <a:latin typeface="Liberation Sans" panose="020B0604020202020204" pitchFamily="34" charset="0"/>
              </a:rPr>
              <a:t>India </a:t>
            </a:r>
            <a:r>
              <a:rPr lang="en-US" sz="1700" dirty="0">
                <a:latin typeface="Liberation Sans" panose="020B0604020202020204" pitchFamily="34" charset="0"/>
              </a:rPr>
              <a:t>is well known </a:t>
            </a:r>
            <a:r>
              <a:rPr lang="en-US" sz="1700" dirty="0" smtClean="0">
                <a:latin typeface="Liberation Sans" panose="020B0604020202020204" pitchFamily="34" charset="0"/>
              </a:rPr>
              <a:t>for its </a:t>
            </a:r>
            <a:r>
              <a:rPr lang="en-US" sz="1700" dirty="0">
                <a:latin typeface="Liberation Sans" panose="020B0604020202020204" pitchFamily="34" charset="0"/>
              </a:rPr>
              <a:t>large pool of </a:t>
            </a:r>
            <a:r>
              <a:rPr lang="en-US" sz="1700" dirty="0" smtClean="0">
                <a:latin typeface="Liberation Sans" panose="020B0604020202020204" pitchFamily="34" charset="0"/>
              </a:rPr>
              <a:t>excellent software </a:t>
            </a:r>
            <a:r>
              <a:rPr lang="en-US" sz="1700" dirty="0">
                <a:latin typeface="Liberation Sans" panose="020B0604020202020204" pitchFamily="34" charset="0"/>
              </a:rPr>
              <a:t>engineers</a:t>
            </a:r>
            <a:r>
              <a:rPr lang="en-US" sz="1700" dirty="0" smtClean="0">
                <a:latin typeface="Liberation Sans" panose="020B0604020202020204" pitchFamily="34" charset="0"/>
              </a:rPr>
              <a:t>. Therefore</a:t>
            </a:r>
            <a:r>
              <a:rPr lang="en-US" sz="1700" dirty="0">
                <a:latin typeface="Liberation Sans" panose="020B0604020202020204" pitchFamily="34" charset="0"/>
              </a:rPr>
              <a:t>, it may </a:t>
            </a:r>
            <a:r>
              <a:rPr lang="en-US" sz="1700" dirty="0" smtClean="0">
                <a:latin typeface="Liberation Sans" panose="020B0604020202020204" pitchFamily="34" charset="0"/>
              </a:rPr>
              <a:t>come as </a:t>
            </a:r>
            <a:r>
              <a:rPr lang="en-US" sz="1700" dirty="0">
                <a:latin typeface="Liberation Sans" panose="020B0604020202020204" pitchFamily="34" charset="0"/>
              </a:rPr>
              <a:t>a surprise that </a:t>
            </a:r>
            <a:r>
              <a:rPr lang="en-US" sz="1700" dirty="0" smtClean="0">
                <a:latin typeface="Liberation Sans" panose="020B0604020202020204" pitchFamily="34" charset="0"/>
              </a:rPr>
              <a:t>online merchandise </a:t>
            </a:r>
            <a:r>
              <a:rPr lang="en-US" sz="1700" dirty="0">
                <a:latin typeface="Liberation Sans" panose="020B0604020202020204" pitchFamily="34" charset="0"/>
              </a:rPr>
              <a:t>sales </a:t>
            </a:r>
            <a:r>
              <a:rPr lang="en-US" sz="1700" dirty="0" smtClean="0">
                <a:latin typeface="Liberation Sans" panose="020B0604020202020204" pitchFamily="34" charset="0"/>
              </a:rPr>
              <a:t>are only </a:t>
            </a:r>
            <a:r>
              <a:rPr lang="en-US" sz="1700" dirty="0">
                <a:latin typeface="Liberation Sans" panose="020B0604020202020204" pitchFamily="34" charset="0"/>
              </a:rPr>
              <a:t>starting to </a:t>
            </a:r>
            <a:r>
              <a:rPr lang="en-US" sz="1700" dirty="0" smtClean="0">
                <a:latin typeface="Liberation Sans" panose="020B0604020202020204" pitchFamily="34" charset="0"/>
              </a:rPr>
              <a:t>take hold </a:t>
            </a:r>
            <a:r>
              <a:rPr lang="en-US" sz="1700" dirty="0">
                <a:latin typeface="Liberation Sans" panose="020B0604020202020204" pitchFamily="34" charset="0"/>
              </a:rPr>
              <a:t>in this country. </a:t>
            </a:r>
            <a:r>
              <a:rPr lang="en-US" sz="1700" dirty="0" smtClean="0">
                <a:latin typeface="Liberation Sans" panose="020B0604020202020204" pitchFamily="34" charset="0"/>
              </a:rPr>
              <a:t>The reason </a:t>
            </a:r>
            <a:r>
              <a:rPr lang="en-US" sz="1700" dirty="0">
                <a:latin typeface="Liberation Sans" panose="020B0604020202020204" pitchFamily="34" charset="0"/>
              </a:rPr>
              <a:t>for the </a:t>
            </a:r>
            <a:r>
              <a:rPr lang="en-US" sz="1700" dirty="0" smtClean="0">
                <a:latin typeface="Liberation Sans" panose="020B0604020202020204" pitchFamily="34" charset="0"/>
              </a:rPr>
              <a:t>delay compared </a:t>
            </a:r>
            <a:r>
              <a:rPr lang="en-US" sz="1700" dirty="0">
                <a:latin typeface="Liberation Sans" panose="020B0604020202020204" pitchFamily="34" charset="0"/>
              </a:rPr>
              <a:t>to many </a:t>
            </a:r>
            <a:r>
              <a:rPr lang="en-US" sz="1700" dirty="0" smtClean="0">
                <a:latin typeface="Liberation Sans" panose="020B0604020202020204" pitchFamily="34" charset="0"/>
              </a:rPr>
              <a:t>other countries </a:t>
            </a:r>
            <a:r>
              <a:rPr lang="en-US" sz="1700" dirty="0">
                <a:latin typeface="Liberation Sans" panose="020B0604020202020204" pitchFamily="34" charset="0"/>
              </a:rPr>
              <a:t>is that, </a:t>
            </a:r>
            <a:r>
              <a:rPr lang="en-US" sz="1700" dirty="0" smtClean="0">
                <a:latin typeface="Liberation Sans" panose="020B0604020202020204" pitchFamily="34" charset="0"/>
              </a:rPr>
              <a:t>until recently</a:t>
            </a:r>
            <a:r>
              <a:rPr lang="en-US" sz="1700" dirty="0">
                <a:latin typeface="Liberation Sans" panose="020B0604020202020204" pitchFamily="34" charset="0"/>
              </a:rPr>
              <a:t>, consistent </a:t>
            </a:r>
            <a:r>
              <a:rPr lang="en-US" sz="1700" dirty="0" smtClean="0">
                <a:latin typeface="Liberation Sans" panose="020B0604020202020204" pitchFamily="34" charset="0"/>
              </a:rPr>
              <a:t>Internet access </a:t>
            </a:r>
            <a:r>
              <a:rPr lang="en-US" sz="1700" dirty="0">
                <a:latin typeface="Liberation Sans" panose="020B0604020202020204" pitchFamily="34" charset="0"/>
              </a:rPr>
              <a:t>was </a:t>
            </a:r>
            <a:r>
              <a:rPr lang="en-US" sz="1700" dirty="0" smtClean="0">
                <a:latin typeface="Liberation Sans" panose="020B0604020202020204" pitchFamily="34" charset="0"/>
              </a:rPr>
              <a:t>limited to </a:t>
            </a:r>
            <a:r>
              <a:rPr lang="en-US" sz="1700" dirty="0">
                <a:latin typeface="Liberation Sans" panose="020B0604020202020204" pitchFamily="34" charset="0"/>
              </a:rPr>
              <a:t>a small portion of </a:t>
            </a:r>
            <a:r>
              <a:rPr lang="en-US" sz="1700" dirty="0" smtClean="0">
                <a:latin typeface="Liberation Sans" panose="020B0604020202020204" pitchFamily="34" charset="0"/>
              </a:rPr>
              <a:t>the Indian population</a:t>
            </a:r>
            <a:r>
              <a:rPr lang="en-US" sz="1700" dirty="0">
                <a:latin typeface="Liberation Sans" panose="020B0604020202020204" pitchFamily="34" charset="0"/>
              </a:rPr>
              <a:t>. But</a:t>
            </a:r>
            <a:r>
              <a:rPr lang="en-US" sz="1700" dirty="0" smtClean="0">
                <a:latin typeface="Liberation Sans" panose="020B0604020202020204" pitchFamily="34" charset="0"/>
              </a:rPr>
              <a:t>, experts </a:t>
            </a:r>
            <a:r>
              <a:rPr lang="en-US" sz="1700" dirty="0">
                <a:latin typeface="Liberation Sans" panose="020B0604020202020204" pitchFamily="34" charset="0"/>
              </a:rPr>
              <a:t>predict that by 2015 up to 200 million </a:t>
            </a:r>
            <a:r>
              <a:rPr lang="en-US" sz="1700" dirty="0" smtClean="0">
                <a:latin typeface="Liberation Sans" panose="020B0604020202020204" pitchFamily="34" charset="0"/>
              </a:rPr>
              <a:t>Indians will </a:t>
            </a:r>
            <a:r>
              <a:rPr lang="en-US" sz="1700" dirty="0">
                <a:latin typeface="Liberation Sans" panose="020B0604020202020204" pitchFamily="34" charset="0"/>
              </a:rPr>
              <a:t>have Internet access. To take advantage of this, </a:t>
            </a:r>
            <a:r>
              <a:rPr lang="en-US" sz="1700" dirty="0" smtClean="0">
                <a:latin typeface="Liberation Sans" panose="020B0604020202020204" pitchFamily="34" charset="0"/>
              </a:rPr>
              <a:t>two software </a:t>
            </a:r>
            <a:r>
              <a:rPr lang="en-US" sz="1700" dirty="0">
                <a:latin typeface="Liberation Sans" panose="020B0604020202020204" pitchFamily="34" charset="0"/>
              </a:rPr>
              <a:t>engineers started the online </a:t>
            </a:r>
            <a:r>
              <a:rPr lang="en-US" sz="1700" dirty="0" smtClean="0">
                <a:latin typeface="Liberation Sans" panose="020B0604020202020204" pitchFamily="34" charset="0"/>
              </a:rPr>
              <a:t>merchandising company </a:t>
            </a:r>
            <a:r>
              <a:rPr lang="en-US" sz="1700" b="1" dirty="0" err="1">
                <a:solidFill>
                  <a:srgbClr val="CC0000"/>
                </a:solidFill>
                <a:latin typeface="Liberation Sans" panose="020B0604020202020204" pitchFamily="34" charset="0"/>
              </a:rPr>
              <a:t>Flipkart</a:t>
            </a:r>
            <a:r>
              <a:rPr lang="en-US" sz="1700" dirty="0">
                <a:solidFill>
                  <a:srgbClr val="CC0000"/>
                </a:solidFill>
                <a:latin typeface="Liberation Sans" panose="020B0604020202020204" pitchFamily="34" charset="0"/>
              </a:rPr>
              <a:t> </a:t>
            </a:r>
            <a:r>
              <a:rPr lang="en-US" sz="1700" dirty="0">
                <a:latin typeface="Liberation Sans" panose="020B0604020202020204" pitchFamily="34" charset="0"/>
              </a:rPr>
              <a:t>(IND). Their goal is “to be the Amazon</a:t>
            </a:r>
            <a:r>
              <a:rPr lang="en-US" sz="1700" dirty="0" smtClean="0">
                <a:latin typeface="Liberation Sans" panose="020B0604020202020204" pitchFamily="34" charset="0"/>
              </a:rPr>
              <a:t>. com </a:t>
            </a:r>
            <a:r>
              <a:rPr lang="en-US" sz="1700" dirty="0">
                <a:latin typeface="Liberation Sans" panose="020B0604020202020204" pitchFamily="34" charset="0"/>
              </a:rPr>
              <a:t>of India.” Sales hit $20 million in a recent year, </a:t>
            </a:r>
            <a:r>
              <a:rPr lang="en-US" sz="1700" dirty="0" smtClean="0">
                <a:latin typeface="Liberation Sans" panose="020B0604020202020204" pitchFamily="34" charset="0"/>
              </a:rPr>
              <a:t>but the </a:t>
            </a:r>
            <a:r>
              <a:rPr lang="en-US" sz="1700" dirty="0">
                <a:latin typeface="Liberation Sans" panose="020B0604020202020204" pitchFamily="34" charset="0"/>
              </a:rPr>
              <a:t>company faces many barriers to both growth </a:t>
            </a:r>
            <a:r>
              <a:rPr lang="en-US" sz="1700" dirty="0" smtClean="0">
                <a:latin typeface="Liberation Sans" panose="020B0604020202020204" pitchFamily="34" charset="0"/>
              </a:rPr>
              <a:t>and profitability</a:t>
            </a:r>
            <a:r>
              <a:rPr lang="en-US" sz="1700" dirty="0">
                <a:latin typeface="Liberation Sans" panose="020B0604020202020204" pitchFamily="34" charset="0"/>
              </a:rPr>
              <a:t>. First, few Indians have credit cards, so </a:t>
            </a:r>
            <a:r>
              <a:rPr lang="en-US" sz="1700" dirty="0" smtClean="0">
                <a:latin typeface="Liberation Sans" panose="020B0604020202020204" pitchFamily="34" charset="0"/>
              </a:rPr>
              <a:t>many transactions </a:t>
            </a:r>
            <a:r>
              <a:rPr lang="en-US" sz="1700" dirty="0">
                <a:latin typeface="Liberation Sans" panose="020B0604020202020204" pitchFamily="34" charset="0"/>
              </a:rPr>
              <a:t>must be done in cash. And, while the </a:t>
            </a:r>
            <a:r>
              <a:rPr lang="en-US" sz="1700" dirty="0" smtClean="0">
                <a:latin typeface="Liberation Sans" panose="020B0604020202020204" pitchFamily="34" charset="0"/>
              </a:rPr>
              <a:t>company has </a:t>
            </a:r>
            <a:r>
              <a:rPr lang="en-US" sz="1700" dirty="0">
                <a:latin typeface="Liberation Sans" panose="020B0604020202020204" pitchFamily="34" charset="0"/>
              </a:rPr>
              <a:t>a book catalog of over 100 million titles, it is very </a:t>
            </a:r>
            <a:r>
              <a:rPr lang="en-US" sz="1700" dirty="0" smtClean="0">
                <a:latin typeface="Liberation Sans" panose="020B0604020202020204" pitchFamily="34" charset="0"/>
              </a:rPr>
              <a:t>difficult to </a:t>
            </a:r>
            <a:r>
              <a:rPr lang="en-US" sz="1700" dirty="0">
                <a:latin typeface="Liberation Sans" panose="020B0604020202020204" pitchFamily="34" charset="0"/>
              </a:rPr>
              <a:t>deliver those books (or anything else) over India’s </a:t>
            </a:r>
            <a:r>
              <a:rPr lang="en-US" sz="1700" dirty="0" smtClean="0">
                <a:latin typeface="Liberation Sans" panose="020B0604020202020204" pitchFamily="34" charset="0"/>
              </a:rPr>
              <a:t>poorly maintained </a:t>
            </a:r>
            <a:r>
              <a:rPr lang="en-US" sz="1700" dirty="0">
                <a:latin typeface="Liberation Sans" panose="020B0604020202020204" pitchFamily="34" charset="0"/>
              </a:rPr>
              <a:t>roads. As a consequence, even if </a:t>
            </a:r>
            <a:r>
              <a:rPr lang="en-US" sz="1700" dirty="0" smtClean="0">
                <a:latin typeface="Liberation Sans" panose="020B0604020202020204" pitchFamily="34" charset="0"/>
              </a:rPr>
              <a:t>Internet access </a:t>
            </a:r>
            <a:r>
              <a:rPr lang="en-US" sz="1700" dirty="0">
                <a:latin typeface="Liberation Sans" panose="020B0604020202020204" pitchFamily="34" charset="0"/>
              </a:rPr>
              <a:t>improves rapidly, online merchandisers need to </a:t>
            </a:r>
            <a:r>
              <a:rPr lang="en-US" sz="1700" dirty="0" smtClean="0">
                <a:latin typeface="Liberation Sans" panose="020B0604020202020204" pitchFamily="34" charset="0"/>
              </a:rPr>
              <a:t>see improvements </a:t>
            </a:r>
            <a:r>
              <a:rPr lang="en-US" sz="1700" dirty="0">
                <a:latin typeface="Liberation Sans" panose="020B0604020202020204" pitchFamily="34" charset="0"/>
              </a:rPr>
              <a:t>in the banking and transportation </a:t>
            </a:r>
            <a:r>
              <a:rPr lang="en-US" sz="1700" dirty="0" smtClean="0">
                <a:latin typeface="Liberation Sans" panose="020B0604020202020204" pitchFamily="34" charset="0"/>
              </a:rPr>
              <a:t>systems in </a:t>
            </a:r>
            <a:r>
              <a:rPr lang="en-US" sz="1700" dirty="0">
                <a:latin typeface="Liberation Sans" panose="020B0604020202020204" pitchFamily="34" charset="0"/>
              </a:rPr>
              <a:t>India for sales to really take off</a:t>
            </a:r>
            <a:r>
              <a:rPr lang="en-US" sz="1700" dirty="0" smtClean="0">
                <a:latin typeface="Liberation Sans" panose="020B0604020202020204" pitchFamily="34" charset="0"/>
              </a:rPr>
              <a:t>. </a:t>
            </a:r>
          </a:p>
          <a:p>
            <a:pPr algn="just">
              <a:lnSpc>
                <a:spcPct val="110000"/>
              </a:lnSpc>
              <a:spcBef>
                <a:spcPts val="600"/>
              </a:spcBef>
            </a:pPr>
            <a:r>
              <a:rPr lang="en-US" sz="1600" i="1" dirty="0" smtClean="0">
                <a:latin typeface="Liberation Sans" panose="020B0604020202020204" pitchFamily="34" charset="0"/>
              </a:rPr>
              <a:t>Source</a:t>
            </a:r>
            <a:r>
              <a:rPr lang="en-US" sz="1600" i="1" dirty="0">
                <a:latin typeface="Liberation Sans" panose="020B0604020202020204" pitchFamily="34" charset="0"/>
              </a:rPr>
              <a:t>: </a:t>
            </a:r>
            <a:r>
              <a:rPr lang="en-US" sz="1600" dirty="0" err="1">
                <a:latin typeface="Liberation Sans" panose="020B0604020202020204" pitchFamily="34" charset="0"/>
              </a:rPr>
              <a:t>Amol</a:t>
            </a:r>
            <a:r>
              <a:rPr lang="en-US" sz="1600" dirty="0">
                <a:latin typeface="Liberation Sans" panose="020B0604020202020204" pitchFamily="34" charset="0"/>
              </a:rPr>
              <a:t> Sharma, “Dot-Coms Begin to Blossom in India</a:t>
            </a:r>
            <a:r>
              <a:rPr lang="en-US" sz="1600" dirty="0" smtClean="0">
                <a:latin typeface="Liberation Sans" panose="020B0604020202020204" pitchFamily="34" charset="0"/>
              </a:rPr>
              <a:t>,” </a:t>
            </a:r>
            <a:r>
              <a:rPr lang="en-US" sz="1600" i="1" dirty="0" smtClean="0">
                <a:latin typeface="Liberation Sans" panose="020B0604020202020204" pitchFamily="34" charset="0"/>
              </a:rPr>
              <a:t>Wall </a:t>
            </a:r>
            <a:r>
              <a:rPr lang="en-US" sz="1600" i="1" dirty="0">
                <a:latin typeface="Liberation Sans" panose="020B0604020202020204" pitchFamily="34" charset="0"/>
              </a:rPr>
              <a:t>Street Journal </a:t>
            </a:r>
            <a:r>
              <a:rPr lang="en-US" sz="1600" dirty="0">
                <a:latin typeface="Liberation Sans" panose="020B0604020202020204" pitchFamily="34" charset="0"/>
              </a:rPr>
              <a:t>(April 12, 2011).</a:t>
            </a:r>
          </a:p>
        </p:txBody>
      </p:sp>
      <p:sp>
        <p:nvSpPr>
          <p:cNvPr id="9" name="Rectangle 8"/>
          <p:cNvSpPr/>
          <p:nvPr/>
        </p:nvSpPr>
        <p:spPr bwMode="auto">
          <a:xfrm>
            <a:off x="332096" y="353704"/>
            <a:ext cx="8458200" cy="5885738"/>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6239442"/>
            <a:ext cx="8476488" cy="161358"/>
          </a:xfrm>
          <a:prstGeom prst="rect">
            <a:avLst/>
          </a:prstGeom>
          <a:solidFill>
            <a:srgbClr val="FF33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867953494"/>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6"/>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895600" y="1374775"/>
            <a:ext cx="6096000"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 Box 2"/>
          <p:cNvSpPr txBox="1">
            <a:spLocks noChangeArrowheads="1"/>
          </p:cNvSpPr>
          <p:nvPr/>
        </p:nvSpPr>
        <p:spPr bwMode="auto">
          <a:xfrm>
            <a:off x="381000" y="1295400"/>
            <a:ext cx="2362200" cy="3432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spcBef>
                <a:spcPct val="50000"/>
              </a:spcBef>
            </a:pPr>
            <a:r>
              <a:rPr lang="en-US" altLang="en-US" sz="2100" dirty="0">
                <a:latin typeface="Liberation Sans" panose="020B0604020202020204" pitchFamily="34" charset="0"/>
                <a:cs typeface="Arial" charset="0"/>
              </a:rPr>
              <a:t>The operating cycle of a </a:t>
            </a:r>
            <a:r>
              <a:rPr lang="en-US" altLang="en-US" sz="2100" b="1" dirty="0">
                <a:latin typeface="Liberation Sans" panose="020B0604020202020204" pitchFamily="34" charset="0"/>
                <a:cs typeface="Arial" charset="0"/>
              </a:rPr>
              <a:t>merchandising company</a:t>
            </a:r>
            <a:r>
              <a:rPr lang="en-US" altLang="en-US" sz="2100" dirty="0">
                <a:latin typeface="Liberation Sans" panose="020B0604020202020204" pitchFamily="34" charset="0"/>
                <a:cs typeface="Arial" charset="0"/>
              </a:rPr>
              <a:t> ordinarily is longer than that of a </a:t>
            </a:r>
            <a:r>
              <a:rPr lang="en-US" altLang="en-US" sz="2100" b="1" dirty="0">
                <a:latin typeface="Liberation Sans" panose="020B0604020202020204" pitchFamily="34" charset="0"/>
                <a:cs typeface="Arial" charset="0"/>
              </a:rPr>
              <a:t>service company</a:t>
            </a:r>
            <a:r>
              <a:rPr lang="en-US" altLang="en-US" sz="2100" dirty="0">
                <a:latin typeface="Liberation Sans" panose="020B0604020202020204" pitchFamily="34" charset="0"/>
                <a:cs typeface="Arial" charset="0"/>
              </a:rPr>
              <a:t>.</a:t>
            </a:r>
          </a:p>
        </p:txBody>
      </p:sp>
      <p:sp>
        <p:nvSpPr>
          <p:cNvPr id="7172" name="Text Box 10"/>
          <p:cNvSpPr txBox="1">
            <a:spLocks noChangeArrowheads="1"/>
          </p:cNvSpPr>
          <p:nvPr/>
        </p:nvSpPr>
        <p:spPr bwMode="auto">
          <a:xfrm>
            <a:off x="7391400" y="1265238"/>
            <a:ext cx="12954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200" b="1" dirty="0">
                <a:latin typeface="Liberation Sans" panose="020B0604020202020204" pitchFamily="34" charset="0"/>
              </a:rPr>
              <a:t>Illustration 5-2</a:t>
            </a:r>
          </a:p>
        </p:txBody>
      </p:sp>
      <p:sp>
        <p:nvSpPr>
          <p:cNvPr id="7175"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rgbClr val="CC0000"/>
                </a:solidFill>
                <a:latin typeface="Liberation Sans" panose="020B0604020202020204" pitchFamily="34" charset="0"/>
              </a:rPr>
              <a:t>Operating Cycles</a:t>
            </a:r>
            <a:endParaRPr lang="en-US" altLang="en-US" sz="3200" b="1" dirty="0">
              <a:solidFill>
                <a:srgbClr val="CC0000"/>
              </a:solidFill>
              <a:latin typeface="Liberation Sans" panose="020B0604020202020204" pitchFamily="34" charset="0"/>
            </a:endParaRPr>
          </a:p>
        </p:txBody>
      </p:sp>
      <p:sp>
        <p:nvSpPr>
          <p:cNvPr id="717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177" name="Text Box 10"/>
          <p:cNvSpPr txBox="1">
            <a:spLocks noChangeArrowheads="1"/>
          </p:cNvSpPr>
          <p:nvPr/>
        </p:nvSpPr>
        <p:spPr bwMode="auto">
          <a:xfrm>
            <a:off x="1524000" y="5943600"/>
            <a:ext cx="1295400" cy="274638"/>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200" b="1" dirty="0">
                <a:latin typeface="Liberation Sans" panose="020B0604020202020204" pitchFamily="34" charset="0"/>
              </a:rPr>
              <a:t>Illustration 5-3</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3"/>
          <p:cNvSpPr>
            <a:spLocks noChangeShapeType="1"/>
          </p:cNvSpPr>
          <p:nvPr/>
        </p:nvSpPr>
        <p:spPr bwMode="auto">
          <a:xfrm>
            <a:off x="304800" y="145576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6"/>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05000"/>
              </a:lnSpc>
              <a:spcBef>
                <a:spcPct val="30000"/>
              </a:spcBef>
              <a:buSzPct val="80000"/>
            </a:pPr>
            <a:r>
              <a:rPr lang="en-US" altLang="en-US" sz="3200" b="1" dirty="0" smtClean="0">
                <a:solidFill>
                  <a:srgbClr val="CC0000"/>
                </a:solidFill>
                <a:latin typeface="Liberation Sans" panose="020B0604020202020204" pitchFamily="34" charset="0"/>
              </a:rPr>
              <a:t>Inventory Presentation in the Classified </a:t>
            </a:r>
            <a:r>
              <a:rPr lang="en-US" altLang="en-US" sz="3200" b="1" dirty="0">
                <a:solidFill>
                  <a:srgbClr val="CC0000"/>
                </a:solidFill>
                <a:latin typeface="Liberation Sans" panose="020B0604020202020204" pitchFamily="34" charset="0"/>
              </a:rPr>
              <a:t>Statement of Financial Position</a:t>
            </a: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15152"/>
            <a:ext cx="8534400" cy="3832058"/>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28600" y="5715000"/>
            <a:ext cx="4572000" cy="46166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5-16</a:t>
            </a:r>
          </a:p>
          <a:p>
            <a:pPr algn="l"/>
            <a:r>
              <a:rPr lang="en-US" sz="1200" dirty="0">
                <a:latin typeface="Liberation Sans" panose="020B0604020202020204" pitchFamily="34" charset="0"/>
              </a:rPr>
              <a:t>Assets section of a </a:t>
            </a:r>
            <a:r>
              <a:rPr lang="en-US" sz="1200" dirty="0" smtClean="0">
                <a:latin typeface="Liberation Sans" panose="020B0604020202020204" pitchFamily="34" charset="0"/>
              </a:rPr>
              <a:t>classified statement </a:t>
            </a:r>
            <a:r>
              <a:rPr lang="en-US" sz="1200" dirty="0">
                <a:latin typeface="Liberation Sans" panose="020B0604020202020204" pitchFamily="34" charset="0"/>
              </a:rPr>
              <a:t>of </a:t>
            </a:r>
            <a:r>
              <a:rPr lang="en-US" sz="1200" dirty="0" smtClean="0">
                <a:latin typeface="Liberation Sans" panose="020B0604020202020204" pitchFamily="34" charset="0"/>
              </a:rPr>
              <a:t>financial </a:t>
            </a:r>
            <a:r>
              <a:rPr lang="en-US" sz="1200" dirty="0">
                <a:latin typeface="Liberation Sans" panose="020B0604020202020204" pitchFamily="34" charset="0"/>
              </a:rPr>
              <a:t>position</a:t>
            </a:r>
          </a:p>
        </p:txBody>
      </p:sp>
      <p:sp>
        <p:nvSpPr>
          <p:cNvPr id="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072341532"/>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5" name="Rectangle 5"/>
          <p:cNvSpPr>
            <a:spLocks noChangeArrowheads="1"/>
          </p:cNvSpPr>
          <p:nvPr/>
        </p:nvSpPr>
        <p:spPr bwMode="auto">
          <a:xfrm>
            <a:off x="609600" y="1219200"/>
            <a:ext cx="8001000" cy="149579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2057400" algn="l"/>
              </a:tabLst>
              <a:defRPr sz="2400">
                <a:solidFill>
                  <a:schemeClr val="tx1"/>
                </a:solidFill>
                <a:latin typeface="Times New Roman" pitchFamily="18" charset="0"/>
              </a:defRPr>
            </a:lvl1pPr>
            <a:lvl2pPr algn="l">
              <a:tabLst>
                <a:tab pos="2057400" algn="l"/>
              </a:tabLst>
              <a:defRPr sz="2400">
                <a:solidFill>
                  <a:schemeClr val="tx1"/>
                </a:solidFill>
                <a:latin typeface="Times New Roman" pitchFamily="18" charset="0"/>
              </a:defRPr>
            </a:lvl2pPr>
            <a:lvl3pPr algn="l">
              <a:tabLst>
                <a:tab pos="2057400" algn="l"/>
              </a:tabLst>
              <a:defRPr sz="2400">
                <a:solidFill>
                  <a:schemeClr val="tx1"/>
                </a:solidFill>
                <a:latin typeface="Times New Roman" pitchFamily="18" charset="0"/>
              </a:defRPr>
            </a:lvl3pPr>
            <a:lvl4pPr algn="l">
              <a:tabLst>
                <a:tab pos="2057400" algn="l"/>
              </a:tabLst>
              <a:defRPr sz="2400">
                <a:solidFill>
                  <a:schemeClr val="tx1"/>
                </a:solidFill>
                <a:latin typeface="Times New Roman" pitchFamily="18" charset="0"/>
              </a:defRPr>
            </a:lvl4pPr>
            <a:lvl5pPr algn="l">
              <a:tabLst>
                <a:tab pos="2057400" algn="l"/>
              </a:tabLst>
              <a:defRPr sz="2400">
                <a:solidFill>
                  <a:schemeClr val="tx1"/>
                </a:solidFill>
                <a:latin typeface="Times New Roman" pitchFamily="18" charset="0"/>
              </a:defRPr>
            </a:lvl5pPr>
            <a:lvl6pPr eaLnBrk="0" fontAlgn="base" hangingPunct="0">
              <a:spcBef>
                <a:spcPct val="0"/>
              </a:spcBef>
              <a:spcAft>
                <a:spcPct val="0"/>
              </a:spcAft>
              <a:tabLst>
                <a:tab pos="2057400" algn="l"/>
              </a:tabLst>
              <a:defRPr sz="2400">
                <a:solidFill>
                  <a:schemeClr val="tx1"/>
                </a:solidFill>
                <a:latin typeface="Times New Roman" pitchFamily="18" charset="0"/>
              </a:defRPr>
            </a:lvl6pPr>
            <a:lvl7pPr eaLnBrk="0" fontAlgn="base" hangingPunct="0">
              <a:spcBef>
                <a:spcPct val="0"/>
              </a:spcBef>
              <a:spcAft>
                <a:spcPct val="0"/>
              </a:spcAft>
              <a:tabLst>
                <a:tab pos="2057400" algn="l"/>
              </a:tabLst>
              <a:defRPr sz="2400">
                <a:solidFill>
                  <a:schemeClr val="tx1"/>
                </a:solidFill>
                <a:latin typeface="Times New Roman" pitchFamily="18" charset="0"/>
              </a:defRPr>
            </a:lvl7pPr>
            <a:lvl8pPr eaLnBrk="0" fontAlgn="base" hangingPunct="0">
              <a:spcBef>
                <a:spcPct val="0"/>
              </a:spcBef>
              <a:spcAft>
                <a:spcPct val="0"/>
              </a:spcAft>
              <a:tabLst>
                <a:tab pos="2057400" algn="l"/>
              </a:tabLst>
              <a:defRPr sz="2400">
                <a:solidFill>
                  <a:schemeClr val="tx1"/>
                </a:solidFill>
                <a:latin typeface="Times New Roman" pitchFamily="18" charset="0"/>
              </a:defRPr>
            </a:lvl8pPr>
            <a:lvl9pPr eaLnBrk="0" fontAlgn="base" hangingPunct="0">
              <a:spcBef>
                <a:spcPct val="0"/>
              </a:spcBef>
              <a:spcAft>
                <a:spcPct val="0"/>
              </a:spcAft>
              <a:tabLst>
                <a:tab pos="2057400" algn="l"/>
              </a:tabLst>
              <a:defRPr sz="2400">
                <a:solidFill>
                  <a:schemeClr val="tx1"/>
                </a:solidFill>
                <a:latin typeface="Times New Roman" pitchFamily="18" charset="0"/>
              </a:defRPr>
            </a:lvl9pPr>
          </a:lstStyle>
          <a:p>
            <a:pPr>
              <a:lnSpc>
                <a:spcPct val="120000"/>
              </a:lnSpc>
            </a:pPr>
            <a:r>
              <a:rPr lang="en-US" altLang="en-US" sz="1900">
                <a:latin typeface="Liberation Sans" panose="020B0604020202020204" pitchFamily="34" charset="0"/>
              </a:rPr>
              <a:t>You are presented with the following list of accounts from the adjusted trial balance for merchandiser Gorman Company. Indicate in which financial statement and under what classification each of the following would be reported.</a:t>
            </a:r>
          </a:p>
        </p:txBody>
      </p:sp>
      <p:sp>
        <p:nvSpPr>
          <p:cNvPr id="1080339" name="Text Box 19"/>
          <p:cNvSpPr txBox="1">
            <a:spLocks noChangeArrowheads="1"/>
          </p:cNvSpPr>
          <p:nvPr/>
        </p:nvSpPr>
        <p:spPr bwMode="auto">
          <a:xfrm>
            <a:off x="685800" y="32004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Accounts payable</a:t>
            </a:r>
          </a:p>
        </p:txBody>
      </p:sp>
      <p:sp>
        <p:nvSpPr>
          <p:cNvPr id="1080340" name="Text Box 20"/>
          <p:cNvSpPr txBox="1">
            <a:spLocks noChangeArrowheads="1"/>
          </p:cNvSpPr>
          <p:nvPr/>
        </p:nvSpPr>
        <p:spPr bwMode="auto">
          <a:xfrm>
            <a:off x="4495800" y="32004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0341" name="Text Box 21"/>
          <p:cNvSpPr txBox="1">
            <a:spLocks noChangeArrowheads="1"/>
          </p:cNvSpPr>
          <p:nvPr/>
        </p:nvSpPr>
        <p:spPr bwMode="auto">
          <a:xfrm>
            <a:off x="6019800" y="32004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Current liabilities</a:t>
            </a:r>
          </a:p>
        </p:txBody>
      </p:sp>
      <p:sp>
        <p:nvSpPr>
          <p:cNvPr id="1080342" name="Text Box 22"/>
          <p:cNvSpPr txBox="1">
            <a:spLocks noChangeArrowheads="1"/>
          </p:cNvSpPr>
          <p:nvPr/>
        </p:nvSpPr>
        <p:spPr bwMode="auto">
          <a:xfrm>
            <a:off x="685800" y="28194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latin typeface="Liberation Sans" panose="020B0604020202020204" pitchFamily="34" charset="0"/>
              </a:rPr>
              <a:t>Account</a:t>
            </a:r>
          </a:p>
        </p:txBody>
      </p:sp>
      <p:sp>
        <p:nvSpPr>
          <p:cNvPr id="1080343" name="Text Box 23"/>
          <p:cNvSpPr txBox="1">
            <a:spLocks noChangeArrowheads="1"/>
          </p:cNvSpPr>
          <p:nvPr/>
        </p:nvSpPr>
        <p:spPr bwMode="auto">
          <a:xfrm>
            <a:off x="4419600" y="2543175"/>
            <a:ext cx="1447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latin typeface="Liberation Sans" panose="020B0604020202020204" pitchFamily="34" charset="0"/>
              </a:rPr>
              <a:t>Financial Statement</a:t>
            </a:r>
          </a:p>
        </p:txBody>
      </p:sp>
      <p:sp>
        <p:nvSpPr>
          <p:cNvPr id="1080344" name="Text Box 24"/>
          <p:cNvSpPr txBox="1">
            <a:spLocks noChangeArrowheads="1"/>
          </p:cNvSpPr>
          <p:nvPr/>
        </p:nvSpPr>
        <p:spPr bwMode="auto">
          <a:xfrm>
            <a:off x="6019800" y="28194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latin typeface="Liberation Sans" panose="020B0604020202020204" pitchFamily="34" charset="0"/>
              </a:rPr>
              <a:t>Classification</a:t>
            </a:r>
          </a:p>
        </p:txBody>
      </p:sp>
      <p:sp>
        <p:nvSpPr>
          <p:cNvPr id="1080345" name="Line 25"/>
          <p:cNvSpPr>
            <a:spLocks noChangeShapeType="1"/>
          </p:cNvSpPr>
          <p:nvPr/>
        </p:nvSpPr>
        <p:spPr bwMode="auto">
          <a:xfrm>
            <a:off x="762000" y="3124200"/>
            <a:ext cx="35052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0346" name="Line 26"/>
          <p:cNvSpPr>
            <a:spLocks noChangeShapeType="1"/>
          </p:cNvSpPr>
          <p:nvPr/>
        </p:nvSpPr>
        <p:spPr bwMode="auto">
          <a:xfrm>
            <a:off x="4495800" y="3124200"/>
            <a:ext cx="12954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0347" name="Line 27"/>
          <p:cNvSpPr>
            <a:spLocks noChangeShapeType="1"/>
          </p:cNvSpPr>
          <p:nvPr/>
        </p:nvSpPr>
        <p:spPr bwMode="auto">
          <a:xfrm>
            <a:off x="6096000" y="3124200"/>
            <a:ext cx="22098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0348" name="Text Box 28"/>
          <p:cNvSpPr txBox="1">
            <a:spLocks noChangeArrowheads="1"/>
          </p:cNvSpPr>
          <p:nvPr/>
        </p:nvSpPr>
        <p:spPr bwMode="auto">
          <a:xfrm>
            <a:off x="685800" y="353695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Accounts receivable</a:t>
            </a:r>
          </a:p>
        </p:txBody>
      </p:sp>
      <p:sp>
        <p:nvSpPr>
          <p:cNvPr id="1080349" name="Text Box 29"/>
          <p:cNvSpPr txBox="1">
            <a:spLocks noChangeArrowheads="1"/>
          </p:cNvSpPr>
          <p:nvPr/>
        </p:nvSpPr>
        <p:spPr bwMode="auto">
          <a:xfrm>
            <a:off x="4495800" y="35369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0350" name="Text Box 30"/>
          <p:cNvSpPr txBox="1">
            <a:spLocks noChangeArrowheads="1"/>
          </p:cNvSpPr>
          <p:nvPr/>
        </p:nvSpPr>
        <p:spPr bwMode="auto">
          <a:xfrm>
            <a:off x="6019800" y="353695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Current assets</a:t>
            </a:r>
          </a:p>
        </p:txBody>
      </p:sp>
      <p:sp>
        <p:nvSpPr>
          <p:cNvPr id="1080351" name="Text Box 31"/>
          <p:cNvSpPr txBox="1">
            <a:spLocks noChangeArrowheads="1"/>
          </p:cNvSpPr>
          <p:nvPr/>
        </p:nvSpPr>
        <p:spPr bwMode="auto">
          <a:xfrm>
            <a:off x="685800" y="3886200"/>
            <a:ext cx="358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a:latin typeface="Liberation Sans" panose="020B0604020202020204" pitchFamily="34" charset="0"/>
              </a:rPr>
              <a:t>Accumulated Depreciation-Buildings</a:t>
            </a:r>
          </a:p>
        </p:txBody>
      </p:sp>
      <p:sp>
        <p:nvSpPr>
          <p:cNvPr id="1080352" name="Text Box 32"/>
          <p:cNvSpPr txBox="1">
            <a:spLocks noChangeArrowheads="1"/>
          </p:cNvSpPr>
          <p:nvPr/>
        </p:nvSpPr>
        <p:spPr bwMode="auto">
          <a:xfrm>
            <a:off x="4495800" y="38862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0353" name="Text Box 33"/>
          <p:cNvSpPr txBox="1">
            <a:spLocks noChangeArrowheads="1"/>
          </p:cNvSpPr>
          <p:nvPr/>
        </p:nvSpPr>
        <p:spPr bwMode="auto">
          <a:xfrm>
            <a:off x="6019800" y="38862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Property, plant, and equipment</a:t>
            </a:r>
          </a:p>
        </p:txBody>
      </p:sp>
      <p:sp>
        <p:nvSpPr>
          <p:cNvPr id="1080354" name="Text Box 34"/>
          <p:cNvSpPr txBox="1">
            <a:spLocks noChangeArrowheads="1"/>
          </p:cNvSpPr>
          <p:nvPr/>
        </p:nvSpPr>
        <p:spPr bwMode="auto">
          <a:xfrm>
            <a:off x="685800" y="422275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Accumulated Depreciation-Equipment</a:t>
            </a:r>
          </a:p>
        </p:txBody>
      </p:sp>
      <p:sp>
        <p:nvSpPr>
          <p:cNvPr id="1080355" name="Text Box 35"/>
          <p:cNvSpPr txBox="1">
            <a:spLocks noChangeArrowheads="1"/>
          </p:cNvSpPr>
          <p:nvPr/>
        </p:nvSpPr>
        <p:spPr bwMode="auto">
          <a:xfrm>
            <a:off x="4495800" y="42227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0356" name="Text Box 36"/>
          <p:cNvSpPr txBox="1">
            <a:spLocks noChangeArrowheads="1"/>
          </p:cNvSpPr>
          <p:nvPr/>
        </p:nvSpPr>
        <p:spPr bwMode="auto">
          <a:xfrm>
            <a:off x="6019800" y="42227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Property, plant, and equipment</a:t>
            </a:r>
          </a:p>
        </p:txBody>
      </p:sp>
      <p:sp>
        <p:nvSpPr>
          <p:cNvPr id="1080369" name="Text Box 49"/>
          <p:cNvSpPr txBox="1">
            <a:spLocks noChangeArrowheads="1"/>
          </p:cNvSpPr>
          <p:nvPr/>
        </p:nvSpPr>
        <p:spPr bwMode="auto">
          <a:xfrm>
            <a:off x="685800" y="45720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Advertising Expense</a:t>
            </a:r>
          </a:p>
        </p:txBody>
      </p:sp>
      <p:sp>
        <p:nvSpPr>
          <p:cNvPr id="1080370" name="Text Box 50"/>
          <p:cNvSpPr txBox="1">
            <a:spLocks noChangeArrowheads="1"/>
          </p:cNvSpPr>
          <p:nvPr/>
        </p:nvSpPr>
        <p:spPr bwMode="auto">
          <a:xfrm>
            <a:off x="4495800" y="45720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0371" name="Text Box 51"/>
          <p:cNvSpPr txBox="1">
            <a:spLocks noChangeArrowheads="1"/>
          </p:cNvSpPr>
          <p:nvPr/>
        </p:nvSpPr>
        <p:spPr bwMode="auto">
          <a:xfrm>
            <a:off x="6019800" y="45720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Operating expenses</a:t>
            </a:r>
          </a:p>
        </p:txBody>
      </p:sp>
      <p:sp>
        <p:nvSpPr>
          <p:cNvPr id="1080372" name="Text Box 52"/>
          <p:cNvSpPr txBox="1">
            <a:spLocks noChangeArrowheads="1"/>
          </p:cNvSpPr>
          <p:nvPr/>
        </p:nvSpPr>
        <p:spPr bwMode="auto">
          <a:xfrm>
            <a:off x="685800" y="490855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Buildings</a:t>
            </a:r>
          </a:p>
        </p:txBody>
      </p:sp>
      <p:sp>
        <p:nvSpPr>
          <p:cNvPr id="1080373" name="Text Box 53"/>
          <p:cNvSpPr txBox="1">
            <a:spLocks noChangeArrowheads="1"/>
          </p:cNvSpPr>
          <p:nvPr/>
        </p:nvSpPr>
        <p:spPr bwMode="auto">
          <a:xfrm>
            <a:off x="4495800" y="49085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0374" name="Text Box 54"/>
          <p:cNvSpPr txBox="1">
            <a:spLocks noChangeArrowheads="1"/>
          </p:cNvSpPr>
          <p:nvPr/>
        </p:nvSpPr>
        <p:spPr bwMode="auto">
          <a:xfrm>
            <a:off x="6019800" y="49085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Property, plant, and equipment</a:t>
            </a:r>
          </a:p>
        </p:txBody>
      </p:sp>
      <p:sp>
        <p:nvSpPr>
          <p:cNvPr id="1080375" name="Text Box 55"/>
          <p:cNvSpPr txBox="1">
            <a:spLocks noChangeArrowheads="1"/>
          </p:cNvSpPr>
          <p:nvPr/>
        </p:nvSpPr>
        <p:spPr bwMode="auto">
          <a:xfrm>
            <a:off x="685800" y="52578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Cash</a:t>
            </a:r>
          </a:p>
        </p:txBody>
      </p:sp>
      <p:sp>
        <p:nvSpPr>
          <p:cNvPr id="1080376" name="Text Box 56"/>
          <p:cNvSpPr txBox="1">
            <a:spLocks noChangeArrowheads="1"/>
          </p:cNvSpPr>
          <p:nvPr/>
        </p:nvSpPr>
        <p:spPr bwMode="auto">
          <a:xfrm>
            <a:off x="4495800" y="52578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0378" name="Text Box 58"/>
          <p:cNvSpPr txBox="1">
            <a:spLocks noChangeArrowheads="1"/>
          </p:cNvSpPr>
          <p:nvPr/>
        </p:nvSpPr>
        <p:spPr bwMode="auto">
          <a:xfrm>
            <a:off x="685800" y="559435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Depreciation Expense</a:t>
            </a:r>
          </a:p>
        </p:txBody>
      </p:sp>
      <p:sp>
        <p:nvSpPr>
          <p:cNvPr id="1080379" name="Text Box 59"/>
          <p:cNvSpPr txBox="1">
            <a:spLocks noChangeArrowheads="1"/>
          </p:cNvSpPr>
          <p:nvPr/>
        </p:nvSpPr>
        <p:spPr bwMode="auto">
          <a:xfrm>
            <a:off x="4495800" y="55943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0381" name="Text Box 61"/>
          <p:cNvSpPr txBox="1">
            <a:spLocks noChangeArrowheads="1"/>
          </p:cNvSpPr>
          <p:nvPr/>
        </p:nvSpPr>
        <p:spPr bwMode="auto">
          <a:xfrm>
            <a:off x="6019800" y="52578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Current assets</a:t>
            </a:r>
          </a:p>
        </p:txBody>
      </p:sp>
      <p:sp>
        <p:nvSpPr>
          <p:cNvPr id="1080382" name="Text Box 62"/>
          <p:cNvSpPr txBox="1">
            <a:spLocks noChangeArrowheads="1"/>
          </p:cNvSpPr>
          <p:nvPr/>
        </p:nvSpPr>
        <p:spPr bwMode="auto">
          <a:xfrm>
            <a:off x="6019800" y="55943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Operating expenses</a:t>
            </a:r>
          </a:p>
        </p:txBody>
      </p:sp>
      <p:sp>
        <p:nvSpPr>
          <p:cNvPr id="1080383" name="Text Box 63"/>
          <p:cNvSpPr txBox="1">
            <a:spLocks noChangeArrowheads="1"/>
          </p:cNvSpPr>
          <p:nvPr/>
        </p:nvSpPr>
        <p:spPr bwMode="auto">
          <a:xfrm>
            <a:off x="685800" y="59436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Dividends</a:t>
            </a:r>
          </a:p>
        </p:txBody>
      </p:sp>
      <p:sp>
        <p:nvSpPr>
          <p:cNvPr id="1080384" name="Text Box 64"/>
          <p:cNvSpPr txBox="1">
            <a:spLocks noChangeArrowheads="1"/>
          </p:cNvSpPr>
          <p:nvPr/>
        </p:nvSpPr>
        <p:spPr bwMode="auto">
          <a:xfrm>
            <a:off x="4495800" y="59436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RES</a:t>
            </a:r>
          </a:p>
        </p:txBody>
      </p:sp>
      <p:sp>
        <p:nvSpPr>
          <p:cNvPr id="1080385" name="Text Box 65"/>
          <p:cNvSpPr txBox="1">
            <a:spLocks noChangeArrowheads="1"/>
          </p:cNvSpPr>
          <p:nvPr/>
        </p:nvSpPr>
        <p:spPr bwMode="auto">
          <a:xfrm>
            <a:off x="6019800" y="59436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Deduction section</a:t>
            </a:r>
          </a:p>
        </p:txBody>
      </p:sp>
      <p:sp>
        <p:nvSpPr>
          <p:cNvPr id="38" name="TextBox 37"/>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39" name="TextBox 38"/>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4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411624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0340"/>
                                        </p:tgtEl>
                                        <p:attrNameLst>
                                          <p:attrName>style.visibility</p:attrName>
                                        </p:attrNameLst>
                                      </p:cBhvr>
                                      <p:to>
                                        <p:strVal val="visible"/>
                                      </p:to>
                                    </p:set>
                                    <p:animEffect transition="in" filter="wipe(left)">
                                      <p:cBhvr>
                                        <p:cTn id="7" dur="500"/>
                                        <p:tgtEl>
                                          <p:spTgt spid="1080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0341"/>
                                        </p:tgtEl>
                                        <p:attrNameLst>
                                          <p:attrName>style.visibility</p:attrName>
                                        </p:attrNameLst>
                                      </p:cBhvr>
                                      <p:to>
                                        <p:strVal val="visible"/>
                                      </p:to>
                                    </p:set>
                                    <p:animEffect transition="in" filter="wipe(left)">
                                      <p:cBhvr>
                                        <p:cTn id="12" dur="500"/>
                                        <p:tgtEl>
                                          <p:spTgt spid="10803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80349"/>
                                        </p:tgtEl>
                                        <p:attrNameLst>
                                          <p:attrName>style.visibility</p:attrName>
                                        </p:attrNameLst>
                                      </p:cBhvr>
                                      <p:to>
                                        <p:strVal val="visible"/>
                                      </p:to>
                                    </p:set>
                                    <p:animEffect transition="in" filter="wipe(left)">
                                      <p:cBhvr>
                                        <p:cTn id="17" dur="500"/>
                                        <p:tgtEl>
                                          <p:spTgt spid="10803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80350"/>
                                        </p:tgtEl>
                                        <p:attrNameLst>
                                          <p:attrName>style.visibility</p:attrName>
                                        </p:attrNameLst>
                                      </p:cBhvr>
                                      <p:to>
                                        <p:strVal val="visible"/>
                                      </p:to>
                                    </p:set>
                                    <p:animEffect transition="in" filter="wipe(left)">
                                      <p:cBhvr>
                                        <p:cTn id="22" dur="500"/>
                                        <p:tgtEl>
                                          <p:spTgt spid="10803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80352"/>
                                        </p:tgtEl>
                                        <p:attrNameLst>
                                          <p:attrName>style.visibility</p:attrName>
                                        </p:attrNameLst>
                                      </p:cBhvr>
                                      <p:to>
                                        <p:strVal val="visible"/>
                                      </p:to>
                                    </p:set>
                                    <p:animEffect transition="in" filter="wipe(left)">
                                      <p:cBhvr>
                                        <p:cTn id="27" dur="500"/>
                                        <p:tgtEl>
                                          <p:spTgt spid="10803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80353"/>
                                        </p:tgtEl>
                                        <p:attrNameLst>
                                          <p:attrName>style.visibility</p:attrName>
                                        </p:attrNameLst>
                                      </p:cBhvr>
                                      <p:to>
                                        <p:strVal val="visible"/>
                                      </p:to>
                                    </p:set>
                                    <p:animEffect transition="in" filter="wipe(left)">
                                      <p:cBhvr>
                                        <p:cTn id="32" dur="500"/>
                                        <p:tgtEl>
                                          <p:spTgt spid="10803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80355"/>
                                        </p:tgtEl>
                                        <p:attrNameLst>
                                          <p:attrName>style.visibility</p:attrName>
                                        </p:attrNameLst>
                                      </p:cBhvr>
                                      <p:to>
                                        <p:strVal val="visible"/>
                                      </p:to>
                                    </p:set>
                                    <p:animEffect transition="in" filter="wipe(left)">
                                      <p:cBhvr>
                                        <p:cTn id="37" dur="500"/>
                                        <p:tgtEl>
                                          <p:spTgt spid="108035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80356"/>
                                        </p:tgtEl>
                                        <p:attrNameLst>
                                          <p:attrName>style.visibility</p:attrName>
                                        </p:attrNameLst>
                                      </p:cBhvr>
                                      <p:to>
                                        <p:strVal val="visible"/>
                                      </p:to>
                                    </p:set>
                                    <p:animEffect transition="in" filter="wipe(left)">
                                      <p:cBhvr>
                                        <p:cTn id="42" dur="500"/>
                                        <p:tgtEl>
                                          <p:spTgt spid="108035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80370"/>
                                        </p:tgtEl>
                                        <p:attrNameLst>
                                          <p:attrName>style.visibility</p:attrName>
                                        </p:attrNameLst>
                                      </p:cBhvr>
                                      <p:to>
                                        <p:strVal val="visible"/>
                                      </p:to>
                                    </p:set>
                                    <p:animEffect transition="in" filter="wipe(left)">
                                      <p:cBhvr>
                                        <p:cTn id="47" dur="500"/>
                                        <p:tgtEl>
                                          <p:spTgt spid="108037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80371"/>
                                        </p:tgtEl>
                                        <p:attrNameLst>
                                          <p:attrName>style.visibility</p:attrName>
                                        </p:attrNameLst>
                                      </p:cBhvr>
                                      <p:to>
                                        <p:strVal val="visible"/>
                                      </p:to>
                                    </p:set>
                                    <p:animEffect transition="in" filter="wipe(left)">
                                      <p:cBhvr>
                                        <p:cTn id="52" dur="500"/>
                                        <p:tgtEl>
                                          <p:spTgt spid="108037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80373"/>
                                        </p:tgtEl>
                                        <p:attrNameLst>
                                          <p:attrName>style.visibility</p:attrName>
                                        </p:attrNameLst>
                                      </p:cBhvr>
                                      <p:to>
                                        <p:strVal val="visible"/>
                                      </p:to>
                                    </p:set>
                                    <p:animEffect transition="in" filter="wipe(left)">
                                      <p:cBhvr>
                                        <p:cTn id="57" dur="500"/>
                                        <p:tgtEl>
                                          <p:spTgt spid="108037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80374"/>
                                        </p:tgtEl>
                                        <p:attrNameLst>
                                          <p:attrName>style.visibility</p:attrName>
                                        </p:attrNameLst>
                                      </p:cBhvr>
                                      <p:to>
                                        <p:strVal val="visible"/>
                                      </p:to>
                                    </p:set>
                                    <p:animEffect transition="in" filter="wipe(left)">
                                      <p:cBhvr>
                                        <p:cTn id="62" dur="500"/>
                                        <p:tgtEl>
                                          <p:spTgt spid="108037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80376"/>
                                        </p:tgtEl>
                                        <p:attrNameLst>
                                          <p:attrName>style.visibility</p:attrName>
                                        </p:attrNameLst>
                                      </p:cBhvr>
                                      <p:to>
                                        <p:strVal val="visible"/>
                                      </p:to>
                                    </p:set>
                                    <p:animEffect transition="in" filter="wipe(left)">
                                      <p:cBhvr>
                                        <p:cTn id="67" dur="500"/>
                                        <p:tgtEl>
                                          <p:spTgt spid="108037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080381"/>
                                        </p:tgtEl>
                                        <p:attrNameLst>
                                          <p:attrName>style.visibility</p:attrName>
                                        </p:attrNameLst>
                                      </p:cBhvr>
                                      <p:to>
                                        <p:strVal val="visible"/>
                                      </p:to>
                                    </p:set>
                                    <p:animEffect transition="in" filter="wipe(left)">
                                      <p:cBhvr>
                                        <p:cTn id="72" dur="500"/>
                                        <p:tgtEl>
                                          <p:spTgt spid="108038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80379"/>
                                        </p:tgtEl>
                                        <p:attrNameLst>
                                          <p:attrName>style.visibility</p:attrName>
                                        </p:attrNameLst>
                                      </p:cBhvr>
                                      <p:to>
                                        <p:strVal val="visible"/>
                                      </p:to>
                                    </p:set>
                                    <p:animEffect transition="in" filter="wipe(left)">
                                      <p:cBhvr>
                                        <p:cTn id="77" dur="500"/>
                                        <p:tgtEl>
                                          <p:spTgt spid="108037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80382"/>
                                        </p:tgtEl>
                                        <p:attrNameLst>
                                          <p:attrName>style.visibility</p:attrName>
                                        </p:attrNameLst>
                                      </p:cBhvr>
                                      <p:to>
                                        <p:strVal val="visible"/>
                                      </p:to>
                                    </p:set>
                                    <p:animEffect transition="in" filter="wipe(left)">
                                      <p:cBhvr>
                                        <p:cTn id="82" dur="500"/>
                                        <p:tgtEl>
                                          <p:spTgt spid="108038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080384"/>
                                        </p:tgtEl>
                                        <p:attrNameLst>
                                          <p:attrName>style.visibility</p:attrName>
                                        </p:attrNameLst>
                                      </p:cBhvr>
                                      <p:to>
                                        <p:strVal val="visible"/>
                                      </p:to>
                                    </p:set>
                                    <p:animEffect transition="in" filter="wipe(left)">
                                      <p:cBhvr>
                                        <p:cTn id="87" dur="500"/>
                                        <p:tgtEl>
                                          <p:spTgt spid="108038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080385"/>
                                        </p:tgtEl>
                                        <p:attrNameLst>
                                          <p:attrName>style.visibility</p:attrName>
                                        </p:attrNameLst>
                                      </p:cBhvr>
                                      <p:to>
                                        <p:strVal val="visible"/>
                                      </p:to>
                                    </p:set>
                                    <p:animEffect transition="in" filter="wipe(left)">
                                      <p:cBhvr>
                                        <p:cTn id="92" dur="500"/>
                                        <p:tgtEl>
                                          <p:spTgt spid="1080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340" grpId="0"/>
      <p:bldP spid="1080341" grpId="0"/>
      <p:bldP spid="1080349" grpId="0"/>
      <p:bldP spid="1080350" grpId="0"/>
      <p:bldP spid="1080352" grpId="0"/>
      <p:bldP spid="1080353" grpId="0"/>
      <p:bldP spid="1080355" grpId="0"/>
      <p:bldP spid="1080356" grpId="0"/>
      <p:bldP spid="1080370" grpId="0"/>
      <p:bldP spid="1080371" grpId="0"/>
      <p:bldP spid="1080373" grpId="0"/>
      <p:bldP spid="1080374" grpId="0"/>
      <p:bldP spid="1080376" grpId="0"/>
      <p:bldP spid="1080379" grpId="0"/>
      <p:bldP spid="1080381" grpId="0"/>
      <p:bldP spid="1080382" grpId="0"/>
      <p:bldP spid="1080384" grpId="0"/>
      <p:bldP spid="108038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1" name="Rectangle 3"/>
          <p:cNvSpPr>
            <a:spLocks noChangeArrowheads="1"/>
          </p:cNvSpPr>
          <p:nvPr/>
        </p:nvSpPr>
        <p:spPr bwMode="auto">
          <a:xfrm>
            <a:off x="609600" y="1219200"/>
            <a:ext cx="8001000" cy="149579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2057400" algn="l"/>
              </a:tabLst>
              <a:defRPr sz="2400">
                <a:solidFill>
                  <a:schemeClr val="tx1"/>
                </a:solidFill>
                <a:latin typeface="Times New Roman" pitchFamily="18" charset="0"/>
              </a:defRPr>
            </a:lvl1pPr>
            <a:lvl2pPr algn="l">
              <a:tabLst>
                <a:tab pos="2057400" algn="l"/>
              </a:tabLst>
              <a:defRPr sz="2400">
                <a:solidFill>
                  <a:schemeClr val="tx1"/>
                </a:solidFill>
                <a:latin typeface="Times New Roman" pitchFamily="18" charset="0"/>
              </a:defRPr>
            </a:lvl2pPr>
            <a:lvl3pPr algn="l">
              <a:tabLst>
                <a:tab pos="2057400" algn="l"/>
              </a:tabLst>
              <a:defRPr sz="2400">
                <a:solidFill>
                  <a:schemeClr val="tx1"/>
                </a:solidFill>
                <a:latin typeface="Times New Roman" pitchFamily="18" charset="0"/>
              </a:defRPr>
            </a:lvl3pPr>
            <a:lvl4pPr algn="l">
              <a:tabLst>
                <a:tab pos="2057400" algn="l"/>
              </a:tabLst>
              <a:defRPr sz="2400">
                <a:solidFill>
                  <a:schemeClr val="tx1"/>
                </a:solidFill>
                <a:latin typeface="Times New Roman" pitchFamily="18" charset="0"/>
              </a:defRPr>
            </a:lvl4pPr>
            <a:lvl5pPr algn="l">
              <a:tabLst>
                <a:tab pos="2057400" algn="l"/>
              </a:tabLst>
              <a:defRPr sz="2400">
                <a:solidFill>
                  <a:schemeClr val="tx1"/>
                </a:solidFill>
                <a:latin typeface="Times New Roman" pitchFamily="18" charset="0"/>
              </a:defRPr>
            </a:lvl5pPr>
            <a:lvl6pPr eaLnBrk="0" fontAlgn="base" hangingPunct="0">
              <a:spcBef>
                <a:spcPct val="0"/>
              </a:spcBef>
              <a:spcAft>
                <a:spcPct val="0"/>
              </a:spcAft>
              <a:tabLst>
                <a:tab pos="2057400" algn="l"/>
              </a:tabLst>
              <a:defRPr sz="2400">
                <a:solidFill>
                  <a:schemeClr val="tx1"/>
                </a:solidFill>
                <a:latin typeface="Times New Roman" pitchFamily="18" charset="0"/>
              </a:defRPr>
            </a:lvl6pPr>
            <a:lvl7pPr eaLnBrk="0" fontAlgn="base" hangingPunct="0">
              <a:spcBef>
                <a:spcPct val="0"/>
              </a:spcBef>
              <a:spcAft>
                <a:spcPct val="0"/>
              </a:spcAft>
              <a:tabLst>
                <a:tab pos="2057400" algn="l"/>
              </a:tabLst>
              <a:defRPr sz="2400">
                <a:solidFill>
                  <a:schemeClr val="tx1"/>
                </a:solidFill>
                <a:latin typeface="Times New Roman" pitchFamily="18" charset="0"/>
              </a:defRPr>
            </a:lvl7pPr>
            <a:lvl8pPr eaLnBrk="0" fontAlgn="base" hangingPunct="0">
              <a:spcBef>
                <a:spcPct val="0"/>
              </a:spcBef>
              <a:spcAft>
                <a:spcPct val="0"/>
              </a:spcAft>
              <a:tabLst>
                <a:tab pos="2057400" algn="l"/>
              </a:tabLst>
              <a:defRPr sz="2400">
                <a:solidFill>
                  <a:schemeClr val="tx1"/>
                </a:solidFill>
                <a:latin typeface="Times New Roman" pitchFamily="18" charset="0"/>
              </a:defRPr>
            </a:lvl8pPr>
            <a:lvl9pPr eaLnBrk="0" fontAlgn="base" hangingPunct="0">
              <a:spcBef>
                <a:spcPct val="0"/>
              </a:spcBef>
              <a:spcAft>
                <a:spcPct val="0"/>
              </a:spcAft>
              <a:tabLst>
                <a:tab pos="2057400" algn="l"/>
              </a:tabLst>
              <a:defRPr sz="2400">
                <a:solidFill>
                  <a:schemeClr val="tx1"/>
                </a:solidFill>
                <a:latin typeface="Times New Roman" pitchFamily="18" charset="0"/>
              </a:defRPr>
            </a:lvl9pPr>
          </a:lstStyle>
          <a:p>
            <a:pPr>
              <a:lnSpc>
                <a:spcPct val="120000"/>
              </a:lnSpc>
            </a:pPr>
            <a:r>
              <a:rPr lang="en-US" altLang="en-US" sz="1900">
                <a:latin typeface="Liberation Sans" panose="020B0604020202020204" pitchFamily="34" charset="0"/>
              </a:rPr>
              <a:t>You are presented with the following list of accounts from the adjusted trial balance for merchandiser Gorman Company. Indicate in which financial statement and under what classification each of the following would be reported.</a:t>
            </a:r>
          </a:p>
        </p:txBody>
      </p:sp>
      <p:sp>
        <p:nvSpPr>
          <p:cNvPr id="1082373" name="Text Box 5"/>
          <p:cNvSpPr txBox="1">
            <a:spLocks noChangeArrowheads="1"/>
          </p:cNvSpPr>
          <p:nvPr/>
        </p:nvSpPr>
        <p:spPr bwMode="auto">
          <a:xfrm>
            <a:off x="685800" y="32004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Equipment</a:t>
            </a:r>
          </a:p>
        </p:txBody>
      </p:sp>
      <p:sp>
        <p:nvSpPr>
          <p:cNvPr id="1082374" name="Text Box 6"/>
          <p:cNvSpPr txBox="1">
            <a:spLocks noChangeArrowheads="1"/>
          </p:cNvSpPr>
          <p:nvPr/>
        </p:nvSpPr>
        <p:spPr bwMode="auto">
          <a:xfrm>
            <a:off x="4495800" y="32004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2375" name="Text Box 7"/>
          <p:cNvSpPr txBox="1">
            <a:spLocks noChangeArrowheads="1"/>
          </p:cNvSpPr>
          <p:nvPr/>
        </p:nvSpPr>
        <p:spPr bwMode="auto">
          <a:xfrm>
            <a:off x="6019800" y="32004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Property, plant, and equipment</a:t>
            </a:r>
          </a:p>
        </p:txBody>
      </p:sp>
      <p:sp>
        <p:nvSpPr>
          <p:cNvPr id="1082376" name="Text Box 8"/>
          <p:cNvSpPr txBox="1">
            <a:spLocks noChangeArrowheads="1"/>
          </p:cNvSpPr>
          <p:nvPr/>
        </p:nvSpPr>
        <p:spPr bwMode="auto">
          <a:xfrm>
            <a:off x="685800" y="28194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latin typeface="Liberation Sans" panose="020B0604020202020204" pitchFamily="34" charset="0"/>
              </a:rPr>
              <a:t>Account</a:t>
            </a:r>
          </a:p>
        </p:txBody>
      </p:sp>
      <p:sp>
        <p:nvSpPr>
          <p:cNvPr id="1082377" name="Text Box 9"/>
          <p:cNvSpPr txBox="1">
            <a:spLocks noChangeArrowheads="1"/>
          </p:cNvSpPr>
          <p:nvPr/>
        </p:nvSpPr>
        <p:spPr bwMode="auto">
          <a:xfrm>
            <a:off x="4419600" y="2543175"/>
            <a:ext cx="1447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latin typeface="Liberation Sans" panose="020B0604020202020204" pitchFamily="34" charset="0"/>
              </a:rPr>
              <a:t>Financial Statement</a:t>
            </a:r>
          </a:p>
        </p:txBody>
      </p:sp>
      <p:sp>
        <p:nvSpPr>
          <p:cNvPr id="1082378" name="Text Box 10"/>
          <p:cNvSpPr txBox="1">
            <a:spLocks noChangeArrowheads="1"/>
          </p:cNvSpPr>
          <p:nvPr/>
        </p:nvSpPr>
        <p:spPr bwMode="auto">
          <a:xfrm>
            <a:off x="6019800" y="28194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latin typeface="Liberation Sans" panose="020B0604020202020204" pitchFamily="34" charset="0"/>
              </a:rPr>
              <a:t>Classification</a:t>
            </a:r>
          </a:p>
        </p:txBody>
      </p:sp>
      <p:sp>
        <p:nvSpPr>
          <p:cNvPr id="1082379" name="Line 11"/>
          <p:cNvSpPr>
            <a:spLocks noChangeShapeType="1"/>
          </p:cNvSpPr>
          <p:nvPr/>
        </p:nvSpPr>
        <p:spPr bwMode="auto">
          <a:xfrm>
            <a:off x="762000" y="3124200"/>
            <a:ext cx="35052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2380" name="Line 12"/>
          <p:cNvSpPr>
            <a:spLocks noChangeShapeType="1"/>
          </p:cNvSpPr>
          <p:nvPr/>
        </p:nvSpPr>
        <p:spPr bwMode="auto">
          <a:xfrm>
            <a:off x="4495800" y="3124200"/>
            <a:ext cx="12954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2381" name="Line 13"/>
          <p:cNvSpPr>
            <a:spLocks noChangeShapeType="1"/>
          </p:cNvSpPr>
          <p:nvPr/>
        </p:nvSpPr>
        <p:spPr bwMode="auto">
          <a:xfrm>
            <a:off x="6096000" y="3124200"/>
            <a:ext cx="22098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2382" name="Text Box 14"/>
          <p:cNvSpPr txBox="1">
            <a:spLocks noChangeArrowheads="1"/>
          </p:cNvSpPr>
          <p:nvPr/>
        </p:nvSpPr>
        <p:spPr bwMode="auto">
          <a:xfrm>
            <a:off x="685800" y="353695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Freight-Out</a:t>
            </a:r>
          </a:p>
        </p:txBody>
      </p:sp>
      <p:sp>
        <p:nvSpPr>
          <p:cNvPr id="1082383" name="Text Box 15"/>
          <p:cNvSpPr txBox="1">
            <a:spLocks noChangeArrowheads="1"/>
          </p:cNvSpPr>
          <p:nvPr/>
        </p:nvSpPr>
        <p:spPr bwMode="auto">
          <a:xfrm>
            <a:off x="4495800" y="35369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2384" name="Text Box 16"/>
          <p:cNvSpPr txBox="1">
            <a:spLocks noChangeArrowheads="1"/>
          </p:cNvSpPr>
          <p:nvPr/>
        </p:nvSpPr>
        <p:spPr bwMode="auto">
          <a:xfrm>
            <a:off x="6019800" y="353695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Operating expenses</a:t>
            </a:r>
          </a:p>
        </p:txBody>
      </p:sp>
      <p:sp>
        <p:nvSpPr>
          <p:cNvPr id="1082385" name="Text Box 17"/>
          <p:cNvSpPr txBox="1">
            <a:spLocks noChangeArrowheads="1"/>
          </p:cNvSpPr>
          <p:nvPr/>
        </p:nvSpPr>
        <p:spPr bwMode="auto">
          <a:xfrm>
            <a:off x="685800" y="3886200"/>
            <a:ext cx="358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a:latin typeface="Liberation Sans" panose="020B0604020202020204" pitchFamily="34" charset="0"/>
              </a:rPr>
              <a:t>Gain on Disposal of Plant Assets</a:t>
            </a:r>
          </a:p>
        </p:txBody>
      </p:sp>
      <p:sp>
        <p:nvSpPr>
          <p:cNvPr id="1082386" name="Text Box 18"/>
          <p:cNvSpPr txBox="1">
            <a:spLocks noChangeArrowheads="1"/>
          </p:cNvSpPr>
          <p:nvPr/>
        </p:nvSpPr>
        <p:spPr bwMode="auto">
          <a:xfrm>
            <a:off x="4495800" y="38862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2387" name="Text Box 19"/>
          <p:cNvSpPr txBox="1">
            <a:spLocks noChangeArrowheads="1"/>
          </p:cNvSpPr>
          <p:nvPr/>
        </p:nvSpPr>
        <p:spPr bwMode="auto">
          <a:xfrm>
            <a:off x="6019800" y="38862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Other income and expense</a:t>
            </a:r>
          </a:p>
        </p:txBody>
      </p:sp>
      <p:sp>
        <p:nvSpPr>
          <p:cNvPr id="1082388" name="Text Box 20"/>
          <p:cNvSpPr txBox="1">
            <a:spLocks noChangeArrowheads="1"/>
          </p:cNvSpPr>
          <p:nvPr/>
        </p:nvSpPr>
        <p:spPr bwMode="auto">
          <a:xfrm>
            <a:off x="685800" y="422275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Insurance Expense</a:t>
            </a:r>
          </a:p>
        </p:txBody>
      </p:sp>
      <p:sp>
        <p:nvSpPr>
          <p:cNvPr id="1082389" name="Text Box 21"/>
          <p:cNvSpPr txBox="1">
            <a:spLocks noChangeArrowheads="1"/>
          </p:cNvSpPr>
          <p:nvPr/>
        </p:nvSpPr>
        <p:spPr bwMode="auto">
          <a:xfrm>
            <a:off x="4495800" y="42227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2390" name="Text Box 22"/>
          <p:cNvSpPr txBox="1">
            <a:spLocks noChangeArrowheads="1"/>
          </p:cNvSpPr>
          <p:nvPr/>
        </p:nvSpPr>
        <p:spPr bwMode="auto">
          <a:xfrm>
            <a:off x="6019800" y="42227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Operating expenses</a:t>
            </a:r>
          </a:p>
        </p:txBody>
      </p:sp>
      <p:sp>
        <p:nvSpPr>
          <p:cNvPr id="1082391" name="Text Box 23"/>
          <p:cNvSpPr txBox="1">
            <a:spLocks noChangeArrowheads="1"/>
          </p:cNvSpPr>
          <p:nvPr/>
        </p:nvSpPr>
        <p:spPr bwMode="auto">
          <a:xfrm>
            <a:off x="685800" y="45720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Interest Expense</a:t>
            </a:r>
          </a:p>
        </p:txBody>
      </p:sp>
      <p:sp>
        <p:nvSpPr>
          <p:cNvPr id="1082392" name="Text Box 24"/>
          <p:cNvSpPr txBox="1">
            <a:spLocks noChangeArrowheads="1"/>
          </p:cNvSpPr>
          <p:nvPr/>
        </p:nvSpPr>
        <p:spPr bwMode="auto">
          <a:xfrm>
            <a:off x="4495800" y="45720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2393" name="Text Box 25"/>
          <p:cNvSpPr txBox="1">
            <a:spLocks noChangeArrowheads="1"/>
          </p:cNvSpPr>
          <p:nvPr/>
        </p:nvSpPr>
        <p:spPr bwMode="auto">
          <a:xfrm>
            <a:off x="6019800" y="45720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Interest expense</a:t>
            </a:r>
          </a:p>
        </p:txBody>
      </p:sp>
      <p:sp>
        <p:nvSpPr>
          <p:cNvPr id="1082394" name="Text Box 26"/>
          <p:cNvSpPr txBox="1">
            <a:spLocks noChangeArrowheads="1"/>
          </p:cNvSpPr>
          <p:nvPr/>
        </p:nvSpPr>
        <p:spPr bwMode="auto">
          <a:xfrm>
            <a:off x="685800" y="490855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Interest Payable</a:t>
            </a:r>
          </a:p>
        </p:txBody>
      </p:sp>
      <p:sp>
        <p:nvSpPr>
          <p:cNvPr id="1082395" name="Text Box 27"/>
          <p:cNvSpPr txBox="1">
            <a:spLocks noChangeArrowheads="1"/>
          </p:cNvSpPr>
          <p:nvPr/>
        </p:nvSpPr>
        <p:spPr bwMode="auto">
          <a:xfrm>
            <a:off x="4495800" y="49085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2396" name="Text Box 28"/>
          <p:cNvSpPr txBox="1">
            <a:spLocks noChangeArrowheads="1"/>
          </p:cNvSpPr>
          <p:nvPr/>
        </p:nvSpPr>
        <p:spPr bwMode="auto">
          <a:xfrm>
            <a:off x="6019800" y="49085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Current liabilities</a:t>
            </a:r>
          </a:p>
        </p:txBody>
      </p:sp>
      <p:sp>
        <p:nvSpPr>
          <p:cNvPr id="1082397" name="Text Box 29"/>
          <p:cNvSpPr txBox="1">
            <a:spLocks noChangeArrowheads="1"/>
          </p:cNvSpPr>
          <p:nvPr/>
        </p:nvSpPr>
        <p:spPr bwMode="auto">
          <a:xfrm>
            <a:off x="685800" y="52578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Inventory</a:t>
            </a:r>
          </a:p>
        </p:txBody>
      </p:sp>
      <p:sp>
        <p:nvSpPr>
          <p:cNvPr id="1082398" name="Text Box 30"/>
          <p:cNvSpPr txBox="1">
            <a:spLocks noChangeArrowheads="1"/>
          </p:cNvSpPr>
          <p:nvPr/>
        </p:nvSpPr>
        <p:spPr bwMode="auto">
          <a:xfrm>
            <a:off x="4495800" y="52578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2399" name="Text Box 31"/>
          <p:cNvSpPr txBox="1">
            <a:spLocks noChangeArrowheads="1"/>
          </p:cNvSpPr>
          <p:nvPr/>
        </p:nvSpPr>
        <p:spPr bwMode="auto">
          <a:xfrm>
            <a:off x="685800" y="559435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Land</a:t>
            </a:r>
          </a:p>
        </p:txBody>
      </p:sp>
      <p:sp>
        <p:nvSpPr>
          <p:cNvPr id="1082400" name="Text Box 32"/>
          <p:cNvSpPr txBox="1">
            <a:spLocks noChangeArrowheads="1"/>
          </p:cNvSpPr>
          <p:nvPr/>
        </p:nvSpPr>
        <p:spPr bwMode="auto">
          <a:xfrm>
            <a:off x="4495800" y="55943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2401" name="Text Box 33"/>
          <p:cNvSpPr txBox="1">
            <a:spLocks noChangeArrowheads="1"/>
          </p:cNvSpPr>
          <p:nvPr/>
        </p:nvSpPr>
        <p:spPr bwMode="auto">
          <a:xfrm>
            <a:off x="6019800" y="52578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Current assets</a:t>
            </a:r>
          </a:p>
        </p:txBody>
      </p:sp>
      <p:sp>
        <p:nvSpPr>
          <p:cNvPr id="1082402" name="Text Box 34"/>
          <p:cNvSpPr txBox="1">
            <a:spLocks noChangeArrowheads="1"/>
          </p:cNvSpPr>
          <p:nvPr/>
        </p:nvSpPr>
        <p:spPr bwMode="auto">
          <a:xfrm>
            <a:off x="6019800" y="55943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Property, plant, and equipment</a:t>
            </a:r>
          </a:p>
        </p:txBody>
      </p:sp>
      <p:sp>
        <p:nvSpPr>
          <p:cNvPr id="1082403" name="Text Box 35"/>
          <p:cNvSpPr txBox="1">
            <a:spLocks noChangeArrowheads="1"/>
          </p:cNvSpPr>
          <p:nvPr/>
        </p:nvSpPr>
        <p:spPr bwMode="auto">
          <a:xfrm>
            <a:off x="685800" y="59436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Notes </a:t>
            </a:r>
            <a:r>
              <a:rPr lang="en-US" altLang="en-US" sz="1600" dirty="0" smtClean="0">
                <a:latin typeface="Liberation Sans" panose="020B0604020202020204" pitchFamily="34" charset="0"/>
              </a:rPr>
              <a:t>Payable (due in 3 years)</a:t>
            </a:r>
            <a:endParaRPr lang="en-US" altLang="en-US" sz="1600" dirty="0">
              <a:latin typeface="Liberation Sans" panose="020B0604020202020204" pitchFamily="34" charset="0"/>
            </a:endParaRPr>
          </a:p>
        </p:txBody>
      </p:sp>
      <p:sp>
        <p:nvSpPr>
          <p:cNvPr id="1082404" name="Text Box 36"/>
          <p:cNvSpPr txBox="1">
            <a:spLocks noChangeArrowheads="1"/>
          </p:cNvSpPr>
          <p:nvPr/>
        </p:nvSpPr>
        <p:spPr bwMode="auto">
          <a:xfrm>
            <a:off x="4495800" y="59436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2405" name="Text Box 37"/>
          <p:cNvSpPr txBox="1">
            <a:spLocks noChangeArrowheads="1"/>
          </p:cNvSpPr>
          <p:nvPr/>
        </p:nvSpPr>
        <p:spPr bwMode="auto">
          <a:xfrm>
            <a:off x="6019800" y="59436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Non-current liabilities</a:t>
            </a:r>
          </a:p>
        </p:txBody>
      </p:sp>
      <p:sp>
        <p:nvSpPr>
          <p:cNvPr id="38" name="TextBox 37"/>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39" name="TextBox 38"/>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4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8093634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2374"/>
                                        </p:tgtEl>
                                        <p:attrNameLst>
                                          <p:attrName>style.visibility</p:attrName>
                                        </p:attrNameLst>
                                      </p:cBhvr>
                                      <p:to>
                                        <p:strVal val="visible"/>
                                      </p:to>
                                    </p:set>
                                    <p:animEffect transition="in" filter="wipe(left)">
                                      <p:cBhvr>
                                        <p:cTn id="7" dur="500"/>
                                        <p:tgtEl>
                                          <p:spTgt spid="1082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2375"/>
                                        </p:tgtEl>
                                        <p:attrNameLst>
                                          <p:attrName>style.visibility</p:attrName>
                                        </p:attrNameLst>
                                      </p:cBhvr>
                                      <p:to>
                                        <p:strVal val="visible"/>
                                      </p:to>
                                    </p:set>
                                    <p:animEffect transition="in" filter="wipe(left)">
                                      <p:cBhvr>
                                        <p:cTn id="12" dur="500"/>
                                        <p:tgtEl>
                                          <p:spTgt spid="10823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82383"/>
                                        </p:tgtEl>
                                        <p:attrNameLst>
                                          <p:attrName>style.visibility</p:attrName>
                                        </p:attrNameLst>
                                      </p:cBhvr>
                                      <p:to>
                                        <p:strVal val="visible"/>
                                      </p:to>
                                    </p:set>
                                    <p:animEffect transition="in" filter="wipe(left)">
                                      <p:cBhvr>
                                        <p:cTn id="17" dur="500"/>
                                        <p:tgtEl>
                                          <p:spTgt spid="10823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82384"/>
                                        </p:tgtEl>
                                        <p:attrNameLst>
                                          <p:attrName>style.visibility</p:attrName>
                                        </p:attrNameLst>
                                      </p:cBhvr>
                                      <p:to>
                                        <p:strVal val="visible"/>
                                      </p:to>
                                    </p:set>
                                    <p:animEffect transition="in" filter="wipe(left)">
                                      <p:cBhvr>
                                        <p:cTn id="22" dur="500"/>
                                        <p:tgtEl>
                                          <p:spTgt spid="10823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82386"/>
                                        </p:tgtEl>
                                        <p:attrNameLst>
                                          <p:attrName>style.visibility</p:attrName>
                                        </p:attrNameLst>
                                      </p:cBhvr>
                                      <p:to>
                                        <p:strVal val="visible"/>
                                      </p:to>
                                    </p:set>
                                    <p:animEffect transition="in" filter="wipe(left)">
                                      <p:cBhvr>
                                        <p:cTn id="27" dur="500"/>
                                        <p:tgtEl>
                                          <p:spTgt spid="108238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82387"/>
                                        </p:tgtEl>
                                        <p:attrNameLst>
                                          <p:attrName>style.visibility</p:attrName>
                                        </p:attrNameLst>
                                      </p:cBhvr>
                                      <p:to>
                                        <p:strVal val="visible"/>
                                      </p:to>
                                    </p:set>
                                    <p:animEffect transition="in" filter="wipe(left)">
                                      <p:cBhvr>
                                        <p:cTn id="32" dur="500"/>
                                        <p:tgtEl>
                                          <p:spTgt spid="108238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82389"/>
                                        </p:tgtEl>
                                        <p:attrNameLst>
                                          <p:attrName>style.visibility</p:attrName>
                                        </p:attrNameLst>
                                      </p:cBhvr>
                                      <p:to>
                                        <p:strVal val="visible"/>
                                      </p:to>
                                    </p:set>
                                    <p:animEffect transition="in" filter="wipe(left)">
                                      <p:cBhvr>
                                        <p:cTn id="37" dur="500"/>
                                        <p:tgtEl>
                                          <p:spTgt spid="108238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82390"/>
                                        </p:tgtEl>
                                        <p:attrNameLst>
                                          <p:attrName>style.visibility</p:attrName>
                                        </p:attrNameLst>
                                      </p:cBhvr>
                                      <p:to>
                                        <p:strVal val="visible"/>
                                      </p:to>
                                    </p:set>
                                    <p:animEffect transition="in" filter="wipe(left)">
                                      <p:cBhvr>
                                        <p:cTn id="42" dur="500"/>
                                        <p:tgtEl>
                                          <p:spTgt spid="108239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82392"/>
                                        </p:tgtEl>
                                        <p:attrNameLst>
                                          <p:attrName>style.visibility</p:attrName>
                                        </p:attrNameLst>
                                      </p:cBhvr>
                                      <p:to>
                                        <p:strVal val="visible"/>
                                      </p:to>
                                    </p:set>
                                    <p:animEffect transition="in" filter="wipe(left)">
                                      <p:cBhvr>
                                        <p:cTn id="47" dur="500"/>
                                        <p:tgtEl>
                                          <p:spTgt spid="108239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82393"/>
                                        </p:tgtEl>
                                        <p:attrNameLst>
                                          <p:attrName>style.visibility</p:attrName>
                                        </p:attrNameLst>
                                      </p:cBhvr>
                                      <p:to>
                                        <p:strVal val="visible"/>
                                      </p:to>
                                    </p:set>
                                    <p:animEffect transition="in" filter="wipe(left)">
                                      <p:cBhvr>
                                        <p:cTn id="52" dur="500"/>
                                        <p:tgtEl>
                                          <p:spTgt spid="108239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82395"/>
                                        </p:tgtEl>
                                        <p:attrNameLst>
                                          <p:attrName>style.visibility</p:attrName>
                                        </p:attrNameLst>
                                      </p:cBhvr>
                                      <p:to>
                                        <p:strVal val="visible"/>
                                      </p:to>
                                    </p:set>
                                    <p:animEffect transition="in" filter="wipe(left)">
                                      <p:cBhvr>
                                        <p:cTn id="57" dur="500"/>
                                        <p:tgtEl>
                                          <p:spTgt spid="108239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82396"/>
                                        </p:tgtEl>
                                        <p:attrNameLst>
                                          <p:attrName>style.visibility</p:attrName>
                                        </p:attrNameLst>
                                      </p:cBhvr>
                                      <p:to>
                                        <p:strVal val="visible"/>
                                      </p:to>
                                    </p:set>
                                    <p:animEffect transition="in" filter="wipe(left)">
                                      <p:cBhvr>
                                        <p:cTn id="62" dur="500"/>
                                        <p:tgtEl>
                                          <p:spTgt spid="108239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82398"/>
                                        </p:tgtEl>
                                        <p:attrNameLst>
                                          <p:attrName>style.visibility</p:attrName>
                                        </p:attrNameLst>
                                      </p:cBhvr>
                                      <p:to>
                                        <p:strVal val="visible"/>
                                      </p:to>
                                    </p:set>
                                    <p:animEffect transition="in" filter="wipe(left)">
                                      <p:cBhvr>
                                        <p:cTn id="67" dur="500"/>
                                        <p:tgtEl>
                                          <p:spTgt spid="108239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082401"/>
                                        </p:tgtEl>
                                        <p:attrNameLst>
                                          <p:attrName>style.visibility</p:attrName>
                                        </p:attrNameLst>
                                      </p:cBhvr>
                                      <p:to>
                                        <p:strVal val="visible"/>
                                      </p:to>
                                    </p:set>
                                    <p:animEffect transition="in" filter="wipe(left)">
                                      <p:cBhvr>
                                        <p:cTn id="72" dur="500"/>
                                        <p:tgtEl>
                                          <p:spTgt spid="108240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82400"/>
                                        </p:tgtEl>
                                        <p:attrNameLst>
                                          <p:attrName>style.visibility</p:attrName>
                                        </p:attrNameLst>
                                      </p:cBhvr>
                                      <p:to>
                                        <p:strVal val="visible"/>
                                      </p:to>
                                    </p:set>
                                    <p:animEffect transition="in" filter="wipe(left)">
                                      <p:cBhvr>
                                        <p:cTn id="77" dur="500"/>
                                        <p:tgtEl>
                                          <p:spTgt spid="108240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82402"/>
                                        </p:tgtEl>
                                        <p:attrNameLst>
                                          <p:attrName>style.visibility</p:attrName>
                                        </p:attrNameLst>
                                      </p:cBhvr>
                                      <p:to>
                                        <p:strVal val="visible"/>
                                      </p:to>
                                    </p:set>
                                    <p:animEffect transition="in" filter="wipe(left)">
                                      <p:cBhvr>
                                        <p:cTn id="82" dur="500"/>
                                        <p:tgtEl>
                                          <p:spTgt spid="108240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082404"/>
                                        </p:tgtEl>
                                        <p:attrNameLst>
                                          <p:attrName>style.visibility</p:attrName>
                                        </p:attrNameLst>
                                      </p:cBhvr>
                                      <p:to>
                                        <p:strVal val="visible"/>
                                      </p:to>
                                    </p:set>
                                    <p:animEffect transition="in" filter="wipe(left)">
                                      <p:cBhvr>
                                        <p:cTn id="87" dur="500"/>
                                        <p:tgtEl>
                                          <p:spTgt spid="108240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082405"/>
                                        </p:tgtEl>
                                        <p:attrNameLst>
                                          <p:attrName>style.visibility</p:attrName>
                                        </p:attrNameLst>
                                      </p:cBhvr>
                                      <p:to>
                                        <p:strVal val="visible"/>
                                      </p:to>
                                    </p:set>
                                    <p:animEffect transition="in" filter="wipe(left)">
                                      <p:cBhvr>
                                        <p:cTn id="92" dur="500"/>
                                        <p:tgtEl>
                                          <p:spTgt spid="108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4" grpId="0"/>
      <p:bldP spid="1082375" grpId="0"/>
      <p:bldP spid="1082383" grpId="0"/>
      <p:bldP spid="1082384" grpId="0"/>
      <p:bldP spid="1082386" grpId="0"/>
      <p:bldP spid="1082387" grpId="0"/>
      <p:bldP spid="1082389" grpId="0"/>
      <p:bldP spid="1082390" grpId="0"/>
      <p:bldP spid="1082392" grpId="0"/>
      <p:bldP spid="1082393" grpId="0"/>
      <p:bldP spid="1082395" grpId="0"/>
      <p:bldP spid="1082396" grpId="0"/>
      <p:bldP spid="1082398" grpId="0"/>
      <p:bldP spid="1082400" grpId="0"/>
      <p:bldP spid="1082401" grpId="0"/>
      <p:bldP spid="1082402" grpId="0"/>
      <p:bldP spid="1082404" grpId="0"/>
      <p:bldP spid="108240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9" name="Rectangle 3"/>
          <p:cNvSpPr>
            <a:spLocks noChangeArrowheads="1"/>
          </p:cNvSpPr>
          <p:nvPr/>
        </p:nvSpPr>
        <p:spPr bwMode="auto">
          <a:xfrm>
            <a:off x="609600" y="1219200"/>
            <a:ext cx="8001000" cy="149579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2057400" algn="l"/>
              </a:tabLst>
              <a:defRPr sz="2400">
                <a:solidFill>
                  <a:schemeClr val="tx1"/>
                </a:solidFill>
                <a:latin typeface="Times New Roman" pitchFamily="18" charset="0"/>
              </a:defRPr>
            </a:lvl1pPr>
            <a:lvl2pPr algn="l">
              <a:tabLst>
                <a:tab pos="2057400" algn="l"/>
              </a:tabLst>
              <a:defRPr sz="2400">
                <a:solidFill>
                  <a:schemeClr val="tx1"/>
                </a:solidFill>
                <a:latin typeface="Times New Roman" pitchFamily="18" charset="0"/>
              </a:defRPr>
            </a:lvl2pPr>
            <a:lvl3pPr algn="l">
              <a:tabLst>
                <a:tab pos="2057400" algn="l"/>
              </a:tabLst>
              <a:defRPr sz="2400">
                <a:solidFill>
                  <a:schemeClr val="tx1"/>
                </a:solidFill>
                <a:latin typeface="Times New Roman" pitchFamily="18" charset="0"/>
              </a:defRPr>
            </a:lvl3pPr>
            <a:lvl4pPr algn="l">
              <a:tabLst>
                <a:tab pos="2057400" algn="l"/>
              </a:tabLst>
              <a:defRPr sz="2400">
                <a:solidFill>
                  <a:schemeClr val="tx1"/>
                </a:solidFill>
                <a:latin typeface="Times New Roman" pitchFamily="18" charset="0"/>
              </a:defRPr>
            </a:lvl4pPr>
            <a:lvl5pPr algn="l">
              <a:tabLst>
                <a:tab pos="2057400" algn="l"/>
              </a:tabLst>
              <a:defRPr sz="2400">
                <a:solidFill>
                  <a:schemeClr val="tx1"/>
                </a:solidFill>
                <a:latin typeface="Times New Roman" pitchFamily="18" charset="0"/>
              </a:defRPr>
            </a:lvl5pPr>
            <a:lvl6pPr eaLnBrk="0" fontAlgn="base" hangingPunct="0">
              <a:spcBef>
                <a:spcPct val="0"/>
              </a:spcBef>
              <a:spcAft>
                <a:spcPct val="0"/>
              </a:spcAft>
              <a:tabLst>
                <a:tab pos="2057400" algn="l"/>
              </a:tabLst>
              <a:defRPr sz="2400">
                <a:solidFill>
                  <a:schemeClr val="tx1"/>
                </a:solidFill>
                <a:latin typeface="Times New Roman" pitchFamily="18" charset="0"/>
              </a:defRPr>
            </a:lvl6pPr>
            <a:lvl7pPr eaLnBrk="0" fontAlgn="base" hangingPunct="0">
              <a:spcBef>
                <a:spcPct val="0"/>
              </a:spcBef>
              <a:spcAft>
                <a:spcPct val="0"/>
              </a:spcAft>
              <a:tabLst>
                <a:tab pos="2057400" algn="l"/>
              </a:tabLst>
              <a:defRPr sz="2400">
                <a:solidFill>
                  <a:schemeClr val="tx1"/>
                </a:solidFill>
                <a:latin typeface="Times New Roman" pitchFamily="18" charset="0"/>
              </a:defRPr>
            </a:lvl7pPr>
            <a:lvl8pPr eaLnBrk="0" fontAlgn="base" hangingPunct="0">
              <a:spcBef>
                <a:spcPct val="0"/>
              </a:spcBef>
              <a:spcAft>
                <a:spcPct val="0"/>
              </a:spcAft>
              <a:tabLst>
                <a:tab pos="2057400" algn="l"/>
              </a:tabLst>
              <a:defRPr sz="2400">
                <a:solidFill>
                  <a:schemeClr val="tx1"/>
                </a:solidFill>
                <a:latin typeface="Times New Roman" pitchFamily="18" charset="0"/>
              </a:defRPr>
            </a:lvl8pPr>
            <a:lvl9pPr eaLnBrk="0" fontAlgn="base" hangingPunct="0">
              <a:spcBef>
                <a:spcPct val="0"/>
              </a:spcBef>
              <a:spcAft>
                <a:spcPct val="0"/>
              </a:spcAft>
              <a:tabLst>
                <a:tab pos="2057400" algn="l"/>
              </a:tabLst>
              <a:defRPr sz="2400">
                <a:solidFill>
                  <a:schemeClr val="tx1"/>
                </a:solidFill>
                <a:latin typeface="Times New Roman" pitchFamily="18" charset="0"/>
              </a:defRPr>
            </a:lvl9pPr>
          </a:lstStyle>
          <a:p>
            <a:pPr>
              <a:lnSpc>
                <a:spcPct val="120000"/>
              </a:lnSpc>
            </a:pPr>
            <a:r>
              <a:rPr lang="en-US" altLang="en-US" sz="1900">
                <a:latin typeface="Liberation Sans" panose="020B0604020202020204" pitchFamily="34" charset="0"/>
              </a:rPr>
              <a:t>You are presented with the following list of accounts from the adjusted trial balance for merchandiser Gorman Company. Indicate in which financial statement and under what classification each of the following would be reported.</a:t>
            </a:r>
          </a:p>
        </p:txBody>
      </p:sp>
      <p:sp>
        <p:nvSpPr>
          <p:cNvPr id="1084421" name="Text Box 5"/>
          <p:cNvSpPr txBox="1">
            <a:spLocks noChangeArrowheads="1"/>
          </p:cNvSpPr>
          <p:nvPr/>
        </p:nvSpPr>
        <p:spPr bwMode="auto">
          <a:xfrm>
            <a:off x="685800" y="32004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Property Taxes Payable</a:t>
            </a:r>
          </a:p>
        </p:txBody>
      </p:sp>
      <p:sp>
        <p:nvSpPr>
          <p:cNvPr id="1084422" name="Text Box 6"/>
          <p:cNvSpPr txBox="1">
            <a:spLocks noChangeArrowheads="1"/>
          </p:cNvSpPr>
          <p:nvPr/>
        </p:nvSpPr>
        <p:spPr bwMode="auto">
          <a:xfrm>
            <a:off x="4495800" y="32004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4423" name="Text Box 7"/>
          <p:cNvSpPr txBox="1">
            <a:spLocks noChangeArrowheads="1"/>
          </p:cNvSpPr>
          <p:nvPr/>
        </p:nvSpPr>
        <p:spPr bwMode="auto">
          <a:xfrm>
            <a:off x="6019800" y="32004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smtClean="0">
                <a:latin typeface="Liberation Sans" panose="020B0604020202020204" pitchFamily="34" charset="0"/>
              </a:rPr>
              <a:t>Current </a:t>
            </a:r>
            <a:r>
              <a:rPr lang="en-US" altLang="en-US" sz="1600" dirty="0">
                <a:latin typeface="Liberation Sans" panose="020B0604020202020204" pitchFamily="34" charset="0"/>
              </a:rPr>
              <a:t>liabilities</a:t>
            </a:r>
          </a:p>
        </p:txBody>
      </p:sp>
      <p:sp>
        <p:nvSpPr>
          <p:cNvPr id="1084424" name="Text Box 8"/>
          <p:cNvSpPr txBox="1">
            <a:spLocks noChangeArrowheads="1"/>
          </p:cNvSpPr>
          <p:nvPr/>
        </p:nvSpPr>
        <p:spPr bwMode="auto">
          <a:xfrm>
            <a:off x="685800" y="28194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latin typeface="Liberation Sans" panose="020B0604020202020204" pitchFamily="34" charset="0"/>
              </a:rPr>
              <a:t>Account</a:t>
            </a:r>
          </a:p>
        </p:txBody>
      </p:sp>
      <p:sp>
        <p:nvSpPr>
          <p:cNvPr id="1084425" name="Text Box 9"/>
          <p:cNvSpPr txBox="1">
            <a:spLocks noChangeArrowheads="1"/>
          </p:cNvSpPr>
          <p:nvPr/>
        </p:nvSpPr>
        <p:spPr bwMode="auto">
          <a:xfrm>
            <a:off x="4419600" y="2543175"/>
            <a:ext cx="1447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latin typeface="Liberation Sans" panose="020B0604020202020204" pitchFamily="34" charset="0"/>
              </a:rPr>
              <a:t>Financial Statement</a:t>
            </a:r>
          </a:p>
        </p:txBody>
      </p:sp>
      <p:sp>
        <p:nvSpPr>
          <p:cNvPr id="1084426" name="Text Box 10"/>
          <p:cNvSpPr txBox="1">
            <a:spLocks noChangeArrowheads="1"/>
          </p:cNvSpPr>
          <p:nvPr/>
        </p:nvSpPr>
        <p:spPr bwMode="auto">
          <a:xfrm>
            <a:off x="6019800" y="28194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latin typeface="Liberation Sans" panose="020B0604020202020204" pitchFamily="34" charset="0"/>
              </a:rPr>
              <a:t>Classification</a:t>
            </a:r>
          </a:p>
        </p:txBody>
      </p:sp>
      <p:sp>
        <p:nvSpPr>
          <p:cNvPr id="1084427" name="Line 11"/>
          <p:cNvSpPr>
            <a:spLocks noChangeShapeType="1"/>
          </p:cNvSpPr>
          <p:nvPr/>
        </p:nvSpPr>
        <p:spPr bwMode="auto">
          <a:xfrm>
            <a:off x="762000" y="3124200"/>
            <a:ext cx="35052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4428" name="Line 12"/>
          <p:cNvSpPr>
            <a:spLocks noChangeShapeType="1"/>
          </p:cNvSpPr>
          <p:nvPr/>
        </p:nvSpPr>
        <p:spPr bwMode="auto">
          <a:xfrm>
            <a:off x="4495800" y="3124200"/>
            <a:ext cx="12954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4429" name="Line 13"/>
          <p:cNvSpPr>
            <a:spLocks noChangeShapeType="1"/>
          </p:cNvSpPr>
          <p:nvPr/>
        </p:nvSpPr>
        <p:spPr bwMode="auto">
          <a:xfrm>
            <a:off x="6096000" y="3124200"/>
            <a:ext cx="22098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4430" name="Text Box 14"/>
          <p:cNvSpPr txBox="1">
            <a:spLocks noChangeArrowheads="1"/>
          </p:cNvSpPr>
          <p:nvPr/>
        </p:nvSpPr>
        <p:spPr bwMode="auto">
          <a:xfrm>
            <a:off x="685800" y="353695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Salaries and Wages Expense</a:t>
            </a:r>
          </a:p>
        </p:txBody>
      </p:sp>
      <p:sp>
        <p:nvSpPr>
          <p:cNvPr id="1084431" name="Text Box 15"/>
          <p:cNvSpPr txBox="1">
            <a:spLocks noChangeArrowheads="1"/>
          </p:cNvSpPr>
          <p:nvPr/>
        </p:nvSpPr>
        <p:spPr bwMode="auto">
          <a:xfrm>
            <a:off x="4495800" y="35369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4432" name="Text Box 16"/>
          <p:cNvSpPr txBox="1">
            <a:spLocks noChangeArrowheads="1"/>
          </p:cNvSpPr>
          <p:nvPr/>
        </p:nvSpPr>
        <p:spPr bwMode="auto">
          <a:xfrm>
            <a:off x="6019800" y="353695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Operating expenses</a:t>
            </a:r>
          </a:p>
        </p:txBody>
      </p:sp>
      <p:sp>
        <p:nvSpPr>
          <p:cNvPr id="1084433" name="Text Box 17"/>
          <p:cNvSpPr txBox="1">
            <a:spLocks noChangeArrowheads="1"/>
          </p:cNvSpPr>
          <p:nvPr/>
        </p:nvSpPr>
        <p:spPr bwMode="auto">
          <a:xfrm>
            <a:off x="685800" y="3886200"/>
            <a:ext cx="358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a:latin typeface="Liberation Sans" panose="020B0604020202020204" pitchFamily="34" charset="0"/>
              </a:rPr>
              <a:t>Salaries and Wages Payable</a:t>
            </a:r>
          </a:p>
        </p:txBody>
      </p:sp>
      <p:sp>
        <p:nvSpPr>
          <p:cNvPr id="1084434" name="Text Box 18"/>
          <p:cNvSpPr txBox="1">
            <a:spLocks noChangeArrowheads="1"/>
          </p:cNvSpPr>
          <p:nvPr/>
        </p:nvSpPr>
        <p:spPr bwMode="auto">
          <a:xfrm>
            <a:off x="4495800" y="38862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4435" name="Text Box 19"/>
          <p:cNvSpPr txBox="1">
            <a:spLocks noChangeArrowheads="1"/>
          </p:cNvSpPr>
          <p:nvPr/>
        </p:nvSpPr>
        <p:spPr bwMode="auto">
          <a:xfrm>
            <a:off x="6019800" y="38862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Current liabilities</a:t>
            </a:r>
          </a:p>
        </p:txBody>
      </p:sp>
      <p:sp>
        <p:nvSpPr>
          <p:cNvPr id="1084436" name="Text Box 20"/>
          <p:cNvSpPr txBox="1">
            <a:spLocks noChangeArrowheads="1"/>
          </p:cNvSpPr>
          <p:nvPr/>
        </p:nvSpPr>
        <p:spPr bwMode="auto">
          <a:xfrm>
            <a:off x="685800" y="422275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Sales Returns and Allowances</a:t>
            </a:r>
          </a:p>
        </p:txBody>
      </p:sp>
      <p:sp>
        <p:nvSpPr>
          <p:cNvPr id="1084437" name="Text Box 21"/>
          <p:cNvSpPr txBox="1">
            <a:spLocks noChangeArrowheads="1"/>
          </p:cNvSpPr>
          <p:nvPr/>
        </p:nvSpPr>
        <p:spPr bwMode="auto">
          <a:xfrm>
            <a:off x="4495800" y="42227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4438" name="Text Box 22"/>
          <p:cNvSpPr txBox="1">
            <a:spLocks noChangeArrowheads="1"/>
          </p:cNvSpPr>
          <p:nvPr/>
        </p:nvSpPr>
        <p:spPr bwMode="auto">
          <a:xfrm>
            <a:off x="6019800" y="42227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smtClean="0">
                <a:latin typeface="Liberation Sans" panose="020B0604020202020204" pitchFamily="34" charset="0"/>
              </a:rPr>
              <a:t>Sales</a:t>
            </a:r>
            <a:endParaRPr lang="en-US" altLang="en-US" sz="1600" dirty="0">
              <a:latin typeface="Liberation Sans" panose="020B0604020202020204" pitchFamily="34" charset="0"/>
            </a:endParaRPr>
          </a:p>
        </p:txBody>
      </p:sp>
      <p:sp>
        <p:nvSpPr>
          <p:cNvPr id="1084439" name="Text Box 23"/>
          <p:cNvSpPr txBox="1">
            <a:spLocks noChangeArrowheads="1"/>
          </p:cNvSpPr>
          <p:nvPr/>
        </p:nvSpPr>
        <p:spPr bwMode="auto">
          <a:xfrm>
            <a:off x="685800" y="45720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Sales Revenue</a:t>
            </a:r>
          </a:p>
        </p:txBody>
      </p:sp>
      <p:sp>
        <p:nvSpPr>
          <p:cNvPr id="1084440" name="Text Box 24"/>
          <p:cNvSpPr txBox="1">
            <a:spLocks noChangeArrowheads="1"/>
          </p:cNvSpPr>
          <p:nvPr/>
        </p:nvSpPr>
        <p:spPr bwMode="auto">
          <a:xfrm>
            <a:off x="4495800" y="45720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4441" name="Text Box 25"/>
          <p:cNvSpPr txBox="1">
            <a:spLocks noChangeArrowheads="1"/>
          </p:cNvSpPr>
          <p:nvPr/>
        </p:nvSpPr>
        <p:spPr bwMode="auto">
          <a:xfrm>
            <a:off x="6019800" y="45720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smtClean="0">
                <a:latin typeface="Liberation Sans" panose="020B0604020202020204" pitchFamily="34" charset="0"/>
              </a:rPr>
              <a:t>Sales</a:t>
            </a:r>
            <a:endParaRPr lang="en-US" altLang="en-US" sz="1600" dirty="0">
              <a:latin typeface="Liberation Sans" panose="020B0604020202020204" pitchFamily="34" charset="0"/>
            </a:endParaRPr>
          </a:p>
        </p:txBody>
      </p:sp>
      <p:sp>
        <p:nvSpPr>
          <p:cNvPr id="1084442" name="Text Box 26"/>
          <p:cNvSpPr txBox="1">
            <a:spLocks noChangeArrowheads="1"/>
          </p:cNvSpPr>
          <p:nvPr/>
        </p:nvSpPr>
        <p:spPr bwMode="auto">
          <a:xfrm>
            <a:off x="685800" y="4908550"/>
            <a:ext cx="3733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Share </a:t>
            </a:r>
            <a:r>
              <a:rPr lang="en-US" altLang="en-US" sz="1600" dirty="0" smtClean="0">
                <a:latin typeface="Liberation Sans" panose="020B0604020202020204" pitchFamily="34" charset="0"/>
              </a:rPr>
              <a:t>Capital</a:t>
            </a:r>
            <a:r>
              <a:rPr lang="en-US" sz="1600" dirty="0" smtClean="0"/>
              <a:t>—</a:t>
            </a:r>
            <a:r>
              <a:rPr lang="en-US" altLang="en-US" sz="1600" dirty="0" smtClean="0">
                <a:latin typeface="Liberation Sans" panose="020B0604020202020204" pitchFamily="34" charset="0"/>
              </a:rPr>
              <a:t>Ordinary</a:t>
            </a:r>
            <a:endParaRPr lang="en-US" altLang="en-US" sz="1600" dirty="0">
              <a:latin typeface="Liberation Sans" panose="020B0604020202020204" pitchFamily="34" charset="0"/>
            </a:endParaRPr>
          </a:p>
        </p:txBody>
      </p:sp>
      <p:sp>
        <p:nvSpPr>
          <p:cNvPr id="1084443" name="Text Box 27"/>
          <p:cNvSpPr txBox="1">
            <a:spLocks noChangeArrowheads="1"/>
          </p:cNvSpPr>
          <p:nvPr/>
        </p:nvSpPr>
        <p:spPr bwMode="auto">
          <a:xfrm>
            <a:off x="4495800" y="49085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4444" name="Text Box 28"/>
          <p:cNvSpPr txBox="1">
            <a:spLocks noChangeArrowheads="1"/>
          </p:cNvSpPr>
          <p:nvPr/>
        </p:nvSpPr>
        <p:spPr bwMode="auto">
          <a:xfrm>
            <a:off x="6019800" y="49085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Equity</a:t>
            </a:r>
          </a:p>
        </p:txBody>
      </p:sp>
      <p:sp>
        <p:nvSpPr>
          <p:cNvPr id="1084445" name="Text Box 29"/>
          <p:cNvSpPr txBox="1">
            <a:spLocks noChangeArrowheads="1"/>
          </p:cNvSpPr>
          <p:nvPr/>
        </p:nvSpPr>
        <p:spPr bwMode="auto">
          <a:xfrm>
            <a:off x="685800" y="52578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Utilities Expense</a:t>
            </a:r>
          </a:p>
        </p:txBody>
      </p:sp>
      <p:sp>
        <p:nvSpPr>
          <p:cNvPr id="1084446" name="Text Box 30"/>
          <p:cNvSpPr txBox="1">
            <a:spLocks noChangeArrowheads="1"/>
          </p:cNvSpPr>
          <p:nvPr/>
        </p:nvSpPr>
        <p:spPr bwMode="auto">
          <a:xfrm>
            <a:off x="4495800" y="52578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4449" name="Text Box 33"/>
          <p:cNvSpPr txBox="1">
            <a:spLocks noChangeArrowheads="1"/>
          </p:cNvSpPr>
          <p:nvPr/>
        </p:nvSpPr>
        <p:spPr bwMode="auto">
          <a:xfrm>
            <a:off x="6019800" y="52578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Operating expenses</a:t>
            </a:r>
          </a:p>
        </p:txBody>
      </p:sp>
      <p:sp>
        <p:nvSpPr>
          <p:cNvPr id="32" name="TextBox 31"/>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33" name="TextBox 3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3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89736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4422"/>
                                        </p:tgtEl>
                                        <p:attrNameLst>
                                          <p:attrName>style.visibility</p:attrName>
                                        </p:attrNameLst>
                                      </p:cBhvr>
                                      <p:to>
                                        <p:strVal val="visible"/>
                                      </p:to>
                                    </p:set>
                                    <p:animEffect transition="in" filter="wipe(left)">
                                      <p:cBhvr>
                                        <p:cTn id="7" dur="500"/>
                                        <p:tgtEl>
                                          <p:spTgt spid="10844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4423"/>
                                        </p:tgtEl>
                                        <p:attrNameLst>
                                          <p:attrName>style.visibility</p:attrName>
                                        </p:attrNameLst>
                                      </p:cBhvr>
                                      <p:to>
                                        <p:strVal val="visible"/>
                                      </p:to>
                                    </p:set>
                                    <p:animEffect transition="in" filter="wipe(left)">
                                      <p:cBhvr>
                                        <p:cTn id="12" dur="500"/>
                                        <p:tgtEl>
                                          <p:spTgt spid="10844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84431"/>
                                        </p:tgtEl>
                                        <p:attrNameLst>
                                          <p:attrName>style.visibility</p:attrName>
                                        </p:attrNameLst>
                                      </p:cBhvr>
                                      <p:to>
                                        <p:strVal val="visible"/>
                                      </p:to>
                                    </p:set>
                                    <p:animEffect transition="in" filter="wipe(left)">
                                      <p:cBhvr>
                                        <p:cTn id="17" dur="500"/>
                                        <p:tgtEl>
                                          <p:spTgt spid="10844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84432"/>
                                        </p:tgtEl>
                                        <p:attrNameLst>
                                          <p:attrName>style.visibility</p:attrName>
                                        </p:attrNameLst>
                                      </p:cBhvr>
                                      <p:to>
                                        <p:strVal val="visible"/>
                                      </p:to>
                                    </p:set>
                                    <p:animEffect transition="in" filter="wipe(left)">
                                      <p:cBhvr>
                                        <p:cTn id="22" dur="500"/>
                                        <p:tgtEl>
                                          <p:spTgt spid="10844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84434"/>
                                        </p:tgtEl>
                                        <p:attrNameLst>
                                          <p:attrName>style.visibility</p:attrName>
                                        </p:attrNameLst>
                                      </p:cBhvr>
                                      <p:to>
                                        <p:strVal val="visible"/>
                                      </p:to>
                                    </p:set>
                                    <p:animEffect transition="in" filter="wipe(left)">
                                      <p:cBhvr>
                                        <p:cTn id="27" dur="500"/>
                                        <p:tgtEl>
                                          <p:spTgt spid="10844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84435"/>
                                        </p:tgtEl>
                                        <p:attrNameLst>
                                          <p:attrName>style.visibility</p:attrName>
                                        </p:attrNameLst>
                                      </p:cBhvr>
                                      <p:to>
                                        <p:strVal val="visible"/>
                                      </p:to>
                                    </p:set>
                                    <p:animEffect transition="in" filter="wipe(left)">
                                      <p:cBhvr>
                                        <p:cTn id="32" dur="500"/>
                                        <p:tgtEl>
                                          <p:spTgt spid="108443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84437"/>
                                        </p:tgtEl>
                                        <p:attrNameLst>
                                          <p:attrName>style.visibility</p:attrName>
                                        </p:attrNameLst>
                                      </p:cBhvr>
                                      <p:to>
                                        <p:strVal val="visible"/>
                                      </p:to>
                                    </p:set>
                                    <p:animEffect transition="in" filter="wipe(left)">
                                      <p:cBhvr>
                                        <p:cTn id="37" dur="500"/>
                                        <p:tgtEl>
                                          <p:spTgt spid="108443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84438"/>
                                        </p:tgtEl>
                                        <p:attrNameLst>
                                          <p:attrName>style.visibility</p:attrName>
                                        </p:attrNameLst>
                                      </p:cBhvr>
                                      <p:to>
                                        <p:strVal val="visible"/>
                                      </p:to>
                                    </p:set>
                                    <p:animEffect transition="in" filter="wipe(left)">
                                      <p:cBhvr>
                                        <p:cTn id="42" dur="500"/>
                                        <p:tgtEl>
                                          <p:spTgt spid="108443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84440"/>
                                        </p:tgtEl>
                                        <p:attrNameLst>
                                          <p:attrName>style.visibility</p:attrName>
                                        </p:attrNameLst>
                                      </p:cBhvr>
                                      <p:to>
                                        <p:strVal val="visible"/>
                                      </p:to>
                                    </p:set>
                                    <p:animEffect transition="in" filter="wipe(left)">
                                      <p:cBhvr>
                                        <p:cTn id="47" dur="500"/>
                                        <p:tgtEl>
                                          <p:spTgt spid="108444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84441"/>
                                        </p:tgtEl>
                                        <p:attrNameLst>
                                          <p:attrName>style.visibility</p:attrName>
                                        </p:attrNameLst>
                                      </p:cBhvr>
                                      <p:to>
                                        <p:strVal val="visible"/>
                                      </p:to>
                                    </p:set>
                                    <p:animEffect transition="in" filter="wipe(left)">
                                      <p:cBhvr>
                                        <p:cTn id="52" dur="500"/>
                                        <p:tgtEl>
                                          <p:spTgt spid="108444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84443"/>
                                        </p:tgtEl>
                                        <p:attrNameLst>
                                          <p:attrName>style.visibility</p:attrName>
                                        </p:attrNameLst>
                                      </p:cBhvr>
                                      <p:to>
                                        <p:strVal val="visible"/>
                                      </p:to>
                                    </p:set>
                                    <p:animEffect transition="in" filter="wipe(left)">
                                      <p:cBhvr>
                                        <p:cTn id="57" dur="500"/>
                                        <p:tgtEl>
                                          <p:spTgt spid="108444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84444"/>
                                        </p:tgtEl>
                                        <p:attrNameLst>
                                          <p:attrName>style.visibility</p:attrName>
                                        </p:attrNameLst>
                                      </p:cBhvr>
                                      <p:to>
                                        <p:strVal val="visible"/>
                                      </p:to>
                                    </p:set>
                                    <p:animEffect transition="in" filter="wipe(left)">
                                      <p:cBhvr>
                                        <p:cTn id="62" dur="500"/>
                                        <p:tgtEl>
                                          <p:spTgt spid="108444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84446"/>
                                        </p:tgtEl>
                                        <p:attrNameLst>
                                          <p:attrName>style.visibility</p:attrName>
                                        </p:attrNameLst>
                                      </p:cBhvr>
                                      <p:to>
                                        <p:strVal val="visible"/>
                                      </p:to>
                                    </p:set>
                                    <p:animEffect transition="in" filter="wipe(left)">
                                      <p:cBhvr>
                                        <p:cTn id="67" dur="500"/>
                                        <p:tgtEl>
                                          <p:spTgt spid="108444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084449"/>
                                        </p:tgtEl>
                                        <p:attrNameLst>
                                          <p:attrName>style.visibility</p:attrName>
                                        </p:attrNameLst>
                                      </p:cBhvr>
                                      <p:to>
                                        <p:strVal val="visible"/>
                                      </p:to>
                                    </p:set>
                                    <p:animEffect transition="in" filter="wipe(left)">
                                      <p:cBhvr>
                                        <p:cTn id="72" dur="500"/>
                                        <p:tgtEl>
                                          <p:spTgt spid="1084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22" grpId="0"/>
      <p:bldP spid="1084423" grpId="0"/>
      <p:bldP spid="1084431" grpId="0"/>
      <p:bldP spid="1084432" grpId="0"/>
      <p:bldP spid="1084434" grpId="0"/>
      <p:bldP spid="1084435" grpId="0"/>
      <p:bldP spid="1084437" grpId="0"/>
      <p:bldP spid="1084438" grpId="0"/>
      <p:bldP spid="1084440" grpId="0"/>
      <p:bldP spid="1084441" grpId="0"/>
      <p:bldP spid="1084443" grpId="0"/>
      <p:bldP spid="1084444" grpId="0"/>
      <p:bldP spid="1084446" grpId="0"/>
      <p:bldP spid="108444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1219200" y="6469063"/>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endParaRPr lang="en-US" altLang="en-US" dirty="0">
              <a:latin typeface="Liberation Sans" panose="020B0604020202020204" pitchFamily="34" charset="0"/>
            </a:endParaRPr>
          </a:p>
        </p:txBody>
      </p:sp>
      <p:sp>
        <p:nvSpPr>
          <p:cNvPr id="14" name="Rectangle 7"/>
          <p:cNvSpPr>
            <a:spLocks noChangeArrowheads="1"/>
          </p:cNvSpPr>
          <p:nvPr/>
        </p:nvSpPr>
        <p:spPr bwMode="auto">
          <a:xfrm>
            <a:off x="533400" y="1524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000" b="1" dirty="0" smtClean="0">
                <a:solidFill>
                  <a:srgbClr val="CC0000"/>
                </a:solidFill>
                <a:latin typeface="Liberation Sans" panose="020B0604020202020204" pitchFamily="34" charset="0"/>
              </a:rPr>
              <a:t>Using a Worksheet</a:t>
            </a:r>
            <a:endParaRPr lang="en-US" altLang="en-US" sz="3000" b="1" dirty="0">
              <a:solidFill>
                <a:srgbClr val="CC0000"/>
              </a:solidFill>
              <a:latin typeface="Liberation Sans" panose="020B0604020202020204" pitchFamily="34" charset="0"/>
            </a:endParaRPr>
          </a:p>
        </p:txBody>
      </p:sp>
      <p:sp>
        <p:nvSpPr>
          <p:cNvPr id="2" name="Rectangle 1"/>
          <p:cNvSpPr/>
          <p:nvPr/>
        </p:nvSpPr>
        <p:spPr>
          <a:xfrm>
            <a:off x="533400" y="2157948"/>
            <a:ext cx="8153400" cy="3342453"/>
          </a:xfrm>
          <a:prstGeom prst="rect">
            <a:avLst/>
          </a:prstGeom>
        </p:spPr>
        <p:txBody>
          <a:bodyPr wrap="square">
            <a:spAutoFit/>
          </a:bodyPr>
          <a:lstStyle/>
          <a:p>
            <a:pPr algn="l">
              <a:lnSpc>
                <a:spcPct val="120000"/>
              </a:lnSpc>
              <a:spcBef>
                <a:spcPts val="1200"/>
              </a:spcBef>
            </a:pPr>
            <a:r>
              <a:rPr lang="en-US" sz="2200" dirty="0">
                <a:latin typeface="Liberation Sans" panose="020B0604020202020204" pitchFamily="34" charset="0"/>
              </a:rPr>
              <a:t>As indicated in Chapter 4, a worksheet enables </a:t>
            </a:r>
            <a:endParaRPr lang="en-US" sz="2200" dirty="0" smtClean="0">
              <a:latin typeface="Liberation Sans" panose="020B0604020202020204" pitchFamily="34" charset="0"/>
            </a:endParaRPr>
          </a:p>
          <a:p>
            <a:pPr algn="l">
              <a:lnSpc>
                <a:spcPct val="120000"/>
              </a:lnSpc>
              <a:spcBef>
                <a:spcPts val="0"/>
              </a:spcBef>
            </a:pPr>
            <a:r>
              <a:rPr lang="en-US" sz="2200" dirty="0" smtClean="0">
                <a:latin typeface="Liberation Sans" panose="020B0604020202020204" pitchFamily="34" charset="0"/>
              </a:rPr>
              <a:t>companies </a:t>
            </a:r>
            <a:r>
              <a:rPr lang="en-US" sz="2200" dirty="0">
                <a:latin typeface="Liberation Sans" panose="020B0604020202020204" pitchFamily="34" charset="0"/>
              </a:rPr>
              <a:t>to prepare </a:t>
            </a:r>
            <a:r>
              <a:rPr lang="en-US" sz="2200" dirty="0" smtClean="0">
                <a:latin typeface="Liberation Sans" panose="020B0604020202020204" pitchFamily="34" charset="0"/>
              </a:rPr>
              <a:t>financial statements </a:t>
            </a:r>
            <a:r>
              <a:rPr lang="en-US" sz="2200" dirty="0">
                <a:latin typeface="Liberation Sans" panose="020B0604020202020204" pitchFamily="34" charset="0"/>
              </a:rPr>
              <a:t>before they journalize and post adjusting entries. The steps in </a:t>
            </a:r>
            <a:r>
              <a:rPr lang="en-US" sz="2200" dirty="0" smtClean="0">
                <a:latin typeface="Liberation Sans" panose="020B0604020202020204" pitchFamily="34" charset="0"/>
              </a:rPr>
              <a:t>preparing a </a:t>
            </a:r>
            <a:r>
              <a:rPr lang="en-US" sz="2200" dirty="0">
                <a:latin typeface="Liberation Sans" panose="020B0604020202020204" pitchFamily="34" charset="0"/>
              </a:rPr>
              <a:t>worksheet for a merchandising company are the same as for a service </a:t>
            </a:r>
            <a:r>
              <a:rPr lang="en-US" sz="2200" dirty="0" smtClean="0">
                <a:latin typeface="Liberation Sans" panose="020B0604020202020204" pitchFamily="34" charset="0"/>
              </a:rPr>
              <a:t>company. </a:t>
            </a:r>
            <a:r>
              <a:rPr lang="en-US" sz="2200" dirty="0">
                <a:latin typeface="Liberation Sans" panose="020B0604020202020204" pitchFamily="34" charset="0"/>
              </a:rPr>
              <a:t>Illustration 5A-1 </a:t>
            </a:r>
            <a:r>
              <a:rPr lang="en-US" sz="2200" dirty="0" smtClean="0">
                <a:latin typeface="Liberation Sans" panose="020B0604020202020204" pitchFamily="34" charset="0"/>
              </a:rPr>
              <a:t>shows </a:t>
            </a:r>
            <a:r>
              <a:rPr lang="en-US" sz="2200" dirty="0">
                <a:latin typeface="Liberation Sans" panose="020B0604020202020204" pitchFamily="34" charset="0"/>
              </a:rPr>
              <a:t>the worksheet </a:t>
            </a:r>
            <a:r>
              <a:rPr lang="en-US" sz="2200" dirty="0" smtClean="0">
                <a:latin typeface="Liberation Sans" panose="020B0604020202020204" pitchFamily="34" charset="0"/>
              </a:rPr>
              <a:t>for PW </a:t>
            </a:r>
            <a:r>
              <a:rPr lang="en-US" sz="2200" dirty="0">
                <a:latin typeface="Liberation Sans" panose="020B0604020202020204" pitchFamily="34" charset="0"/>
              </a:rPr>
              <a:t>Audio </a:t>
            </a:r>
            <a:r>
              <a:rPr lang="en-US" sz="2200" dirty="0" smtClean="0">
                <a:latin typeface="Liberation Sans" panose="020B0604020202020204" pitchFamily="34" charset="0"/>
              </a:rPr>
              <a:t>Supply </a:t>
            </a:r>
            <a:r>
              <a:rPr lang="en-US" sz="2200" dirty="0">
                <a:latin typeface="Liberation Sans" panose="020B0604020202020204" pitchFamily="34" charset="0"/>
              </a:rPr>
              <a:t>(excluding nonoperating items). The unique accounts </a:t>
            </a:r>
            <a:r>
              <a:rPr lang="en-US" sz="2200" dirty="0" smtClean="0">
                <a:latin typeface="Liberation Sans" panose="020B0604020202020204" pitchFamily="34" charset="0"/>
              </a:rPr>
              <a:t>for a </a:t>
            </a:r>
            <a:r>
              <a:rPr lang="en-US" sz="2200" dirty="0">
                <a:latin typeface="Liberation Sans" panose="020B0604020202020204" pitchFamily="34" charset="0"/>
              </a:rPr>
              <a:t>merchandiser using a </a:t>
            </a:r>
            <a:r>
              <a:rPr lang="en-US" sz="2200" b="1" dirty="0">
                <a:latin typeface="Liberation Sans" panose="020B0604020202020204" pitchFamily="34" charset="0"/>
              </a:rPr>
              <a:t>perpetual </a:t>
            </a:r>
            <a:r>
              <a:rPr lang="en-US" sz="2200" b="1" dirty="0" smtClean="0">
                <a:latin typeface="Liberation Sans" panose="020B0604020202020204" pitchFamily="34" charset="0"/>
              </a:rPr>
              <a:t>inventory </a:t>
            </a:r>
            <a:r>
              <a:rPr lang="en-US" sz="2200" b="1" dirty="0">
                <a:latin typeface="Liberation Sans" panose="020B0604020202020204" pitchFamily="34" charset="0"/>
              </a:rPr>
              <a:t>system </a:t>
            </a:r>
            <a:r>
              <a:rPr lang="en-US" sz="2200" dirty="0">
                <a:latin typeface="Liberation Sans" panose="020B0604020202020204" pitchFamily="34" charset="0"/>
              </a:rPr>
              <a:t>are in </a:t>
            </a:r>
            <a:r>
              <a:rPr lang="en-US" sz="2200" b="1" dirty="0">
                <a:solidFill>
                  <a:schemeClr val="accent6">
                    <a:lumMod val="75000"/>
                  </a:schemeClr>
                </a:solidFill>
                <a:latin typeface="Liberation Sans" panose="020B0604020202020204" pitchFamily="34" charset="0"/>
              </a:rPr>
              <a:t>red</a:t>
            </a:r>
            <a:r>
              <a:rPr lang="en-US" sz="2200" dirty="0">
                <a:latin typeface="Liberation Sans" panose="020B0604020202020204" pitchFamily="34" charset="0"/>
              </a:rPr>
              <a:t>.</a:t>
            </a: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cxnSp>
        <p:nvCxnSpPr>
          <p:cNvPr id="9" name="Straight Connector 8"/>
          <p:cNvCxnSpPr/>
          <p:nvPr/>
        </p:nvCxnSpPr>
        <p:spPr bwMode="auto">
          <a:xfrm>
            <a:off x="6817056" y="1176983"/>
            <a:ext cx="0" cy="1266892"/>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0" name="Rectangle 9"/>
          <p:cNvSpPr>
            <a:spLocks noChangeArrowheads="1"/>
          </p:cNvSpPr>
          <p:nvPr/>
        </p:nvSpPr>
        <p:spPr bwMode="auto">
          <a:xfrm>
            <a:off x="290286" y="274319"/>
            <a:ext cx="2249714" cy="920756"/>
          </a:xfrm>
          <a:prstGeom prst="rect">
            <a:avLst/>
          </a:prstGeom>
          <a:solidFill>
            <a:srgbClr val="FF6600"/>
          </a:solidFill>
          <a:ln>
            <a:noFill/>
          </a:ln>
          <a:effectLst/>
        </p:spPr>
        <p:txBody>
          <a:bodyPr wrap="none" lIns="86493" tIns="43247" rIns="86493" bIns="43247" anchor="ctr"/>
          <a:lstStyle/>
          <a:p>
            <a:r>
              <a:rPr lang="en-US" altLang="en-US" sz="2400" b="1" dirty="0" smtClean="0">
                <a:solidFill>
                  <a:schemeClr val="accent3"/>
                </a:solidFill>
                <a:latin typeface="Liberation Sans" panose="020B0604020202020204" pitchFamily="34" charset="0"/>
              </a:rPr>
              <a:t>APPENDIX 5A</a:t>
            </a:r>
            <a:endParaRPr lang="en-US" altLang="en-US" sz="2400" b="1" dirty="0">
              <a:solidFill>
                <a:schemeClr val="accent3"/>
              </a:solidFill>
              <a:latin typeface="Liberation Sans" panose="020B0604020202020204" pitchFamily="34" charset="0"/>
            </a:endParaRPr>
          </a:p>
        </p:txBody>
      </p:sp>
      <p:sp>
        <p:nvSpPr>
          <p:cNvPr id="15" name="Rectangle 5"/>
          <p:cNvSpPr>
            <a:spLocks noChangeArrowheads="1"/>
          </p:cNvSpPr>
          <p:nvPr/>
        </p:nvSpPr>
        <p:spPr bwMode="auto">
          <a:xfrm>
            <a:off x="2540000" y="274320"/>
            <a:ext cx="6241143" cy="928688"/>
          </a:xfrm>
          <a:prstGeom prst="rect">
            <a:avLst/>
          </a:prstGeom>
          <a:solidFill>
            <a:srgbClr val="0000BF"/>
          </a:solidFill>
          <a:ln>
            <a:noFill/>
          </a:ln>
          <a:effectLst/>
        </p:spPr>
        <p:txBody>
          <a:bodyPr wrap="square" lIns="86493" tIns="27432" rIns="86493" bIns="43247" anchor="ctr"/>
          <a:lstStyle/>
          <a:p>
            <a:pPr marL="53975" algn="l"/>
            <a:r>
              <a:rPr lang="en-US" sz="2700" b="1" dirty="0" smtClean="0">
                <a:solidFill>
                  <a:schemeClr val="accent3"/>
                </a:solidFill>
                <a:latin typeface="Liberation Sans" panose="020B0604020202020204" pitchFamily="34" charset="0"/>
              </a:rPr>
              <a:t>Worksheet for a Merchandising Company</a:t>
            </a:r>
            <a:endParaRPr lang="en-US" sz="2700" b="1" dirty="0">
              <a:solidFill>
                <a:schemeClr val="accent3"/>
              </a:solidFill>
              <a:latin typeface="Liberation Sans" panose="020B0604020202020204" pitchFamily="34" charset="0"/>
            </a:endParaRPr>
          </a:p>
        </p:txBody>
      </p:sp>
      <p:sp>
        <p:nvSpPr>
          <p:cNvPr id="17" name="Rectangle 16"/>
          <p:cNvSpPr/>
          <p:nvPr/>
        </p:nvSpPr>
        <p:spPr>
          <a:xfrm>
            <a:off x="6864390" y="1221938"/>
            <a:ext cx="1928178" cy="1292662"/>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6</a:t>
            </a:r>
          </a:p>
          <a:p>
            <a:pPr algn="l"/>
            <a:r>
              <a:rPr lang="en-US" sz="1400" b="1" dirty="0" smtClean="0">
                <a:solidFill>
                  <a:schemeClr val="tx1"/>
                </a:solidFill>
                <a:latin typeface="Liberation Sans" panose="020B0604020202020204" pitchFamily="34" charset="0"/>
              </a:rPr>
              <a:t>Prepare a worksheet for a merchandising company.</a:t>
            </a:r>
            <a:endParaRPr lang="en-US" sz="1400" b="1"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605" y="281629"/>
            <a:ext cx="7155081" cy="629632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4274" name="Text Box 4"/>
          <p:cNvSpPr txBox="1">
            <a:spLocks noChangeArrowheads="1"/>
          </p:cNvSpPr>
          <p:nvPr/>
        </p:nvSpPr>
        <p:spPr bwMode="auto">
          <a:xfrm>
            <a:off x="1219200" y="6469063"/>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endParaRPr lang="en-US" altLang="en-US" dirty="0">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
        <p:nvSpPr>
          <p:cNvPr id="2" name="Rectangle 1"/>
          <p:cNvSpPr/>
          <p:nvPr/>
        </p:nvSpPr>
        <p:spPr>
          <a:xfrm>
            <a:off x="7072952" y="205517"/>
            <a:ext cx="1905000" cy="646331"/>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5A-1</a:t>
            </a:r>
          </a:p>
          <a:p>
            <a:pPr algn="l"/>
            <a:r>
              <a:rPr lang="en-US" sz="1200" dirty="0">
                <a:latin typeface="Liberation Sans" panose="020B0604020202020204" pitchFamily="34" charset="0"/>
              </a:rPr>
              <a:t>Worksheet for </a:t>
            </a:r>
            <a:r>
              <a:rPr lang="en-US" sz="1200" dirty="0" smtClean="0">
                <a:latin typeface="Liberation Sans" panose="020B0604020202020204" pitchFamily="34" charset="0"/>
              </a:rPr>
              <a:t>merchandising company</a:t>
            </a:r>
            <a:endParaRPr lang="en-US" sz="1200" dirty="0">
              <a:latin typeface="Liberation Sans" panose="020B0604020202020204" pitchFamily="34" charset="0"/>
            </a:endParaRPr>
          </a:p>
        </p:txBody>
      </p:sp>
    </p:spTree>
    <p:extLst>
      <p:ext uri="{BB962C8B-B14F-4D97-AF65-F5344CB8AC3E}">
        <p14:creationId xmlns:p14="http://schemas.microsoft.com/office/powerpoint/2010/main" val="1121220042"/>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6781800" y="955344"/>
            <a:ext cx="0" cy="174120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55298" name="Text Box 2"/>
          <p:cNvSpPr txBox="1">
            <a:spLocks noChangeArrowheads="1"/>
          </p:cNvSpPr>
          <p:nvPr/>
        </p:nvSpPr>
        <p:spPr bwMode="auto">
          <a:xfrm>
            <a:off x="914400" y="2452048"/>
            <a:ext cx="7467600" cy="2597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40000"/>
              </a:spcBef>
              <a:spcAft>
                <a:spcPts val="0"/>
              </a:spcAft>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No running account of changes in </a:t>
            </a:r>
            <a:endParaRPr lang="en-US" altLang="en-US" sz="2200" dirty="0" smtClean="0">
              <a:solidFill>
                <a:srgbClr val="000000"/>
              </a:solidFill>
              <a:latin typeface="Liberation Sans" panose="020B0604020202020204" pitchFamily="34" charset="0"/>
            </a:endParaRPr>
          </a:p>
          <a:p>
            <a:pPr marL="463550" indent="0" algn="l">
              <a:lnSpc>
                <a:spcPct val="120000"/>
              </a:lnSpc>
              <a:spcBef>
                <a:spcPts val="0"/>
              </a:spcBef>
              <a:spcAft>
                <a:spcPct val="20000"/>
              </a:spcAft>
              <a:buClr>
                <a:srgbClr val="CC0000"/>
              </a:buClr>
              <a:buSzPct val="80000"/>
            </a:pPr>
            <a:r>
              <a:rPr lang="en-US" altLang="en-US" sz="2200" dirty="0" smtClean="0">
                <a:solidFill>
                  <a:srgbClr val="000000"/>
                </a:solidFill>
                <a:latin typeface="Liberation Sans" panose="020B0604020202020204" pitchFamily="34" charset="0"/>
              </a:rPr>
              <a:t>inventory</a:t>
            </a:r>
            <a:r>
              <a:rPr lang="en-US" altLang="en-US" sz="2200" dirty="0">
                <a:solidFill>
                  <a:srgbClr val="000000"/>
                </a:solidFill>
                <a:latin typeface="Liberation Sans" panose="020B0604020202020204" pitchFamily="34" charset="0"/>
              </a:rPr>
              <a:t>.</a:t>
            </a:r>
          </a:p>
          <a:p>
            <a:pPr algn="l">
              <a:lnSpc>
                <a:spcPct val="120000"/>
              </a:lnSpc>
              <a:spcBef>
                <a:spcPct val="40000"/>
              </a:spcBef>
              <a:spcAft>
                <a:spcPct val="20000"/>
              </a:spcAft>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Ending inventory determined by physical count.</a:t>
            </a:r>
          </a:p>
          <a:p>
            <a:pPr algn="l">
              <a:lnSpc>
                <a:spcPct val="120000"/>
              </a:lnSpc>
              <a:spcBef>
                <a:spcPct val="40000"/>
              </a:spcBef>
              <a:spcAft>
                <a:spcPct val="20000"/>
              </a:spcAft>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Cost of goods sold not determined until the end of the period.</a:t>
            </a:r>
          </a:p>
        </p:txBody>
      </p:sp>
      <p:sp>
        <p:nvSpPr>
          <p:cNvPr id="925702" name="Text Box 6"/>
          <p:cNvSpPr txBox="1">
            <a:spLocks noChangeArrowheads="1"/>
          </p:cNvSpPr>
          <p:nvPr/>
        </p:nvSpPr>
        <p:spPr bwMode="auto">
          <a:xfrm>
            <a:off x="685800" y="1385248"/>
            <a:ext cx="57912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defRPr/>
            </a:pPr>
            <a:r>
              <a:rPr lang="en-US" sz="2800" b="1" dirty="0" smtClean="0">
                <a:solidFill>
                  <a:srgbClr val="CC0000"/>
                </a:solidFill>
                <a:latin typeface="Liberation Sans" panose="020B0604020202020204" pitchFamily="34" charset="0"/>
              </a:rPr>
              <a:t>Determining Cost of Goods Sold Under a Periodic System</a:t>
            </a: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
        <p:nvSpPr>
          <p:cNvPr id="13" name="Rectangle 12"/>
          <p:cNvSpPr>
            <a:spLocks noChangeArrowheads="1"/>
          </p:cNvSpPr>
          <p:nvPr/>
        </p:nvSpPr>
        <p:spPr bwMode="auto">
          <a:xfrm>
            <a:off x="290286" y="420253"/>
            <a:ext cx="2249714" cy="628888"/>
          </a:xfrm>
          <a:prstGeom prst="rect">
            <a:avLst/>
          </a:prstGeom>
          <a:solidFill>
            <a:srgbClr val="FF6600"/>
          </a:solidFill>
          <a:ln>
            <a:noFill/>
          </a:ln>
          <a:effectLst/>
        </p:spPr>
        <p:txBody>
          <a:bodyPr wrap="none" lIns="86493" tIns="43247" rIns="86493" bIns="43247" anchor="ctr"/>
          <a:lstStyle/>
          <a:p>
            <a:r>
              <a:rPr lang="en-US" altLang="en-US" sz="2400" b="1" dirty="0" smtClean="0">
                <a:solidFill>
                  <a:schemeClr val="accent3"/>
                </a:solidFill>
                <a:latin typeface="Liberation Sans" panose="020B0604020202020204" pitchFamily="34" charset="0"/>
              </a:rPr>
              <a:t>APPENDIX 5B</a:t>
            </a:r>
            <a:endParaRPr lang="en-US" altLang="en-US" sz="2400" b="1" dirty="0">
              <a:solidFill>
                <a:schemeClr val="accent3"/>
              </a:solidFill>
              <a:latin typeface="Liberation Sans" panose="020B0604020202020204" pitchFamily="34" charset="0"/>
            </a:endParaRPr>
          </a:p>
        </p:txBody>
      </p:sp>
      <p:sp>
        <p:nvSpPr>
          <p:cNvPr id="14" name="Rectangle 5"/>
          <p:cNvSpPr>
            <a:spLocks noChangeArrowheads="1"/>
          </p:cNvSpPr>
          <p:nvPr/>
        </p:nvSpPr>
        <p:spPr bwMode="auto">
          <a:xfrm>
            <a:off x="2540000" y="421511"/>
            <a:ext cx="6241143" cy="634306"/>
          </a:xfrm>
          <a:prstGeom prst="rect">
            <a:avLst/>
          </a:prstGeom>
          <a:solidFill>
            <a:srgbClr val="0000BF"/>
          </a:solidFill>
          <a:ln>
            <a:noFill/>
          </a:ln>
          <a:effectLst/>
        </p:spPr>
        <p:txBody>
          <a:bodyPr wrap="square" lIns="86493" tIns="27432" rIns="86493" bIns="43247" anchor="ctr"/>
          <a:lstStyle/>
          <a:p>
            <a:pPr marL="53975" algn="l"/>
            <a:r>
              <a:rPr lang="en-US" sz="2800" b="1" dirty="0" smtClean="0">
                <a:solidFill>
                  <a:schemeClr val="accent3"/>
                </a:solidFill>
                <a:latin typeface="Liberation Sans" panose="020B0604020202020204" pitchFamily="34" charset="0"/>
              </a:rPr>
              <a:t>Periodic Inventory System</a:t>
            </a:r>
            <a:endParaRPr lang="en-US" sz="2800" b="1" dirty="0">
              <a:solidFill>
                <a:schemeClr val="accent3"/>
              </a:solidFill>
              <a:latin typeface="Liberation Sans" panose="020B0604020202020204" pitchFamily="34" charset="0"/>
            </a:endParaRPr>
          </a:p>
        </p:txBody>
      </p:sp>
      <p:sp>
        <p:nvSpPr>
          <p:cNvPr id="15" name="Rectangle 14"/>
          <p:cNvSpPr/>
          <p:nvPr/>
        </p:nvSpPr>
        <p:spPr>
          <a:xfrm>
            <a:off x="6829134" y="1066800"/>
            <a:ext cx="2080578" cy="1723549"/>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7</a:t>
            </a:r>
          </a:p>
          <a:p>
            <a:pPr algn="l"/>
            <a:r>
              <a:rPr lang="en-US" sz="1400" b="1" dirty="0" smtClean="0">
                <a:latin typeface="Liberation Sans" panose="020B0604020202020204" pitchFamily="34" charset="0"/>
              </a:rPr>
              <a:t>Explain </a:t>
            </a:r>
            <a:r>
              <a:rPr lang="en-US" sz="1400" b="1" dirty="0">
                <a:latin typeface="Liberation Sans" panose="020B0604020202020204" pitchFamily="34" charset="0"/>
              </a:rPr>
              <a:t>the </a:t>
            </a:r>
            <a:r>
              <a:rPr lang="en-US" sz="1400" b="1" dirty="0" smtClean="0">
                <a:latin typeface="Liberation Sans" panose="020B0604020202020204" pitchFamily="34" charset="0"/>
              </a:rPr>
              <a:t>recording of </a:t>
            </a:r>
            <a:r>
              <a:rPr lang="en-US" sz="1400" b="1" dirty="0">
                <a:latin typeface="Liberation Sans" panose="020B0604020202020204" pitchFamily="34" charset="0"/>
              </a:rPr>
              <a:t>purchases and </a:t>
            </a:r>
            <a:r>
              <a:rPr lang="en-US" sz="1400" b="1" dirty="0" smtClean="0">
                <a:latin typeface="Liberation Sans" panose="020B0604020202020204" pitchFamily="34" charset="0"/>
              </a:rPr>
              <a:t>sales of </a:t>
            </a:r>
            <a:r>
              <a:rPr lang="en-US" sz="1400" b="1" dirty="0">
                <a:latin typeface="Liberation Sans" panose="020B0604020202020204" pitchFamily="34" charset="0"/>
              </a:rPr>
              <a:t>inventory </a:t>
            </a:r>
            <a:r>
              <a:rPr lang="en-US" sz="1400" b="1" dirty="0" smtClean="0">
                <a:latin typeface="Liberation Sans" panose="020B0604020202020204" pitchFamily="34" charset="0"/>
              </a:rPr>
              <a:t>under a </a:t>
            </a:r>
            <a:r>
              <a:rPr lang="en-US" sz="1400" b="1" dirty="0">
                <a:latin typeface="Liberation Sans" panose="020B0604020202020204" pitchFamily="34" charset="0"/>
              </a:rPr>
              <a:t>periodic </a:t>
            </a:r>
            <a:r>
              <a:rPr lang="en-US" sz="1400" b="1" dirty="0" smtClean="0">
                <a:latin typeface="Liberation Sans" panose="020B0604020202020204" pitchFamily="34" charset="0"/>
              </a:rPr>
              <a:t>inventory system</a:t>
            </a:r>
            <a:r>
              <a:rPr lang="en-US" sz="1400" b="1" dirty="0">
                <a:latin typeface="Liberation Sans" panose="020B0604020202020204" pitchFamily="34" charset="0"/>
              </a:rPr>
              <a:t>.</a:t>
            </a: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7"/>
          <p:cNvSpPr>
            <a:spLocks noChangeArrowheads="1"/>
          </p:cNvSpPr>
          <p:nvPr/>
        </p:nvSpPr>
        <p:spPr bwMode="auto">
          <a:xfrm>
            <a:off x="6019800" y="2184400"/>
            <a:ext cx="2133600" cy="274638"/>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r>
              <a:rPr lang="en-US" altLang="en-US" sz="1200" b="1" dirty="0">
                <a:latin typeface="Arial" charset="0"/>
              </a:rPr>
              <a:t>Illustration 5B-2 </a:t>
            </a:r>
          </a:p>
        </p:txBody>
      </p:sp>
      <p:sp>
        <p:nvSpPr>
          <p:cNvPr id="8" name="Line 22"/>
          <p:cNvSpPr>
            <a:spLocks noChangeShapeType="1"/>
          </p:cNvSpPr>
          <p:nvPr/>
        </p:nvSpPr>
        <p:spPr bwMode="auto">
          <a:xfrm>
            <a:off x="304800" y="14478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defRPr/>
            </a:pPr>
            <a:r>
              <a:rPr lang="en-US" sz="3200" b="1" dirty="0">
                <a:solidFill>
                  <a:srgbClr val="CC0000"/>
                </a:solidFill>
                <a:latin typeface="Arial" charset="0"/>
              </a:rPr>
              <a:t>Determining Cost of Goods Sold Under a Periodic System</a:t>
            </a:r>
          </a:p>
        </p:txBody>
      </p:sp>
      <p:sp>
        <p:nvSpPr>
          <p:cNvPr id="2" name="Rectangle 1"/>
          <p:cNvSpPr/>
          <p:nvPr/>
        </p:nvSpPr>
        <p:spPr>
          <a:xfrm>
            <a:off x="6705600" y="865188"/>
            <a:ext cx="2286000" cy="830997"/>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5B-2</a:t>
            </a:r>
          </a:p>
          <a:p>
            <a:pPr algn="l"/>
            <a:r>
              <a:rPr lang="en-US" sz="1200" dirty="0">
                <a:latin typeface="Liberation Sans" panose="020B0604020202020204" pitchFamily="34" charset="0"/>
              </a:rPr>
              <a:t>Cost of goods sold for a</a:t>
            </a:r>
          </a:p>
          <a:p>
            <a:pPr algn="l"/>
            <a:r>
              <a:rPr lang="en-US" sz="1200" dirty="0">
                <a:latin typeface="Liberation Sans" panose="020B0604020202020204" pitchFamily="34" charset="0"/>
              </a:rPr>
              <a:t>merchandiser using a periodic</a:t>
            </a:r>
          </a:p>
          <a:p>
            <a:pPr algn="l"/>
            <a:r>
              <a:rPr lang="en-US" sz="1200" dirty="0">
                <a:latin typeface="Liberation Sans" panose="020B0604020202020204" pitchFamily="34" charset="0"/>
              </a:rPr>
              <a:t>inventory system</a:t>
            </a: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98" y="1766248"/>
            <a:ext cx="8525301" cy="4563626"/>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4"/>
          <p:cNvSpPr txBox="1">
            <a:spLocks noChangeArrowheads="1"/>
          </p:cNvSpPr>
          <p:nvPr/>
        </p:nvSpPr>
        <p:spPr bwMode="auto">
          <a:xfrm>
            <a:off x="533400" y="1295400"/>
            <a:ext cx="7772400" cy="440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11430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marL="682625" indent="-450850" algn="l">
              <a:lnSpc>
                <a:spcPct val="120000"/>
              </a:lnSpc>
              <a:spcBef>
                <a:spcPct val="45000"/>
              </a:spcBef>
              <a:buClr>
                <a:srgbClr val="CC0000"/>
              </a:buClr>
              <a:buSzPct val="80000"/>
              <a:buFont typeface="Wingdings" pitchFamily="2" charset="2"/>
              <a:buChar char="u"/>
            </a:pPr>
            <a:r>
              <a:rPr lang="en-US" altLang="en-US" sz="2100" dirty="0">
                <a:latin typeface="Liberation Sans" panose="020B0604020202020204" pitchFamily="34" charset="0"/>
              </a:rPr>
              <a:t>Record revenues when sales are made.</a:t>
            </a:r>
          </a:p>
          <a:p>
            <a:pPr marL="682625" indent="-450850" algn="l">
              <a:lnSpc>
                <a:spcPct val="120000"/>
              </a:lnSpc>
              <a:spcBef>
                <a:spcPct val="45000"/>
              </a:spcBef>
              <a:buClr>
                <a:srgbClr val="CC0000"/>
              </a:buClr>
              <a:buSzPct val="80000"/>
              <a:buFont typeface="Wingdings" pitchFamily="2" charset="2"/>
              <a:buChar char="u"/>
            </a:pPr>
            <a:r>
              <a:rPr lang="en-US" altLang="en-US" sz="2100" dirty="0">
                <a:latin typeface="Liberation Sans" panose="020B0604020202020204" pitchFamily="34" charset="0"/>
              </a:rPr>
              <a:t>Do not record cost of merchandise sold on the date of sale. </a:t>
            </a:r>
          </a:p>
          <a:p>
            <a:pPr marL="682625" indent="-450850" algn="l">
              <a:lnSpc>
                <a:spcPct val="120000"/>
              </a:lnSpc>
              <a:spcBef>
                <a:spcPct val="45000"/>
              </a:spcBef>
              <a:buClr>
                <a:srgbClr val="CC0000"/>
              </a:buClr>
              <a:buSzPct val="80000"/>
              <a:buFont typeface="Wingdings" pitchFamily="2" charset="2"/>
              <a:buChar char="u"/>
            </a:pPr>
            <a:r>
              <a:rPr lang="en-US" altLang="en-US" sz="2100" dirty="0">
                <a:latin typeface="Liberation Sans" panose="020B0604020202020204" pitchFamily="34" charset="0"/>
              </a:rPr>
              <a:t>Physical inventory count determines: </a:t>
            </a:r>
          </a:p>
          <a:p>
            <a:pPr marL="1377950" lvl="1" indent="-463550" algn="l">
              <a:lnSpc>
                <a:spcPct val="120000"/>
              </a:lnSpc>
              <a:spcBef>
                <a:spcPct val="45000"/>
              </a:spcBef>
              <a:buClr>
                <a:srgbClr val="CC0000"/>
              </a:buClr>
              <a:buSzPct val="80000"/>
              <a:buFont typeface="Arial" charset="0"/>
              <a:buChar char="►"/>
            </a:pPr>
            <a:r>
              <a:rPr lang="en-US" altLang="en-US" dirty="0">
                <a:latin typeface="Liberation Sans" panose="020B0604020202020204" pitchFamily="34" charset="0"/>
              </a:rPr>
              <a:t>Cost of merchandise </a:t>
            </a:r>
            <a:r>
              <a:rPr lang="en-US" altLang="en-US" b="1" dirty="0">
                <a:latin typeface="Liberation Sans" panose="020B0604020202020204" pitchFamily="34" charset="0"/>
              </a:rPr>
              <a:t>on hand</a:t>
            </a:r>
            <a:r>
              <a:rPr lang="en-US" altLang="en-US" dirty="0">
                <a:latin typeface="Liberation Sans" panose="020B0604020202020204" pitchFamily="34" charset="0"/>
              </a:rPr>
              <a:t> and </a:t>
            </a:r>
          </a:p>
          <a:p>
            <a:pPr marL="1377950" lvl="1" indent="-463550" algn="l">
              <a:lnSpc>
                <a:spcPct val="120000"/>
              </a:lnSpc>
              <a:spcBef>
                <a:spcPct val="45000"/>
              </a:spcBef>
              <a:buClr>
                <a:srgbClr val="CC0000"/>
              </a:buClr>
              <a:buSzPct val="80000"/>
              <a:buFont typeface="Arial" charset="0"/>
              <a:buChar char="►"/>
            </a:pPr>
            <a:r>
              <a:rPr lang="en-US" altLang="en-US" dirty="0">
                <a:latin typeface="Liberation Sans" panose="020B0604020202020204" pitchFamily="34" charset="0"/>
              </a:rPr>
              <a:t>Cost of merchandise </a:t>
            </a:r>
            <a:r>
              <a:rPr lang="en-US" altLang="en-US" b="1" dirty="0">
                <a:latin typeface="Liberation Sans" panose="020B0604020202020204" pitchFamily="34" charset="0"/>
              </a:rPr>
              <a:t>sold</a:t>
            </a:r>
            <a:r>
              <a:rPr lang="en-US" altLang="en-US" dirty="0">
                <a:latin typeface="Liberation Sans" panose="020B0604020202020204" pitchFamily="34" charset="0"/>
              </a:rPr>
              <a:t> during the period. </a:t>
            </a:r>
          </a:p>
          <a:p>
            <a:pPr marL="682625" indent="-450850" algn="l">
              <a:lnSpc>
                <a:spcPct val="120000"/>
              </a:lnSpc>
              <a:spcBef>
                <a:spcPct val="45000"/>
              </a:spcBef>
              <a:buClr>
                <a:srgbClr val="CC0000"/>
              </a:buClr>
              <a:buSzPct val="80000"/>
              <a:buFont typeface="Wingdings" pitchFamily="2" charset="2"/>
              <a:buChar char="u"/>
            </a:pPr>
            <a:r>
              <a:rPr lang="en-US" altLang="en-US" sz="2100" dirty="0">
                <a:latin typeface="Liberation Sans" panose="020B0604020202020204" pitchFamily="34" charset="0"/>
              </a:rPr>
              <a:t>Record purchases in Purchases account. </a:t>
            </a:r>
          </a:p>
          <a:p>
            <a:pPr marL="682625" indent="-450850" algn="l">
              <a:lnSpc>
                <a:spcPct val="120000"/>
              </a:lnSpc>
              <a:spcBef>
                <a:spcPct val="45000"/>
              </a:spcBef>
              <a:buClr>
                <a:srgbClr val="CC0000"/>
              </a:buClr>
              <a:buSzPct val="80000"/>
              <a:buFont typeface="Wingdings" pitchFamily="2" charset="2"/>
              <a:buChar char="u"/>
            </a:pPr>
            <a:r>
              <a:rPr lang="en-US" altLang="en-US" sz="2100" dirty="0">
                <a:latin typeface="Liberation Sans" panose="020B0604020202020204" pitchFamily="34" charset="0"/>
              </a:rPr>
              <a:t>Purchase returns and allowances, Purchase discounts, and Freight costs are recorded in separate accounts.</a:t>
            </a:r>
          </a:p>
        </p:txBody>
      </p:sp>
      <p:sp>
        <p:nvSpPr>
          <p:cNvPr id="7"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Recording Merchandise Transactions</a:t>
            </a:r>
            <a:endParaRPr lang="en-US" altLang="en-US" sz="3200" b="1" dirty="0">
              <a:solidFill>
                <a:srgbClr val="CC0000"/>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533400" y="1295400"/>
            <a:ext cx="80772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On </a:t>
            </a:r>
            <a:r>
              <a:rPr lang="en-US" altLang="en-US" sz="2200" dirty="0">
                <a:latin typeface="Liberation Sans" panose="020B0604020202020204" pitchFamily="34" charset="0"/>
              </a:rPr>
              <a:t>the basis of the sales invoice (Illustration 5-6) and receipt of the merchandise ordered from PW Audio Supply, Sauk Stereo records the </a:t>
            </a:r>
            <a:r>
              <a:rPr lang="en-US" altLang="en-US" sz="2200" dirty="0" smtClean="0">
                <a:latin typeface="Liberation Sans" panose="020B0604020202020204" pitchFamily="34" charset="0"/>
              </a:rPr>
              <a:t>€3,800 </a:t>
            </a:r>
            <a:r>
              <a:rPr lang="en-US" altLang="en-US" sz="2200" dirty="0">
                <a:latin typeface="Liberation Sans" panose="020B0604020202020204" pitchFamily="34" charset="0"/>
              </a:rPr>
              <a:t>purchase as follows.</a:t>
            </a:r>
          </a:p>
        </p:txBody>
      </p:sp>
      <p:sp>
        <p:nvSpPr>
          <p:cNvPr id="990212" name="Text Box 4"/>
          <p:cNvSpPr txBox="1">
            <a:spLocks noChangeArrowheads="1"/>
          </p:cNvSpPr>
          <p:nvPr/>
        </p:nvSpPr>
        <p:spPr bwMode="auto">
          <a:xfrm>
            <a:off x="1752600" y="3055938"/>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000">
                <a:solidFill>
                  <a:schemeClr val="tx1"/>
                </a:solidFill>
                <a:latin typeface="Comic Sans MS" pitchFamily="66" charset="0"/>
              </a:defRPr>
            </a:lvl1pPr>
            <a:lvl2pPr marL="742950" indent="-285750">
              <a:tabLst>
                <a:tab pos="4745038" algn="r"/>
              </a:tabLst>
              <a:defRPr sz="2000">
                <a:solidFill>
                  <a:schemeClr val="tx1"/>
                </a:solidFill>
                <a:latin typeface="Comic Sans MS" pitchFamily="66" charset="0"/>
              </a:defRPr>
            </a:lvl2pPr>
            <a:lvl3pPr marL="1143000" indent="-228600">
              <a:tabLst>
                <a:tab pos="4745038" algn="r"/>
              </a:tabLst>
              <a:defRPr sz="2000">
                <a:solidFill>
                  <a:schemeClr val="tx1"/>
                </a:solidFill>
                <a:latin typeface="Comic Sans MS" pitchFamily="66" charset="0"/>
              </a:defRPr>
            </a:lvl3pPr>
            <a:lvl4pPr marL="1600200" indent="-228600">
              <a:tabLst>
                <a:tab pos="4745038" algn="r"/>
              </a:tabLst>
              <a:defRPr sz="2000">
                <a:solidFill>
                  <a:schemeClr val="tx1"/>
                </a:solidFill>
                <a:latin typeface="Comic Sans MS" pitchFamily="66" charset="0"/>
              </a:defRPr>
            </a:lvl4pPr>
            <a:lvl5pPr marL="2057400" indent="-228600">
              <a:tabLst>
                <a:tab pos="474503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Purchases	3,800</a:t>
            </a:r>
          </a:p>
        </p:txBody>
      </p:sp>
      <p:sp>
        <p:nvSpPr>
          <p:cNvPr id="58373" name="Text Box 5"/>
          <p:cNvSpPr txBox="1">
            <a:spLocks noChangeArrowheads="1"/>
          </p:cNvSpPr>
          <p:nvPr/>
        </p:nvSpPr>
        <p:spPr bwMode="auto">
          <a:xfrm>
            <a:off x="533400" y="3055938"/>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4</a:t>
            </a:r>
          </a:p>
        </p:txBody>
      </p:sp>
      <p:sp>
        <p:nvSpPr>
          <p:cNvPr id="990214" name="Text Box 6"/>
          <p:cNvSpPr txBox="1">
            <a:spLocks noChangeArrowheads="1"/>
          </p:cNvSpPr>
          <p:nvPr/>
        </p:nvSpPr>
        <p:spPr bwMode="auto">
          <a:xfrm>
            <a:off x="1752600" y="3589338"/>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3,800</a:t>
            </a: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Recording Purchases of Merchandise</a:t>
            </a:r>
            <a:endParaRPr lang="en-US" altLang="en-US" sz="3200" b="1" dirty="0">
              <a:solidFill>
                <a:srgbClr val="CC0000"/>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0212"/>
                                        </p:tgtEl>
                                        <p:attrNameLst>
                                          <p:attrName>style.visibility</p:attrName>
                                        </p:attrNameLst>
                                      </p:cBhvr>
                                      <p:to>
                                        <p:strVal val="visible"/>
                                      </p:to>
                                    </p:set>
                                    <p:animEffect transition="in" filter="wipe(left)">
                                      <p:cBhvr>
                                        <p:cTn id="7" dur="500"/>
                                        <p:tgtEl>
                                          <p:spTgt spid="9902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0214"/>
                                        </p:tgtEl>
                                        <p:attrNameLst>
                                          <p:attrName>style.visibility</p:attrName>
                                        </p:attrNameLst>
                                      </p:cBhvr>
                                      <p:to>
                                        <p:strVal val="visible"/>
                                      </p:to>
                                    </p:set>
                                    <p:animEffect transition="in" filter="wipe(left)">
                                      <p:cBhvr>
                                        <p:cTn id="12" dur="500"/>
                                        <p:tgtEl>
                                          <p:spTgt spid="990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0212" grpId="0" autoUpdateAnimBg="0"/>
      <p:bldP spid="99021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2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143000" y="1443037"/>
            <a:ext cx="6781800" cy="381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7"/>
          <p:cNvSpPr>
            <a:spLocks noChangeArrowheads="1"/>
          </p:cNvSpPr>
          <p:nvPr/>
        </p:nvSpPr>
        <p:spPr bwMode="auto">
          <a:xfrm>
            <a:off x="609600" y="5454650"/>
            <a:ext cx="8305800" cy="832279"/>
          </a:xfrm>
          <a:prstGeom prst="rect">
            <a:avLst/>
          </a:prstGeom>
          <a:noFill/>
          <a:ln>
            <a:noFill/>
          </a:ln>
          <a:effectLst/>
          <a:extLst>
            <a:ext uri="{909E8E84-426E-40DD-AFC4-6F175D3DCCD1}">
              <a14:hiddenFill xmlns:a14="http://schemas.microsoft.com/office/drawing/2010/main">
                <a:solidFill>
                  <a:srgbClr val="FAEFB6"/>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pPr>
            <a:r>
              <a:rPr lang="en-US" altLang="en-US" sz="2100" dirty="0">
                <a:latin typeface="Liberation Sans" panose="020B0604020202020204" pitchFamily="34" charset="0"/>
              </a:rPr>
              <a:t>Companies use either a </a:t>
            </a:r>
            <a:r>
              <a:rPr lang="en-US" altLang="en-US" sz="2100" b="1" dirty="0">
                <a:latin typeface="Liberation Sans" panose="020B0604020202020204" pitchFamily="34" charset="0"/>
              </a:rPr>
              <a:t>perpetual inventory system </a:t>
            </a:r>
            <a:r>
              <a:rPr lang="en-US" altLang="en-US" sz="2100" dirty="0">
                <a:latin typeface="Liberation Sans" panose="020B0604020202020204" pitchFamily="34" charset="0"/>
              </a:rPr>
              <a:t>or a </a:t>
            </a:r>
            <a:r>
              <a:rPr lang="en-US" altLang="en-US" sz="2100" b="1" dirty="0">
                <a:latin typeface="Liberation Sans" panose="020B0604020202020204" pitchFamily="34" charset="0"/>
              </a:rPr>
              <a:t>periodic inventory system</a:t>
            </a:r>
            <a:r>
              <a:rPr lang="en-US" altLang="en-US" sz="2100" dirty="0">
                <a:latin typeface="Liberation Sans" panose="020B0604020202020204" pitchFamily="34" charset="0"/>
              </a:rPr>
              <a:t> to account for inventory.</a:t>
            </a:r>
          </a:p>
        </p:txBody>
      </p:sp>
      <p:sp>
        <p:nvSpPr>
          <p:cNvPr id="8198" name="Text Box 15"/>
          <p:cNvSpPr txBox="1">
            <a:spLocks noChangeArrowheads="1"/>
          </p:cNvSpPr>
          <p:nvPr/>
        </p:nvSpPr>
        <p:spPr bwMode="auto">
          <a:xfrm>
            <a:off x="6705600" y="1143000"/>
            <a:ext cx="12954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200" b="1" dirty="0">
                <a:latin typeface="Liberation Sans" panose="020B0604020202020204" pitchFamily="34" charset="0"/>
              </a:rPr>
              <a:t>Illustration 5-4</a:t>
            </a:r>
          </a:p>
        </p:txBody>
      </p:sp>
      <p:sp>
        <p:nvSpPr>
          <p:cNvPr id="819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rgbClr val="CC0000"/>
                </a:solidFill>
                <a:latin typeface="Liberation Sans" panose="020B0604020202020204" pitchFamily="34" charset="0"/>
              </a:rPr>
              <a:t>Flow of Costs</a:t>
            </a:r>
            <a:endParaRPr lang="en-US" altLang="en-US" sz="3200" b="1" dirty="0">
              <a:solidFill>
                <a:srgbClr val="CC0000"/>
              </a:solidFill>
              <a:latin typeface="Liberation Sans" panose="020B0604020202020204" pitchFamily="34" charset="0"/>
            </a:endParaRPr>
          </a:p>
        </p:txBody>
      </p:sp>
      <p:sp>
        <p:nvSpPr>
          <p:cNvPr id="820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533400" y="1905000"/>
            <a:ext cx="79248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If </a:t>
            </a:r>
            <a:r>
              <a:rPr lang="en-US" altLang="en-US" sz="2200" dirty="0">
                <a:latin typeface="Liberation Sans" panose="020B0604020202020204" pitchFamily="34" charset="0"/>
              </a:rPr>
              <a:t>Sauk pays Public Freight Company </a:t>
            </a:r>
            <a:r>
              <a:rPr lang="en-US" altLang="en-US" sz="2200" dirty="0" smtClean="0">
                <a:latin typeface="Liberation Sans" panose="020B0604020202020204" pitchFamily="34" charset="0"/>
              </a:rPr>
              <a:t>€150</a:t>
            </a:r>
            <a:endParaRPr lang="en-US" altLang="en-US" sz="2200" dirty="0">
              <a:latin typeface="Liberation Sans" panose="020B0604020202020204" pitchFamily="34" charset="0"/>
            </a:endParaRPr>
          </a:p>
          <a:p>
            <a:pPr algn="l">
              <a:lnSpc>
                <a:spcPct val="125000"/>
              </a:lnSpc>
            </a:pPr>
            <a:r>
              <a:rPr lang="en-US" altLang="en-US" sz="2200" dirty="0">
                <a:latin typeface="Liberation Sans" panose="020B0604020202020204" pitchFamily="34" charset="0"/>
              </a:rPr>
              <a:t>for freight charges on its purchase from PW Audio Supply on May 6, the entry on Sauk’s books is:</a:t>
            </a:r>
          </a:p>
        </p:txBody>
      </p:sp>
      <p:sp>
        <p:nvSpPr>
          <p:cNvPr id="931845" name="Text Box 5"/>
          <p:cNvSpPr txBox="1">
            <a:spLocks noChangeArrowheads="1"/>
          </p:cNvSpPr>
          <p:nvPr/>
        </p:nvSpPr>
        <p:spPr bwMode="auto">
          <a:xfrm>
            <a:off x="1752600" y="3673475"/>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rPr>
              <a:t>Freight-In </a:t>
            </a:r>
            <a:r>
              <a:rPr lang="en-US" altLang="en-US" sz="2200" dirty="0">
                <a:latin typeface="Liberation Sans" panose="020B0604020202020204" pitchFamily="34" charset="0"/>
              </a:rPr>
              <a:t>(Transportation-In)</a:t>
            </a:r>
            <a:r>
              <a:rPr lang="en-US" altLang="en-US" sz="2200" dirty="0">
                <a:latin typeface="Liberation Sans" panose="020B0604020202020204" pitchFamily="34" charset="0"/>
                <a:cs typeface="Arial" charset="0"/>
              </a:rPr>
              <a:t>	150</a:t>
            </a:r>
          </a:p>
        </p:txBody>
      </p:sp>
      <p:sp>
        <p:nvSpPr>
          <p:cNvPr id="59396" name="Text Box 6"/>
          <p:cNvSpPr txBox="1">
            <a:spLocks noChangeArrowheads="1"/>
          </p:cNvSpPr>
          <p:nvPr/>
        </p:nvSpPr>
        <p:spPr bwMode="auto">
          <a:xfrm>
            <a:off x="533400" y="3673475"/>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6</a:t>
            </a:r>
          </a:p>
        </p:txBody>
      </p:sp>
      <p:sp>
        <p:nvSpPr>
          <p:cNvPr id="931847" name="Text Box 7"/>
          <p:cNvSpPr txBox="1">
            <a:spLocks noChangeArrowheads="1"/>
          </p:cNvSpPr>
          <p:nvPr/>
        </p:nvSpPr>
        <p:spPr bwMode="auto">
          <a:xfrm>
            <a:off x="1752600" y="4206875"/>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150</a:t>
            </a:r>
          </a:p>
        </p:txBody>
      </p:sp>
      <p:sp>
        <p:nvSpPr>
          <p:cNvPr id="59399" name="Text Box 12"/>
          <p:cNvSpPr txBox="1">
            <a:spLocks noChangeArrowheads="1"/>
          </p:cNvSpPr>
          <p:nvPr/>
        </p:nvSpPr>
        <p:spPr bwMode="auto">
          <a:xfrm>
            <a:off x="533400" y="1295400"/>
            <a:ext cx="79248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2800" b="1" dirty="0" smtClean="0">
                <a:solidFill>
                  <a:srgbClr val="006600"/>
                </a:solidFill>
                <a:latin typeface="Liberation Sans" panose="020B0604020202020204" pitchFamily="34" charset="0"/>
              </a:rPr>
              <a:t>FREIGHT COSTS</a:t>
            </a:r>
            <a:endParaRPr lang="en-US" altLang="en-US" sz="2800" b="1" dirty="0">
              <a:solidFill>
                <a:srgbClr val="006600"/>
              </a:solidFill>
              <a:latin typeface="Liberation Sans" panose="020B0604020202020204" pitchFamily="34" charset="0"/>
            </a:endParaRP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Recording Purchases of Merchandise</a:t>
            </a:r>
            <a:endParaRPr lang="en-US" altLang="en-US" sz="3200" b="1" dirty="0">
              <a:solidFill>
                <a:srgbClr val="CC0000"/>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845"/>
                                        </p:tgtEl>
                                        <p:attrNameLst>
                                          <p:attrName>style.visibility</p:attrName>
                                        </p:attrNameLst>
                                      </p:cBhvr>
                                      <p:to>
                                        <p:strVal val="visible"/>
                                      </p:to>
                                    </p:set>
                                    <p:animEffect transition="in" filter="wipe(left)">
                                      <p:cBhvr>
                                        <p:cTn id="7" dur="500"/>
                                        <p:tgtEl>
                                          <p:spTgt spid="931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847"/>
                                        </p:tgtEl>
                                        <p:attrNameLst>
                                          <p:attrName>style.visibility</p:attrName>
                                        </p:attrNameLst>
                                      </p:cBhvr>
                                      <p:to>
                                        <p:strVal val="visible"/>
                                      </p:to>
                                    </p:set>
                                    <p:animEffect transition="in" filter="wipe(left)">
                                      <p:cBhvr>
                                        <p:cTn id="12" dur="500"/>
                                        <p:tgtEl>
                                          <p:spTgt spid="931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45" grpId="0" autoUpdateAnimBg="0"/>
      <p:bldP spid="931847"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3" name="Text Box 5"/>
          <p:cNvSpPr txBox="1">
            <a:spLocks noChangeArrowheads="1"/>
          </p:cNvSpPr>
          <p:nvPr/>
        </p:nvSpPr>
        <p:spPr bwMode="auto">
          <a:xfrm>
            <a:off x="1752600" y="3663950"/>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tabLst>
                <a:tab pos="5432425" algn="r"/>
              </a:tabLst>
            </a:pPr>
            <a:r>
              <a:rPr lang="en-US" altLang="en-US" sz="2200" dirty="0">
                <a:latin typeface="Liberation Sans" panose="020B0604020202020204" pitchFamily="34" charset="0"/>
              </a:rPr>
              <a:t>Accounts </a:t>
            </a:r>
            <a:r>
              <a:rPr lang="en-US" altLang="en-US" sz="2200" dirty="0" smtClean="0">
                <a:latin typeface="Liberation Sans" panose="020B0604020202020204" pitchFamily="34" charset="0"/>
              </a:rPr>
              <a:t>Payable</a:t>
            </a:r>
            <a:r>
              <a:rPr lang="en-US" altLang="en-US" sz="2200" dirty="0">
                <a:latin typeface="Liberation Sans" panose="020B0604020202020204" pitchFamily="34" charset="0"/>
                <a:cs typeface="Arial" charset="0"/>
              </a:rPr>
              <a:t>	300</a:t>
            </a:r>
          </a:p>
        </p:txBody>
      </p:sp>
      <p:sp>
        <p:nvSpPr>
          <p:cNvPr id="60419" name="Text Box 6"/>
          <p:cNvSpPr txBox="1">
            <a:spLocks noChangeArrowheads="1"/>
          </p:cNvSpPr>
          <p:nvPr/>
        </p:nvSpPr>
        <p:spPr bwMode="auto">
          <a:xfrm>
            <a:off x="533400" y="3663950"/>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933895" name="Text Box 7"/>
          <p:cNvSpPr txBox="1">
            <a:spLocks noChangeArrowheads="1"/>
          </p:cNvSpPr>
          <p:nvPr/>
        </p:nvSpPr>
        <p:spPr bwMode="auto">
          <a:xfrm>
            <a:off x="1752600" y="4197350"/>
            <a:ext cx="6934200"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tabLst>
                <a:tab pos="4745038" algn="r"/>
                <a:tab pos="6400800" algn="r"/>
              </a:tabLst>
            </a:pPr>
            <a:r>
              <a:rPr lang="en-US" altLang="en-US" sz="2200" dirty="0">
                <a:latin typeface="Liberation Sans" panose="020B0604020202020204" pitchFamily="34" charset="0"/>
              </a:rPr>
              <a:t>Purchase Returns and Allowances</a:t>
            </a:r>
            <a:r>
              <a:rPr lang="en-US" altLang="en-US" sz="2200" dirty="0">
                <a:latin typeface="Liberation Sans" panose="020B0604020202020204" pitchFamily="34" charset="0"/>
                <a:cs typeface="Arial" charset="0"/>
              </a:rPr>
              <a:t> 	300</a:t>
            </a:r>
          </a:p>
        </p:txBody>
      </p:sp>
      <p:sp>
        <p:nvSpPr>
          <p:cNvPr id="60421" name="Text Box 8"/>
          <p:cNvSpPr txBox="1">
            <a:spLocks noChangeArrowheads="1"/>
          </p:cNvSpPr>
          <p:nvPr/>
        </p:nvSpPr>
        <p:spPr bwMode="auto">
          <a:xfrm>
            <a:off x="533400" y="1295400"/>
            <a:ext cx="74676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solidFill>
                  <a:srgbClr val="006600"/>
                </a:solidFill>
                <a:latin typeface="Liberation Sans" panose="020B0604020202020204" pitchFamily="34" charset="0"/>
              </a:rPr>
              <a:t>PURCHASE RETURNS AND ALLOWANCES</a:t>
            </a:r>
            <a:endParaRPr lang="en-US" altLang="en-US" sz="2600" b="1" dirty="0">
              <a:solidFill>
                <a:srgbClr val="006600"/>
              </a:solidFill>
              <a:latin typeface="Liberation Sans" panose="020B0604020202020204" pitchFamily="34" charset="0"/>
            </a:endParaRPr>
          </a:p>
        </p:txBody>
      </p:sp>
      <p:sp>
        <p:nvSpPr>
          <p:cNvPr id="60423" name="Text Box 13"/>
          <p:cNvSpPr txBox="1">
            <a:spLocks noChangeArrowheads="1"/>
          </p:cNvSpPr>
          <p:nvPr/>
        </p:nvSpPr>
        <p:spPr bwMode="auto">
          <a:xfrm>
            <a:off x="533400" y="1903412"/>
            <a:ext cx="79248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Sauk </a:t>
            </a:r>
            <a:r>
              <a:rPr lang="en-US" altLang="en-US" sz="2200" dirty="0">
                <a:latin typeface="Liberation Sans" panose="020B0604020202020204" pitchFamily="34" charset="0"/>
              </a:rPr>
              <a:t>Stereo returns </a:t>
            </a:r>
            <a:r>
              <a:rPr lang="en-US" altLang="en-US" sz="2200" dirty="0" smtClean="0">
                <a:latin typeface="Liberation Sans" panose="020B0604020202020204" pitchFamily="34" charset="0"/>
              </a:rPr>
              <a:t>€300 </a:t>
            </a:r>
            <a:r>
              <a:rPr lang="en-US" altLang="en-US" sz="2200" dirty="0">
                <a:latin typeface="Liberation Sans" panose="020B0604020202020204" pitchFamily="34" charset="0"/>
              </a:rPr>
              <a:t>of goods to PW Audio Supply and prepares the following entry to recognize the return.</a:t>
            </a: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Recording Purchases of Merchandise</a:t>
            </a:r>
            <a:endParaRPr lang="en-US" altLang="en-US" sz="3200" b="1" dirty="0">
              <a:solidFill>
                <a:srgbClr val="CC0000"/>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3893"/>
                                        </p:tgtEl>
                                        <p:attrNameLst>
                                          <p:attrName>style.visibility</p:attrName>
                                        </p:attrNameLst>
                                      </p:cBhvr>
                                      <p:to>
                                        <p:strVal val="visible"/>
                                      </p:to>
                                    </p:set>
                                    <p:animEffect transition="in" filter="wipe(left)">
                                      <p:cBhvr>
                                        <p:cTn id="7" dur="500"/>
                                        <p:tgtEl>
                                          <p:spTgt spid="9338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3895"/>
                                        </p:tgtEl>
                                        <p:attrNameLst>
                                          <p:attrName>style.visibility</p:attrName>
                                        </p:attrNameLst>
                                      </p:cBhvr>
                                      <p:to>
                                        <p:strVal val="visible"/>
                                      </p:to>
                                    </p:set>
                                    <p:animEffect transition="in" filter="wipe(left)">
                                      <p:cBhvr>
                                        <p:cTn id="12" dur="500"/>
                                        <p:tgtEl>
                                          <p:spTgt spid="933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3" grpId="0" autoUpdateAnimBg="0"/>
      <p:bldP spid="933895"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41" name="Text Box 5"/>
          <p:cNvSpPr txBox="1">
            <a:spLocks noChangeArrowheads="1"/>
          </p:cNvSpPr>
          <p:nvPr/>
        </p:nvSpPr>
        <p:spPr bwMode="auto">
          <a:xfrm>
            <a:off x="1828800" y="3922712"/>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Accounts Payable</a:t>
            </a:r>
            <a:r>
              <a:rPr lang="en-US" altLang="en-US" sz="2200" dirty="0">
                <a:latin typeface="Liberation Sans" panose="020B0604020202020204" pitchFamily="34" charset="0"/>
                <a:cs typeface="Arial" charset="0"/>
              </a:rPr>
              <a:t>	3,500</a:t>
            </a:r>
          </a:p>
        </p:txBody>
      </p:sp>
      <p:sp>
        <p:nvSpPr>
          <p:cNvPr id="61443" name="Text Box 6"/>
          <p:cNvSpPr txBox="1">
            <a:spLocks noChangeArrowheads="1"/>
          </p:cNvSpPr>
          <p:nvPr/>
        </p:nvSpPr>
        <p:spPr bwMode="auto">
          <a:xfrm>
            <a:off x="533400" y="3922712"/>
            <a:ext cx="1524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14</a:t>
            </a:r>
          </a:p>
        </p:txBody>
      </p:sp>
      <p:sp>
        <p:nvSpPr>
          <p:cNvPr id="935943" name="Text Box 7"/>
          <p:cNvSpPr txBox="1">
            <a:spLocks noChangeArrowheads="1"/>
          </p:cNvSpPr>
          <p:nvPr/>
        </p:nvSpPr>
        <p:spPr bwMode="auto">
          <a:xfrm>
            <a:off x="1828800" y="4456112"/>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Purchase Discounts</a:t>
            </a:r>
            <a:r>
              <a:rPr lang="en-US" altLang="en-US" sz="2200" dirty="0">
                <a:latin typeface="Liberation Sans" panose="020B0604020202020204" pitchFamily="34" charset="0"/>
                <a:cs typeface="Arial" charset="0"/>
              </a:rPr>
              <a:t> 		70</a:t>
            </a:r>
          </a:p>
        </p:txBody>
      </p:sp>
      <p:sp>
        <p:nvSpPr>
          <p:cNvPr id="61445" name="Text Box 8"/>
          <p:cNvSpPr txBox="1">
            <a:spLocks noChangeArrowheads="1"/>
          </p:cNvSpPr>
          <p:nvPr/>
        </p:nvSpPr>
        <p:spPr bwMode="auto">
          <a:xfrm>
            <a:off x="533400" y="1295400"/>
            <a:ext cx="62484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solidFill>
                  <a:srgbClr val="006600"/>
                </a:solidFill>
                <a:latin typeface="Liberation Sans" panose="020B0604020202020204" pitchFamily="34" charset="0"/>
              </a:rPr>
              <a:t>PURCHASE DISCOUNTS</a:t>
            </a:r>
            <a:endParaRPr lang="en-US" altLang="en-US" sz="2600" b="1" dirty="0">
              <a:solidFill>
                <a:srgbClr val="006600"/>
              </a:solidFill>
              <a:latin typeface="Liberation Sans" panose="020B0604020202020204" pitchFamily="34" charset="0"/>
            </a:endParaRPr>
          </a:p>
        </p:txBody>
      </p:sp>
      <p:sp>
        <p:nvSpPr>
          <p:cNvPr id="935945" name="Text Box 9"/>
          <p:cNvSpPr txBox="1">
            <a:spLocks noChangeArrowheads="1"/>
          </p:cNvSpPr>
          <p:nvPr/>
        </p:nvSpPr>
        <p:spPr bwMode="auto">
          <a:xfrm>
            <a:off x="1828800" y="4959350"/>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Cash	</a:t>
            </a:r>
            <a:r>
              <a:rPr lang="en-US" altLang="en-US" sz="2200" dirty="0">
                <a:latin typeface="Liberation Sans" panose="020B0604020202020204" pitchFamily="34" charset="0"/>
                <a:cs typeface="Arial" charset="0"/>
              </a:rPr>
              <a:t> 	3,430</a:t>
            </a:r>
          </a:p>
        </p:txBody>
      </p:sp>
      <p:sp>
        <p:nvSpPr>
          <p:cNvPr id="61448" name="Text Box 13"/>
          <p:cNvSpPr txBox="1">
            <a:spLocks noChangeArrowheads="1"/>
          </p:cNvSpPr>
          <p:nvPr/>
        </p:nvSpPr>
        <p:spPr bwMode="auto">
          <a:xfrm>
            <a:off x="533400" y="1903412"/>
            <a:ext cx="7924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On </a:t>
            </a:r>
            <a:r>
              <a:rPr lang="en-US" altLang="en-US" sz="2200" dirty="0">
                <a:latin typeface="Liberation Sans" panose="020B0604020202020204" pitchFamily="34" charset="0"/>
              </a:rPr>
              <a:t>May 14 Sauk Stereo pays the balance due on account to PW Audio Supply, taking the 2% cash discount allowed by PW Audio for payment within 10 days. Sauk</a:t>
            </a:r>
          </a:p>
          <a:p>
            <a:pPr algn="l">
              <a:lnSpc>
                <a:spcPct val="125000"/>
              </a:lnSpc>
            </a:pPr>
            <a:r>
              <a:rPr lang="en-US" altLang="en-US" sz="2200" dirty="0">
                <a:latin typeface="Liberation Sans" panose="020B0604020202020204" pitchFamily="34" charset="0"/>
              </a:rPr>
              <a:t>Stereo records the payment and discount as follows.</a:t>
            </a:r>
          </a:p>
        </p:txBody>
      </p:sp>
      <p:sp>
        <p:nvSpPr>
          <p:cNvPr id="13"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Recording Purchases of Merchandise</a:t>
            </a:r>
            <a:endParaRPr lang="en-US" altLang="en-US" sz="3200" b="1" dirty="0">
              <a:solidFill>
                <a:srgbClr val="CC0000"/>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5941"/>
                                        </p:tgtEl>
                                        <p:attrNameLst>
                                          <p:attrName>style.visibility</p:attrName>
                                        </p:attrNameLst>
                                      </p:cBhvr>
                                      <p:to>
                                        <p:strVal val="visible"/>
                                      </p:to>
                                    </p:set>
                                    <p:animEffect transition="in" filter="wipe(left)">
                                      <p:cBhvr>
                                        <p:cTn id="7" dur="500"/>
                                        <p:tgtEl>
                                          <p:spTgt spid="9359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5943"/>
                                        </p:tgtEl>
                                        <p:attrNameLst>
                                          <p:attrName>style.visibility</p:attrName>
                                        </p:attrNameLst>
                                      </p:cBhvr>
                                      <p:to>
                                        <p:strVal val="visible"/>
                                      </p:to>
                                    </p:set>
                                    <p:animEffect transition="in" filter="wipe(left)">
                                      <p:cBhvr>
                                        <p:cTn id="12" dur="500"/>
                                        <p:tgtEl>
                                          <p:spTgt spid="9359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5945"/>
                                        </p:tgtEl>
                                        <p:attrNameLst>
                                          <p:attrName>style.visibility</p:attrName>
                                        </p:attrNameLst>
                                      </p:cBhvr>
                                      <p:to>
                                        <p:strVal val="visible"/>
                                      </p:to>
                                    </p:set>
                                    <p:animEffect transition="in" filter="wipe(left)">
                                      <p:cBhvr>
                                        <p:cTn id="17" dur="500"/>
                                        <p:tgtEl>
                                          <p:spTgt spid="935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941" grpId="0" autoUpdateAnimBg="0"/>
      <p:bldP spid="935943" grpId="0" autoUpdateAnimBg="0"/>
      <p:bldP spid="935945"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85800" y="4381500"/>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b="1" dirty="0">
                <a:solidFill>
                  <a:srgbClr val="CC0000"/>
                </a:solidFill>
                <a:latin typeface="Liberation Sans" panose="020B0604020202020204" pitchFamily="34" charset="0"/>
              </a:rPr>
              <a:t>No entry is recorded for cost of goods sold at the time of the sale under a periodic system.</a:t>
            </a:r>
          </a:p>
        </p:txBody>
      </p:sp>
      <p:sp>
        <p:nvSpPr>
          <p:cNvPr id="62467" name="Text Box 5"/>
          <p:cNvSpPr txBox="1">
            <a:spLocks noChangeArrowheads="1"/>
          </p:cNvSpPr>
          <p:nvPr/>
        </p:nvSpPr>
        <p:spPr bwMode="auto">
          <a:xfrm>
            <a:off x="533400" y="1295400"/>
            <a:ext cx="81534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b="1" dirty="0" smtClean="0">
                <a:latin typeface="Liberation Sans" panose="020B0604020202020204" pitchFamily="34" charset="0"/>
              </a:rPr>
              <a:t>:</a:t>
            </a:r>
            <a:r>
              <a:rPr lang="en-US" altLang="en-US" sz="2200" dirty="0" smtClean="0">
                <a:latin typeface="Liberation Sans" panose="020B0604020202020204" pitchFamily="34" charset="0"/>
              </a:rPr>
              <a:t> </a:t>
            </a:r>
            <a:r>
              <a:rPr lang="en-US" altLang="en-US" sz="2200" dirty="0">
                <a:latin typeface="Liberation Sans" panose="020B0604020202020204" pitchFamily="34" charset="0"/>
              </a:rPr>
              <a:t>PW Audio Supply, records the sale of </a:t>
            </a:r>
            <a:r>
              <a:rPr lang="en-US" altLang="en-US" sz="2200" dirty="0" smtClean="0">
                <a:latin typeface="Liberation Sans" panose="020B0604020202020204" pitchFamily="34" charset="0"/>
              </a:rPr>
              <a:t>€3,800 </a:t>
            </a:r>
            <a:r>
              <a:rPr lang="en-US" altLang="en-US" sz="2200" dirty="0">
                <a:latin typeface="Liberation Sans" panose="020B0604020202020204" pitchFamily="34" charset="0"/>
              </a:rPr>
              <a:t>of merchandise to Sauk Stereo on May 4 (sales invoice No. 731, Illustration 5-6) as follows.</a:t>
            </a:r>
          </a:p>
        </p:txBody>
      </p:sp>
      <p:sp>
        <p:nvSpPr>
          <p:cNvPr id="937990" name="Text Box 6"/>
          <p:cNvSpPr txBox="1">
            <a:spLocks noChangeArrowheads="1"/>
          </p:cNvSpPr>
          <p:nvPr/>
        </p:nvSpPr>
        <p:spPr bwMode="auto">
          <a:xfrm>
            <a:off x="1828800" y="30400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000">
                <a:solidFill>
                  <a:schemeClr val="tx1"/>
                </a:solidFill>
                <a:latin typeface="Comic Sans MS" pitchFamily="66" charset="0"/>
              </a:defRPr>
            </a:lvl1pPr>
            <a:lvl2pPr marL="742950" indent="-285750">
              <a:tabLst>
                <a:tab pos="4745038" algn="r"/>
              </a:tabLst>
              <a:defRPr sz="2000">
                <a:solidFill>
                  <a:schemeClr val="tx1"/>
                </a:solidFill>
                <a:latin typeface="Comic Sans MS" pitchFamily="66" charset="0"/>
              </a:defRPr>
            </a:lvl2pPr>
            <a:lvl3pPr marL="1143000" indent="-228600">
              <a:tabLst>
                <a:tab pos="4745038" algn="r"/>
              </a:tabLst>
              <a:defRPr sz="2000">
                <a:solidFill>
                  <a:schemeClr val="tx1"/>
                </a:solidFill>
                <a:latin typeface="Comic Sans MS" pitchFamily="66" charset="0"/>
              </a:defRPr>
            </a:lvl3pPr>
            <a:lvl4pPr marL="1600200" indent="-228600">
              <a:tabLst>
                <a:tab pos="4745038" algn="r"/>
              </a:tabLst>
              <a:defRPr sz="2000">
                <a:solidFill>
                  <a:schemeClr val="tx1"/>
                </a:solidFill>
                <a:latin typeface="Comic Sans MS" pitchFamily="66" charset="0"/>
              </a:defRPr>
            </a:lvl4pPr>
            <a:lvl5pPr marL="2057400" indent="-228600">
              <a:tabLst>
                <a:tab pos="474503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3,800</a:t>
            </a:r>
          </a:p>
        </p:txBody>
      </p:sp>
      <p:sp>
        <p:nvSpPr>
          <p:cNvPr id="62469" name="Text Box 7"/>
          <p:cNvSpPr txBox="1">
            <a:spLocks noChangeArrowheads="1"/>
          </p:cNvSpPr>
          <p:nvPr/>
        </p:nvSpPr>
        <p:spPr bwMode="auto">
          <a:xfrm>
            <a:off x="533400" y="3040063"/>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4</a:t>
            </a:r>
          </a:p>
        </p:txBody>
      </p:sp>
      <p:sp>
        <p:nvSpPr>
          <p:cNvPr id="937992" name="Text Box 8"/>
          <p:cNvSpPr txBox="1">
            <a:spLocks noChangeArrowheads="1"/>
          </p:cNvSpPr>
          <p:nvPr/>
        </p:nvSpPr>
        <p:spPr bwMode="auto">
          <a:xfrm>
            <a:off x="1828800" y="35734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Revenue  		3,800</a:t>
            </a:r>
          </a:p>
        </p:txBody>
      </p:sp>
      <p:sp>
        <p:nvSpPr>
          <p:cNvPr id="13"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Recording Sales of Merchandise</a:t>
            </a: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7990"/>
                                        </p:tgtEl>
                                        <p:attrNameLst>
                                          <p:attrName>style.visibility</p:attrName>
                                        </p:attrNameLst>
                                      </p:cBhvr>
                                      <p:to>
                                        <p:strVal val="visible"/>
                                      </p:to>
                                    </p:set>
                                    <p:animEffect transition="in" filter="wipe(left)">
                                      <p:cBhvr>
                                        <p:cTn id="7" dur="500"/>
                                        <p:tgtEl>
                                          <p:spTgt spid="9379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7992"/>
                                        </p:tgtEl>
                                        <p:attrNameLst>
                                          <p:attrName>style.visibility</p:attrName>
                                        </p:attrNameLst>
                                      </p:cBhvr>
                                      <p:to>
                                        <p:strVal val="visible"/>
                                      </p:to>
                                    </p:set>
                                    <p:animEffect transition="in" filter="wipe(left)">
                                      <p:cBhvr>
                                        <p:cTn id="12" dur="500"/>
                                        <p:tgtEl>
                                          <p:spTgt spid="93799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2466"/>
                                        </p:tgtEl>
                                        <p:attrNameLst>
                                          <p:attrName>style.visibility</p:attrName>
                                        </p:attrNameLst>
                                      </p:cBhvr>
                                      <p:to>
                                        <p:strVal val="visible"/>
                                      </p:to>
                                    </p:set>
                                    <p:animEffect transition="in" filter="fade">
                                      <p:cBhvr>
                                        <p:cTn id="16"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937990" grpId="0" autoUpdateAnimBg="0"/>
      <p:bldP spid="937992"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533400" y="1903412"/>
            <a:ext cx="80010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To </a:t>
            </a:r>
            <a:r>
              <a:rPr lang="en-US" altLang="en-US" sz="2200" dirty="0">
                <a:latin typeface="Liberation Sans" panose="020B0604020202020204" pitchFamily="34" charset="0"/>
              </a:rPr>
              <a:t>record the returned goods received from Sauk Stereo on May 8, PW Audio Supply records the </a:t>
            </a:r>
            <a:r>
              <a:rPr lang="en-US" altLang="en-US" sz="2200" dirty="0" smtClean="0">
                <a:latin typeface="Liberation Sans" panose="020B0604020202020204" pitchFamily="34" charset="0"/>
              </a:rPr>
              <a:t>€300 </a:t>
            </a:r>
            <a:r>
              <a:rPr lang="en-US" altLang="en-US" sz="2200" dirty="0">
                <a:latin typeface="Liberation Sans" panose="020B0604020202020204" pitchFamily="34" charset="0"/>
              </a:rPr>
              <a:t>sales return as follows.</a:t>
            </a:r>
          </a:p>
        </p:txBody>
      </p:sp>
      <p:sp>
        <p:nvSpPr>
          <p:cNvPr id="940036" name="Text Box 4"/>
          <p:cNvSpPr txBox="1">
            <a:spLocks noChangeArrowheads="1"/>
          </p:cNvSpPr>
          <p:nvPr/>
        </p:nvSpPr>
        <p:spPr bwMode="auto">
          <a:xfrm>
            <a:off x="1828800" y="3557587"/>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Sales Returns and Allowances</a:t>
            </a:r>
            <a:r>
              <a:rPr lang="en-US" altLang="en-US" sz="2200" dirty="0">
                <a:latin typeface="Liberation Sans" panose="020B0604020202020204" pitchFamily="34" charset="0"/>
                <a:cs typeface="Arial" charset="0"/>
              </a:rPr>
              <a:t>	300</a:t>
            </a:r>
          </a:p>
        </p:txBody>
      </p:sp>
      <p:sp>
        <p:nvSpPr>
          <p:cNvPr id="63492" name="Text Box 5"/>
          <p:cNvSpPr txBox="1">
            <a:spLocks noChangeArrowheads="1"/>
          </p:cNvSpPr>
          <p:nvPr/>
        </p:nvSpPr>
        <p:spPr bwMode="auto">
          <a:xfrm>
            <a:off x="533400" y="3557587"/>
            <a:ext cx="1524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940038" name="Text Box 6"/>
          <p:cNvSpPr txBox="1">
            <a:spLocks noChangeArrowheads="1"/>
          </p:cNvSpPr>
          <p:nvPr/>
        </p:nvSpPr>
        <p:spPr bwMode="auto">
          <a:xfrm>
            <a:off x="1828800" y="4121150"/>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Accounts Receivable</a:t>
            </a:r>
            <a:r>
              <a:rPr lang="en-US" altLang="en-US" sz="2200" dirty="0">
                <a:latin typeface="Liberation Sans" panose="020B0604020202020204" pitchFamily="34" charset="0"/>
                <a:cs typeface="Arial" charset="0"/>
              </a:rPr>
              <a:t> 		300</a:t>
            </a:r>
          </a:p>
        </p:txBody>
      </p:sp>
      <p:sp>
        <p:nvSpPr>
          <p:cNvPr id="63494" name="Text Box 7"/>
          <p:cNvSpPr txBox="1">
            <a:spLocks noChangeArrowheads="1"/>
          </p:cNvSpPr>
          <p:nvPr/>
        </p:nvSpPr>
        <p:spPr bwMode="auto">
          <a:xfrm>
            <a:off x="533400" y="1295400"/>
            <a:ext cx="6248400"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solidFill>
                  <a:srgbClr val="006600"/>
                </a:solidFill>
                <a:latin typeface="Liberation Sans" panose="020B0604020202020204" pitchFamily="34" charset="0"/>
              </a:rPr>
              <a:t>SALES RETURNS AND ALLOWANCES</a:t>
            </a:r>
            <a:endParaRPr lang="en-US" altLang="en-US" sz="2600" b="1" dirty="0">
              <a:solidFill>
                <a:srgbClr val="006600"/>
              </a:solidFill>
              <a:latin typeface="Liberation Sans" panose="020B0604020202020204" pitchFamily="34" charset="0"/>
            </a:endParaRP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Recording Sales of Merchandise</a:t>
            </a: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0036"/>
                                        </p:tgtEl>
                                        <p:attrNameLst>
                                          <p:attrName>style.visibility</p:attrName>
                                        </p:attrNameLst>
                                      </p:cBhvr>
                                      <p:to>
                                        <p:strVal val="visible"/>
                                      </p:to>
                                    </p:set>
                                    <p:animEffect transition="in" filter="wipe(left)">
                                      <p:cBhvr>
                                        <p:cTn id="7" dur="500"/>
                                        <p:tgtEl>
                                          <p:spTgt spid="940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0038"/>
                                        </p:tgtEl>
                                        <p:attrNameLst>
                                          <p:attrName>style.visibility</p:attrName>
                                        </p:attrNameLst>
                                      </p:cBhvr>
                                      <p:to>
                                        <p:strVal val="visible"/>
                                      </p:to>
                                    </p:set>
                                    <p:animEffect transition="in" filter="wipe(left)">
                                      <p:cBhvr>
                                        <p:cTn id="12" dur="500"/>
                                        <p:tgtEl>
                                          <p:spTgt spid="940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6" grpId="0" autoUpdateAnimBg="0"/>
      <p:bldP spid="940038"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6" name="Text Box 6"/>
          <p:cNvSpPr txBox="1">
            <a:spLocks noChangeArrowheads="1"/>
          </p:cNvSpPr>
          <p:nvPr/>
        </p:nvSpPr>
        <p:spPr bwMode="auto">
          <a:xfrm>
            <a:off x="1905000" y="3898900"/>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3,430</a:t>
            </a:r>
          </a:p>
        </p:txBody>
      </p:sp>
      <p:sp>
        <p:nvSpPr>
          <p:cNvPr id="64515" name="Text Box 7"/>
          <p:cNvSpPr txBox="1">
            <a:spLocks noChangeArrowheads="1"/>
          </p:cNvSpPr>
          <p:nvPr/>
        </p:nvSpPr>
        <p:spPr bwMode="auto">
          <a:xfrm>
            <a:off x="533400" y="3898900"/>
            <a:ext cx="1143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14</a:t>
            </a:r>
          </a:p>
        </p:txBody>
      </p:sp>
      <p:sp>
        <p:nvSpPr>
          <p:cNvPr id="942088" name="Text Box 8"/>
          <p:cNvSpPr txBox="1">
            <a:spLocks noChangeArrowheads="1"/>
          </p:cNvSpPr>
          <p:nvPr/>
        </p:nvSpPr>
        <p:spPr bwMode="auto">
          <a:xfrm>
            <a:off x="1905000" y="4981575"/>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5715000" algn="r"/>
              </a:tabLst>
              <a:defRPr sz="2000">
                <a:solidFill>
                  <a:schemeClr val="tx1"/>
                </a:solidFill>
                <a:latin typeface="Comic Sans MS" pitchFamily="66" charset="0"/>
              </a:defRPr>
            </a:lvl1pPr>
            <a:lvl2pPr marL="742950" indent="-285750">
              <a:tabLst>
                <a:tab pos="4862513" algn="r"/>
                <a:tab pos="5715000" algn="r"/>
              </a:tabLst>
              <a:defRPr sz="2000">
                <a:solidFill>
                  <a:schemeClr val="tx1"/>
                </a:solidFill>
                <a:latin typeface="Comic Sans MS" pitchFamily="66" charset="0"/>
              </a:defRPr>
            </a:lvl2pPr>
            <a:lvl3pPr marL="1143000" indent="-228600">
              <a:tabLst>
                <a:tab pos="4862513" algn="r"/>
                <a:tab pos="5715000" algn="r"/>
              </a:tabLst>
              <a:defRPr sz="2000">
                <a:solidFill>
                  <a:schemeClr val="tx1"/>
                </a:solidFill>
                <a:latin typeface="Comic Sans MS" pitchFamily="66" charset="0"/>
              </a:defRPr>
            </a:lvl3pPr>
            <a:lvl4pPr marL="1600200" indent="-228600">
              <a:tabLst>
                <a:tab pos="4862513" algn="r"/>
                <a:tab pos="5715000" algn="r"/>
              </a:tabLst>
              <a:defRPr sz="2000">
                <a:solidFill>
                  <a:schemeClr val="tx1"/>
                </a:solidFill>
                <a:latin typeface="Comic Sans MS" pitchFamily="66" charset="0"/>
              </a:defRPr>
            </a:lvl4pPr>
            <a:lvl5pPr marL="2057400" indent="-228600">
              <a:tabLst>
                <a:tab pos="4862513"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3,500</a:t>
            </a:r>
          </a:p>
        </p:txBody>
      </p:sp>
      <p:sp>
        <p:nvSpPr>
          <p:cNvPr id="942089" name="Text Box 9"/>
          <p:cNvSpPr txBox="1">
            <a:spLocks noChangeArrowheads="1"/>
          </p:cNvSpPr>
          <p:nvPr/>
        </p:nvSpPr>
        <p:spPr bwMode="auto">
          <a:xfrm>
            <a:off x="1905000" y="4449762"/>
            <a:ext cx="6553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Discounts	70</a:t>
            </a:r>
          </a:p>
        </p:txBody>
      </p:sp>
      <p:sp>
        <p:nvSpPr>
          <p:cNvPr id="64519" name="Text Box 20"/>
          <p:cNvSpPr txBox="1">
            <a:spLocks noChangeArrowheads="1"/>
          </p:cNvSpPr>
          <p:nvPr/>
        </p:nvSpPr>
        <p:spPr bwMode="auto">
          <a:xfrm>
            <a:off x="533400" y="1295400"/>
            <a:ext cx="62484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solidFill>
                  <a:srgbClr val="006600"/>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SALES DISCOUNTS</a:t>
            </a:r>
            <a:endParaRPr lang="en-US" altLang="en-US" dirty="0"/>
          </a:p>
        </p:txBody>
      </p:sp>
      <p:sp>
        <p:nvSpPr>
          <p:cNvPr id="64520" name="Text Box 21"/>
          <p:cNvSpPr txBox="1">
            <a:spLocks noChangeArrowheads="1"/>
          </p:cNvSpPr>
          <p:nvPr/>
        </p:nvSpPr>
        <p:spPr bwMode="auto">
          <a:xfrm>
            <a:off x="533400" y="1903412"/>
            <a:ext cx="80010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  </a:t>
            </a:r>
            <a:r>
              <a:rPr lang="en-US" altLang="en-US" sz="2200" dirty="0">
                <a:latin typeface="Liberation Sans" panose="020B0604020202020204" pitchFamily="34" charset="0"/>
              </a:rPr>
              <a:t>On May 14, PW Audio Supply receives payment of </a:t>
            </a:r>
            <a:r>
              <a:rPr lang="en-US" altLang="en-US" sz="2200" dirty="0" smtClean="0">
                <a:latin typeface="Liberation Sans" panose="020B0604020202020204" pitchFamily="34" charset="0"/>
              </a:rPr>
              <a:t>€3,430 </a:t>
            </a:r>
            <a:r>
              <a:rPr lang="en-US" altLang="en-US" sz="2200" dirty="0">
                <a:latin typeface="Liberation Sans" panose="020B0604020202020204" pitchFamily="34" charset="0"/>
              </a:rPr>
              <a:t>on account from Sauk Stereo. PW Audio honors the 2% cash discount and records the payment of Sauk’s account receivable in full as follows.</a:t>
            </a:r>
          </a:p>
        </p:txBody>
      </p:sp>
      <p:sp>
        <p:nvSpPr>
          <p:cNvPr id="13"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Recording Sales of Merchandise</a:t>
            </a: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086"/>
                                        </p:tgtEl>
                                        <p:attrNameLst>
                                          <p:attrName>style.visibility</p:attrName>
                                        </p:attrNameLst>
                                      </p:cBhvr>
                                      <p:to>
                                        <p:strVal val="visible"/>
                                      </p:to>
                                    </p:set>
                                    <p:animEffect transition="in" filter="wipe(left)">
                                      <p:cBhvr>
                                        <p:cTn id="7" dur="500"/>
                                        <p:tgtEl>
                                          <p:spTgt spid="942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089"/>
                                        </p:tgtEl>
                                        <p:attrNameLst>
                                          <p:attrName>style.visibility</p:attrName>
                                        </p:attrNameLst>
                                      </p:cBhvr>
                                      <p:to>
                                        <p:strVal val="visible"/>
                                      </p:to>
                                    </p:set>
                                    <p:animEffect transition="in" filter="wipe(left)">
                                      <p:cBhvr>
                                        <p:cTn id="12" dur="500"/>
                                        <p:tgtEl>
                                          <p:spTgt spid="9420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2088"/>
                                        </p:tgtEl>
                                        <p:attrNameLst>
                                          <p:attrName>style.visibility</p:attrName>
                                        </p:attrNameLst>
                                      </p:cBhvr>
                                      <p:to>
                                        <p:strVal val="visible"/>
                                      </p:to>
                                    </p:set>
                                    <p:animEffect transition="in" filter="wipe(left)">
                                      <p:cBhvr>
                                        <p:cTn id="17" dur="500"/>
                                        <p:tgtEl>
                                          <p:spTgt spid="94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6" grpId="0"/>
      <p:bldP spid="942088" grpId="0"/>
      <p:bldP spid="94208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11"/>
          <p:cNvSpPr txBox="1">
            <a:spLocks noChangeArrowheads="1"/>
          </p:cNvSpPr>
          <p:nvPr/>
        </p:nvSpPr>
        <p:spPr bwMode="auto">
          <a:xfrm>
            <a:off x="533400" y="1295400"/>
            <a:ext cx="62484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solidFill>
                  <a:srgbClr val="006600"/>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COMPARISON OF ENTRIES</a:t>
            </a:r>
            <a:endParaRPr lang="en-US" altLang="en-US" dirty="0"/>
          </a:p>
        </p:txBody>
      </p:sp>
      <p:sp>
        <p:nvSpPr>
          <p:cNvPr id="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Recording Sales of Merchandise</a:t>
            </a: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
        <p:nvSpPr>
          <p:cNvPr id="2" name="Rectangle 1"/>
          <p:cNvSpPr/>
          <p:nvPr/>
        </p:nvSpPr>
        <p:spPr>
          <a:xfrm>
            <a:off x="228600" y="4863152"/>
            <a:ext cx="518160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5B-3</a:t>
            </a:r>
          </a:p>
          <a:p>
            <a:pPr algn="l"/>
            <a:r>
              <a:rPr lang="en-US" sz="1200" dirty="0">
                <a:latin typeface="Liberation Sans" panose="020B0604020202020204" pitchFamily="34" charset="0"/>
              </a:rPr>
              <a:t>Comparison of entries </a:t>
            </a:r>
            <a:r>
              <a:rPr lang="en-US" sz="1200" dirty="0" smtClean="0">
                <a:latin typeface="Liberation Sans" panose="020B0604020202020204" pitchFamily="34" charset="0"/>
              </a:rPr>
              <a:t>for perpetual </a:t>
            </a:r>
            <a:r>
              <a:rPr lang="en-US" sz="1200" dirty="0">
                <a:latin typeface="Liberation Sans" panose="020B0604020202020204" pitchFamily="34" charset="0"/>
              </a:rPr>
              <a:t>and </a:t>
            </a:r>
            <a:r>
              <a:rPr lang="en-US" sz="1200" dirty="0" smtClean="0">
                <a:latin typeface="Liberation Sans" panose="020B0604020202020204" pitchFamily="34" charset="0"/>
              </a:rPr>
              <a:t>periodic inventory </a:t>
            </a:r>
            <a:r>
              <a:rPr lang="en-US" sz="1200" dirty="0">
                <a:latin typeface="Liberation Sans" panose="020B0604020202020204" pitchFamily="34" charset="0"/>
              </a:rPr>
              <a:t>systems</a:t>
            </a: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15" y="1981200"/>
            <a:ext cx="8549185" cy="281059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15" y="1981200"/>
            <a:ext cx="8549185" cy="324136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5540" name="Text Box 11"/>
          <p:cNvSpPr txBox="1">
            <a:spLocks noChangeArrowheads="1"/>
          </p:cNvSpPr>
          <p:nvPr/>
        </p:nvSpPr>
        <p:spPr bwMode="auto">
          <a:xfrm>
            <a:off x="533400" y="1295400"/>
            <a:ext cx="62484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solidFill>
                  <a:srgbClr val="006600"/>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COMPARISON OF ENTRIES</a:t>
            </a:r>
            <a:endParaRPr lang="en-US" altLang="en-US" dirty="0"/>
          </a:p>
        </p:txBody>
      </p:sp>
      <p:sp>
        <p:nvSpPr>
          <p:cNvPr id="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Recording Sales of Merchandise</a:t>
            </a: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
        <p:nvSpPr>
          <p:cNvPr id="2" name="Rectangle 1"/>
          <p:cNvSpPr/>
          <p:nvPr/>
        </p:nvSpPr>
        <p:spPr>
          <a:xfrm>
            <a:off x="228600" y="5288591"/>
            <a:ext cx="518160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5B-3</a:t>
            </a:r>
          </a:p>
          <a:p>
            <a:pPr algn="l"/>
            <a:r>
              <a:rPr lang="en-US" sz="1200" dirty="0">
                <a:latin typeface="Liberation Sans" panose="020B0604020202020204" pitchFamily="34" charset="0"/>
              </a:rPr>
              <a:t>Comparison of entries </a:t>
            </a:r>
            <a:r>
              <a:rPr lang="en-US" sz="1200" dirty="0" smtClean="0">
                <a:latin typeface="Liberation Sans" panose="020B0604020202020204" pitchFamily="34" charset="0"/>
              </a:rPr>
              <a:t>for perpetual </a:t>
            </a:r>
            <a:r>
              <a:rPr lang="en-US" sz="1200" dirty="0">
                <a:latin typeface="Liberation Sans" panose="020B0604020202020204" pitchFamily="34" charset="0"/>
              </a:rPr>
              <a:t>and </a:t>
            </a:r>
            <a:r>
              <a:rPr lang="en-US" sz="1200" dirty="0" smtClean="0">
                <a:latin typeface="Liberation Sans" panose="020B0604020202020204" pitchFamily="34" charset="0"/>
              </a:rPr>
              <a:t>periodic inventory </a:t>
            </a:r>
            <a:r>
              <a:rPr lang="en-US" sz="1200" dirty="0">
                <a:latin typeface="Liberation Sans" panose="020B0604020202020204" pitchFamily="34" charset="0"/>
              </a:rPr>
              <a:t>systems</a:t>
            </a:r>
          </a:p>
        </p:txBody>
      </p:sp>
    </p:spTree>
    <p:extLst>
      <p:ext uri="{BB962C8B-B14F-4D97-AF65-F5344CB8AC3E}">
        <p14:creationId xmlns:p14="http://schemas.microsoft.com/office/powerpoint/2010/main" val="2424550441"/>
      </p:ext>
    </p:extLst>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9"/>
          <p:cNvSpPr txBox="1">
            <a:spLocks noChangeArrowheads="1"/>
          </p:cNvSpPr>
          <p:nvPr/>
        </p:nvSpPr>
        <p:spPr bwMode="auto">
          <a:xfrm>
            <a:off x="83058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
        <p:nvSpPr>
          <p:cNvPr id="843793" name="Text Box 17"/>
          <p:cNvSpPr txBox="1">
            <a:spLocks noChangeArrowheads="1"/>
          </p:cNvSpPr>
          <p:nvPr/>
        </p:nvSpPr>
        <p:spPr bwMode="auto">
          <a:xfrm>
            <a:off x="228600" y="432137"/>
            <a:ext cx="1524000"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5B-5</a:t>
            </a:r>
          </a:p>
          <a:p>
            <a:pPr algn="l"/>
            <a:r>
              <a:rPr lang="en-US" altLang="en-US" sz="1200" dirty="0">
                <a:latin typeface="Liberation Sans" panose="020B0604020202020204" pitchFamily="34" charset="0"/>
              </a:rPr>
              <a:t>Worksheet for merchandising</a:t>
            </a:r>
          </a:p>
          <a:p>
            <a:pPr algn="l"/>
            <a:r>
              <a:rPr lang="en-US" altLang="en-US" sz="1200" dirty="0">
                <a:latin typeface="Liberation Sans" panose="020B0604020202020204" pitchFamily="34" charset="0"/>
              </a:rPr>
              <a:t>company—periodic inventory system</a:t>
            </a:r>
            <a:endParaRPr lang="en-US" altLang="en-US" sz="1200" b="1" dirty="0">
              <a:latin typeface="Liberation Sans" panose="020B0604020202020204" pitchFamily="34" charset="0"/>
            </a:endParaRP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265" y="222912"/>
            <a:ext cx="6589735" cy="6417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340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600"/>
              </a:spcBef>
              <a:buClr>
                <a:schemeClr val="tx1"/>
              </a:buClr>
              <a:buNone/>
            </a:pPr>
            <a:r>
              <a:rPr lang="en-US" altLang="en-US" sz="2000" dirty="0" smtClean="0">
                <a:solidFill>
                  <a:schemeClr val="tx1"/>
                </a:solidFill>
                <a:latin typeface="Liberation Sans" panose="020B0604020202020204" pitchFamily="34" charset="0"/>
              </a:rPr>
              <a:t>Similarities</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Under </a:t>
            </a:r>
            <a:r>
              <a:rPr lang="en-US" sz="1800" b="0" dirty="0">
                <a:solidFill>
                  <a:schemeClr val="tx1"/>
                </a:solidFill>
                <a:latin typeface="Liberation Sans" panose="020B0604020202020204" pitchFamily="34" charset="0"/>
              </a:rPr>
              <a:t>both GAAP and IFRS, a company can choose to use either a perpetual or a periodic system</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Inventories </a:t>
            </a:r>
            <a:r>
              <a:rPr lang="en-US" sz="1800" b="0" dirty="0">
                <a:solidFill>
                  <a:schemeClr val="tx1"/>
                </a:solidFill>
                <a:latin typeface="Liberation Sans" panose="020B0604020202020204" pitchFamily="34" charset="0"/>
              </a:rPr>
              <a:t>are </a:t>
            </a:r>
            <a:r>
              <a:rPr lang="en-US" sz="1800" b="0" dirty="0" smtClean="0">
                <a:solidFill>
                  <a:schemeClr val="tx1"/>
                </a:solidFill>
                <a:latin typeface="Liberation Sans" panose="020B0604020202020204" pitchFamily="34" charset="0"/>
              </a:rPr>
              <a:t>defined </a:t>
            </a:r>
            <a:r>
              <a:rPr lang="en-US" sz="1800" b="0" dirty="0">
                <a:solidFill>
                  <a:schemeClr val="tx1"/>
                </a:solidFill>
                <a:latin typeface="Liberation Sans" panose="020B0604020202020204" pitchFamily="34" charset="0"/>
              </a:rPr>
              <a:t>by IFRS as held-for-sale in the ordinary course of business, in the </a:t>
            </a:r>
            <a:r>
              <a:rPr lang="en-US" sz="1800" b="0" dirty="0" smtClean="0">
                <a:solidFill>
                  <a:schemeClr val="tx1"/>
                </a:solidFill>
                <a:latin typeface="Liberation Sans" panose="020B0604020202020204" pitchFamily="34" charset="0"/>
              </a:rPr>
              <a:t>process of </a:t>
            </a:r>
            <a:r>
              <a:rPr lang="en-US" sz="1800" b="0" dirty="0">
                <a:solidFill>
                  <a:schemeClr val="tx1"/>
                </a:solidFill>
                <a:latin typeface="Liberation Sans" panose="020B0604020202020204" pitchFamily="34" charset="0"/>
              </a:rPr>
              <a:t>production for such sale, or in the form of materials or supplies to be consumed in the </a:t>
            </a:r>
            <a:r>
              <a:rPr lang="en-US" sz="1800" b="0" dirty="0" smtClean="0">
                <a:solidFill>
                  <a:schemeClr val="tx1"/>
                </a:solidFill>
                <a:latin typeface="Liberation Sans" panose="020B0604020202020204" pitchFamily="34" charset="0"/>
              </a:rPr>
              <a:t>production process </a:t>
            </a:r>
            <a:r>
              <a:rPr lang="en-US" sz="1800" b="0" dirty="0">
                <a:solidFill>
                  <a:schemeClr val="tx1"/>
                </a:solidFill>
                <a:latin typeface="Liberation Sans" panose="020B0604020202020204" pitchFamily="34" charset="0"/>
              </a:rPr>
              <a:t>or in the performing of services. The </a:t>
            </a:r>
            <a:r>
              <a:rPr lang="en-US" sz="1800" b="0" dirty="0" smtClean="0">
                <a:solidFill>
                  <a:schemeClr val="tx1"/>
                </a:solidFill>
                <a:latin typeface="Liberation Sans" panose="020B0604020202020204" pitchFamily="34" charset="0"/>
              </a:rPr>
              <a:t>definition </a:t>
            </a:r>
            <a:r>
              <a:rPr lang="en-US" sz="1800" b="0" dirty="0">
                <a:solidFill>
                  <a:schemeClr val="tx1"/>
                </a:solidFill>
                <a:latin typeface="Liberation Sans" panose="020B0604020202020204" pitchFamily="34" charset="0"/>
              </a:rPr>
              <a:t>under GAAP is essentially the same</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Similar </a:t>
            </a:r>
            <a:r>
              <a:rPr lang="en-US" sz="1800" b="0" dirty="0">
                <a:solidFill>
                  <a:schemeClr val="tx1"/>
                </a:solidFill>
                <a:latin typeface="Liberation Sans" panose="020B0604020202020204" pitchFamily="34" charset="0"/>
              </a:rPr>
              <a:t>to GAAP, comprehensive income under IFRS includes unrealized gains and losses (</a:t>
            </a:r>
            <a:r>
              <a:rPr lang="en-US" sz="1800" b="0" dirty="0" smtClean="0">
                <a:solidFill>
                  <a:schemeClr val="tx1"/>
                </a:solidFill>
                <a:latin typeface="Liberation Sans" panose="020B0604020202020204" pitchFamily="34" charset="0"/>
              </a:rPr>
              <a:t>such as </a:t>
            </a:r>
            <a:r>
              <a:rPr lang="en-US" sz="1800" b="0" dirty="0">
                <a:solidFill>
                  <a:schemeClr val="tx1"/>
                </a:solidFill>
                <a:latin typeface="Liberation Sans" panose="020B0604020202020204" pitchFamily="34" charset="0"/>
              </a:rPr>
              <a:t>those on non-trading securities) that are not included in the calculation of net income.</a:t>
            </a:r>
            <a:endParaRPr lang="en-US" alt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6400800" y="402599"/>
            <a:ext cx="0" cy="104775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5" name="Rectangle 24"/>
          <p:cNvSpPr/>
          <p:nvPr/>
        </p:nvSpPr>
        <p:spPr>
          <a:xfrm>
            <a:off x="6461479" y="457200"/>
            <a:ext cx="2530121" cy="1015663"/>
          </a:xfrm>
          <a:prstGeom prst="rect">
            <a:avLst/>
          </a:prstGeom>
        </p:spPr>
        <p:txBody>
          <a:bodyPr wrap="square">
            <a:spAutoFit/>
          </a:bodyPr>
          <a:lstStyle/>
          <a:p>
            <a:pPr algn="l"/>
            <a:r>
              <a:rPr lang="en-US" sz="1800" b="1" dirty="0">
                <a:solidFill>
                  <a:srgbClr val="FF3300"/>
                </a:solidFill>
                <a:latin typeface="Liberation Sans" panose="020B0604020202020204" pitchFamily="34" charset="0"/>
              </a:rPr>
              <a:t>Learning Objective </a:t>
            </a:r>
            <a:r>
              <a:rPr lang="en-US" sz="1800" b="1" dirty="0" smtClean="0">
                <a:solidFill>
                  <a:srgbClr val="FF3300"/>
                </a:solidFill>
                <a:latin typeface="Liberation Sans" panose="020B0604020202020204" pitchFamily="34" charset="0"/>
              </a:rPr>
              <a:t>8</a:t>
            </a:r>
            <a:endParaRPr lang="en-US" sz="1800" b="1" dirty="0">
              <a:solidFill>
                <a:srgbClr val="FF3300"/>
              </a:solidFill>
              <a:latin typeface="Liberation Sans" panose="020B0604020202020204" pitchFamily="34" charset="0"/>
            </a:endParaRPr>
          </a:p>
          <a:p>
            <a:pPr algn="l"/>
            <a:r>
              <a:rPr lang="en-US" sz="1400" b="1" dirty="0" smtClean="0">
                <a:solidFill>
                  <a:schemeClr val="tx1"/>
                </a:solidFill>
                <a:latin typeface="Liberation Sans" panose="020B0604020202020204" pitchFamily="34" charset="0"/>
              </a:rPr>
              <a:t>Compare the accounting for merchandising under IFRS and U.S. GAAP.</a:t>
            </a:r>
            <a:endParaRPr lang="en-US" sz="1400" b="1" dirty="0">
              <a:solidFill>
                <a:schemeClr val="tx1"/>
              </a:solidFill>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200768822"/>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33400" y="1295400"/>
            <a:ext cx="48768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30000"/>
              </a:spcBef>
              <a:spcAft>
                <a:spcPct val="20000"/>
              </a:spcAft>
              <a:buSzPct val="80000"/>
            </a:pPr>
            <a:r>
              <a:rPr lang="en-US" altLang="en-US" sz="2800" b="1" dirty="0" smtClean="0">
                <a:solidFill>
                  <a:srgbClr val="006600"/>
                </a:solidFill>
                <a:latin typeface="Liberation Sans" panose="020B0604020202020204" pitchFamily="34" charset="0"/>
              </a:rPr>
              <a:t>PERPETUAL SYSTEM</a:t>
            </a:r>
            <a:endParaRPr lang="en-US" altLang="en-US" sz="2800" b="1" dirty="0">
              <a:solidFill>
                <a:srgbClr val="006600"/>
              </a:solidFill>
              <a:latin typeface="Liberation Sans" panose="020B0604020202020204" pitchFamily="34" charset="0"/>
            </a:endParaRPr>
          </a:p>
        </p:txBody>
      </p:sp>
      <p:sp>
        <p:nvSpPr>
          <p:cNvPr id="9220" name="Rectangle 11"/>
          <p:cNvSpPr>
            <a:spLocks noChangeArrowheads="1"/>
          </p:cNvSpPr>
          <p:nvPr/>
        </p:nvSpPr>
        <p:spPr bwMode="auto">
          <a:xfrm>
            <a:off x="533400" y="1900237"/>
            <a:ext cx="7543800" cy="282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lvl="1" algn="l">
              <a:lnSpc>
                <a:spcPct val="125000"/>
              </a:lnSpc>
              <a:spcBef>
                <a:spcPts val="1200"/>
              </a:spcBef>
              <a:buClr>
                <a:srgbClr val="CC0000"/>
              </a:buClr>
              <a:buSzPct val="80000"/>
              <a:buFont typeface="Wingdings" pitchFamily="2" charset="2"/>
              <a:buChar char="u"/>
            </a:pPr>
            <a:r>
              <a:rPr lang="en-US" altLang="en-US" sz="2100" dirty="0">
                <a:latin typeface="Liberation Sans" panose="020B0604020202020204" pitchFamily="34" charset="0"/>
              </a:rPr>
              <a:t>Maintain detailed records of the cost of each inventory purchase and sale.</a:t>
            </a:r>
          </a:p>
          <a:p>
            <a:pPr lvl="1" algn="l">
              <a:lnSpc>
                <a:spcPct val="125000"/>
              </a:lnSpc>
              <a:spcBef>
                <a:spcPts val="1200"/>
              </a:spcBef>
              <a:buClr>
                <a:srgbClr val="CC0000"/>
              </a:buClr>
              <a:buSzPct val="80000"/>
              <a:buFont typeface="Wingdings" pitchFamily="2" charset="2"/>
              <a:buChar char="u"/>
            </a:pPr>
            <a:r>
              <a:rPr lang="en-US" altLang="en-US" sz="2100" dirty="0">
                <a:latin typeface="Liberation Sans" panose="020B0604020202020204" pitchFamily="34" charset="0"/>
              </a:rPr>
              <a:t>Records continuously show inventory that should be on hand for every item.</a:t>
            </a:r>
          </a:p>
          <a:p>
            <a:pPr lvl="1" algn="l">
              <a:lnSpc>
                <a:spcPct val="125000"/>
              </a:lnSpc>
              <a:spcBef>
                <a:spcPts val="1200"/>
              </a:spcBef>
              <a:buClr>
                <a:srgbClr val="CC0000"/>
              </a:buClr>
              <a:buSzPct val="80000"/>
              <a:buFont typeface="Wingdings" pitchFamily="2" charset="2"/>
              <a:buChar char="u"/>
            </a:pPr>
            <a:r>
              <a:rPr lang="en-US" altLang="en-US" sz="2100" dirty="0">
                <a:latin typeface="Liberation Sans" panose="020B0604020202020204" pitchFamily="34" charset="0"/>
              </a:rPr>
              <a:t>Company determines cost of goods sold each time a sale occurs.</a:t>
            </a:r>
          </a:p>
        </p:txBody>
      </p:sp>
      <p:sp>
        <p:nvSpPr>
          <p:cNvPr id="922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rgbClr val="CC0000"/>
                </a:solidFill>
                <a:latin typeface="Liberation Sans" panose="020B0604020202020204" pitchFamily="34" charset="0"/>
              </a:rPr>
              <a:t>Flow of Costs</a:t>
            </a:r>
            <a:endParaRPr lang="en-US" altLang="en-US" sz="3200" b="1" dirty="0">
              <a:solidFill>
                <a:srgbClr val="CC0000"/>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153401" cy="396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dirty="0" smtClean="0">
                <a:solidFill>
                  <a:schemeClr val="tx1"/>
                </a:solidFill>
                <a:latin typeface="Liberation Sans" panose="020B0604020202020204" pitchFamily="34" charset="0"/>
              </a:rPr>
              <a:t>Differences</a:t>
            </a:r>
            <a:endParaRPr lang="en-US" sz="2000" dirty="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Under </a:t>
            </a:r>
            <a:r>
              <a:rPr lang="en-US" sz="1800" b="0" dirty="0">
                <a:solidFill>
                  <a:schemeClr val="tx1"/>
                </a:solidFill>
                <a:latin typeface="Liberation Sans" panose="020B0604020202020204" pitchFamily="34" charset="0"/>
              </a:rPr>
              <a:t>GAAP, companies generally classify income statement items by function. </a:t>
            </a:r>
            <a:r>
              <a:rPr lang="en-US" sz="1800" b="0" dirty="0" smtClean="0">
                <a:solidFill>
                  <a:schemeClr val="tx1"/>
                </a:solidFill>
                <a:latin typeface="Liberation Sans" panose="020B0604020202020204" pitchFamily="34" charset="0"/>
              </a:rPr>
              <a:t>Classification by function </a:t>
            </a:r>
            <a:r>
              <a:rPr lang="en-US" sz="1800" b="0" dirty="0">
                <a:solidFill>
                  <a:schemeClr val="tx1"/>
                </a:solidFill>
                <a:latin typeface="Liberation Sans" panose="020B0604020202020204" pitchFamily="34" charset="0"/>
              </a:rPr>
              <a:t>leads to descriptions like administration, distribution, and manufacturing. Under IFRS</a:t>
            </a:r>
            <a:r>
              <a:rPr lang="en-US" sz="1800" b="0" dirty="0" smtClean="0">
                <a:solidFill>
                  <a:schemeClr val="tx1"/>
                </a:solidFill>
                <a:latin typeface="Liberation Sans" panose="020B0604020202020204" pitchFamily="34" charset="0"/>
              </a:rPr>
              <a:t>, companies </a:t>
            </a:r>
            <a:r>
              <a:rPr lang="en-US" sz="1800" b="0" dirty="0">
                <a:solidFill>
                  <a:schemeClr val="tx1"/>
                </a:solidFill>
                <a:latin typeface="Liberation Sans" panose="020B0604020202020204" pitchFamily="34" charset="0"/>
              </a:rPr>
              <a:t>must classify expenses by either nature or by function. </a:t>
            </a:r>
            <a:r>
              <a:rPr lang="en-US" sz="1800" b="0" dirty="0" smtClean="0">
                <a:solidFill>
                  <a:schemeClr val="tx1"/>
                </a:solidFill>
                <a:latin typeface="Liberation Sans" panose="020B0604020202020204" pitchFamily="34" charset="0"/>
              </a:rPr>
              <a:t>Classification </a:t>
            </a:r>
            <a:r>
              <a:rPr lang="en-US" sz="1800" b="0" dirty="0">
                <a:solidFill>
                  <a:schemeClr val="tx1"/>
                </a:solidFill>
                <a:latin typeface="Liberation Sans" panose="020B0604020202020204" pitchFamily="34" charset="0"/>
              </a:rPr>
              <a:t>by nature </a:t>
            </a:r>
            <a:r>
              <a:rPr lang="en-US" sz="1800" b="0" dirty="0" smtClean="0">
                <a:solidFill>
                  <a:schemeClr val="tx1"/>
                </a:solidFill>
                <a:latin typeface="Liberation Sans" panose="020B0604020202020204" pitchFamily="34" charset="0"/>
              </a:rPr>
              <a:t>leads to </a:t>
            </a:r>
            <a:r>
              <a:rPr lang="en-US" sz="1800" b="0" dirty="0">
                <a:solidFill>
                  <a:schemeClr val="tx1"/>
                </a:solidFill>
                <a:latin typeface="Liberation Sans" panose="020B0604020202020204" pitchFamily="34" charset="0"/>
              </a:rPr>
              <a:t>descriptions such as the following: salaries, depreciation expense, and utilities expense. If </a:t>
            </a:r>
            <a:r>
              <a:rPr lang="en-US" sz="1800" b="0" dirty="0" smtClean="0">
                <a:solidFill>
                  <a:schemeClr val="tx1"/>
                </a:solidFill>
                <a:latin typeface="Liberation Sans" panose="020B0604020202020204" pitchFamily="34" charset="0"/>
              </a:rPr>
              <a:t>a company </a:t>
            </a:r>
            <a:r>
              <a:rPr lang="en-US" sz="1800" b="0" dirty="0">
                <a:solidFill>
                  <a:schemeClr val="tx1"/>
                </a:solidFill>
                <a:latin typeface="Liberation Sans" panose="020B0604020202020204" pitchFamily="34" charset="0"/>
              </a:rPr>
              <a:t>uses the functional-expense method on the income statement, disclosure by nature </a:t>
            </a:r>
            <a:r>
              <a:rPr lang="en-US" sz="1800" b="0" dirty="0" smtClean="0">
                <a:solidFill>
                  <a:schemeClr val="tx1"/>
                </a:solidFill>
                <a:latin typeface="Liberation Sans" panose="020B0604020202020204" pitchFamily="34" charset="0"/>
              </a:rPr>
              <a:t>is required </a:t>
            </a:r>
            <a:r>
              <a:rPr lang="en-US" sz="1800" b="0" dirty="0">
                <a:solidFill>
                  <a:schemeClr val="tx1"/>
                </a:solidFill>
                <a:latin typeface="Liberation Sans" panose="020B0604020202020204" pitchFamily="34" charset="0"/>
              </a:rPr>
              <a:t>in the notes to the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statements</a:t>
            </a:r>
            <a:r>
              <a:rPr lang="en-US" sz="1800" b="0" dirty="0" smtClean="0">
                <a:solidFill>
                  <a:schemeClr val="tx1"/>
                </a:solidFill>
                <a:latin typeface="Liberation Sans" panose="020B0604020202020204" pitchFamily="34" charset="0"/>
              </a:rPr>
              <a:t>. </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Presentation </a:t>
            </a:r>
            <a:r>
              <a:rPr lang="en-US" sz="1800" b="0" dirty="0">
                <a:solidFill>
                  <a:schemeClr val="tx1"/>
                </a:solidFill>
                <a:latin typeface="Liberation Sans" panose="020B0604020202020204" pitchFamily="34" charset="0"/>
              </a:rPr>
              <a:t>of the income statement under GAAP follows either a single-step or </a:t>
            </a:r>
            <a:r>
              <a:rPr lang="en-US" sz="1800" b="0" dirty="0" smtClean="0">
                <a:solidFill>
                  <a:schemeClr val="tx1"/>
                </a:solidFill>
                <a:latin typeface="Liberation Sans" panose="020B0604020202020204" pitchFamily="34" charset="0"/>
              </a:rPr>
              <a:t>multiple-step format</a:t>
            </a:r>
            <a:r>
              <a:rPr lang="en-US" sz="1800" b="0" dirty="0">
                <a:solidFill>
                  <a:schemeClr val="tx1"/>
                </a:solidFill>
                <a:latin typeface="Liberation Sans" panose="020B0604020202020204" pitchFamily="34" charset="0"/>
              </a:rPr>
              <a:t>. IFRS does not mention a single-step or multiple-step approach.</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011010785"/>
      </p:ext>
    </p:extLst>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9" name="Rectangle 3"/>
          <p:cNvSpPr>
            <a:spLocks noChangeArrowheads="1"/>
          </p:cNvSpPr>
          <p:nvPr/>
        </p:nvSpPr>
        <p:spPr bwMode="auto">
          <a:xfrm>
            <a:off x="533399" y="1752600"/>
            <a:ext cx="8153401" cy="302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dirty="0" smtClean="0">
                <a:solidFill>
                  <a:schemeClr val="tx1"/>
                </a:solidFill>
                <a:latin typeface="Liberation Sans" panose="020B0604020202020204" pitchFamily="34" charset="0"/>
              </a:rPr>
              <a:t>Differences</a:t>
            </a:r>
            <a:endParaRPr lang="en-US" sz="2000" dirty="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Under </a:t>
            </a:r>
            <a:r>
              <a:rPr lang="en-US" sz="1800" b="0" dirty="0">
                <a:solidFill>
                  <a:schemeClr val="tx1"/>
                </a:solidFill>
                <a:latin typeface="Liberation Sans" panose="020B0604020202020204" pitchFamily="34" charset="0"/>
              </a:rPr>
              <a:t>IFRS, revaluation of land, buildings, and intangible assets is permitted. The initial gains </a:t>
            </a:r>
            <a:r>
              <a:rPr lang="en-US" sz="1800" b="0" dirty="0" smtClean="0">
                <a:solidFill>
                  <a:schemeClr val="tx1"/>
                </a:solidFill>
                <a:latin typeface="Liberation Sans" panose="020B0604020202020204" pitchFamily="34" charset="0"/>
              </a:rPr>
              <a:t>and losses </a:t>
            </a:r>
            <a:r>
              <a:rPr lang="en-US" sz="1800" b="0" dirty="0">
                <a:solidFill>
                  <a:schemeClr val="tx1"/>
                </a:solidFill>
                <a:latin typeface="Liberation Sans" panose="020B0604020202020204" pitchFamily="34" charset="0"/>
              </a:rPr>
              <a:t>resulting from this revaluation are reported as adjustments to equity, often referred to </a:t>
            </a:r>
            <a:r>
              <a:rPr lang="en-US" sz="1800" b="0" dirty="0" smtClean="0">
                <a:solidFill>
                  <a:schemeClr val="tx1"/>
                </a:solidFill>
                <a:latin typeface="Liberation Sans" panose="020B0604020202020204" pitchFamily="34" charset="0"/>
              </a:rPr>
              <a:t>as other </a:t>
            </a:r>
            <a:r>
              <a:rPr lang="en-US" sz="1800" b="0" dirty="0">
                <a:solidFill>
                  <a:schemeClr val="tx1"/>
                </a:solidFill>
                <a:latin typeface="Liberation Sans" panose="020B0604020202020204" pitchFamily="34" charset="0"/>
              </a:rPr>
              <a:t>comprehensive income. The effect of this difference is that the use of IFRS instead of </a:t>
            </a:r>
            <a:r>
              <a:rPr lang="en-US" sz="1800" b="0" dirty="0" smtClean="0">
                <a:solidFill>
                  <a:schemeClr val="tx1"/>
                </a:solidFill>
                <a:latin typeface="Liberation Sans" panose="020B0604020202020204" pitchFamily="34" charset="0"/>
              </a:rPr>
              <a:t>GAAP results </a:t>
            </a:r>
            <a:r>
              <a:rPr lang="en-US" sz="1800" b="0" dirty="0">
                <a:solidFill>
                  <a:schemeClr val="tx1"/>
                </a:solidFill>
                <a:latin typeface="Liberation Sans" panose="020B0604020202020204" pitchFamily="34" charset="0"/>
              </a:rPr>
              <a:t>in more transactions affecting equity (other comprehensive income) but not net income</a:t>
            </a:r>
            <a:r>
              <a:rPr lang="en-US" sz="1800" b="0" dirty="0" smtClean="0">
                <a:solidFill>
                  <a:schemeClr val="tx1"/>
                </a:solidFill>
                <a:latin typeface="Liberation Sans" panose="020B0604020202020204" pitchFamily="34" charset="0"/>
              </a:rPr>
              <a:t>. </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IFRS </a:t>
            </a:r>
            <a:r>
              <a:rPr lang="en-US" sz="1800" b="0" dirty="0">
                <a:solidFill>
                  <a:schemeClr val="tx1"/>
                </a:solidFill>
                <a:latin typeface="Liberation Sans" panose="020B0604020202020204" pitchFamily="34" charset="0"/>
              </a:rPr>
              <a:t>requires that two years of income statement information be presented, whereas </a:t>
            </a:r>
            <a:r>
              <a:rPr lang="en-US" sz="1800" b="0" dirty="0" smtClean="0">
                <a:solidFill>
                  <a:schemeClr val="tx1"/>
                </a:solidFill>
                <a:latin typeface="Liberation Sans" panose="020B0604020202020204" pitchFamily="34" charset="0"/>
              </a:rPr>
              <a:t>GAAP requires </a:t>
            </a:r>
            <a:r>
              <a:rPr lang="en-US" sz="1800" b="0" dirty="0">
                <a:solidFill>
                  <a:schemeClr val="tx1"/>
                </a:solidFill>
                <a:latin typeface="Liberation Sans" panose="020B0604020202020204" pitchFamily="34" charset="0"/>
              </a:rPr>
              <a:t>three years.</a:t>
            </a:r>
          </a:p>
        </p:txBody>
      </p:sp>
    </p:spTree>
    <p:extLst>
      <p:ext uri="{BB962C8B-B14F-4D97-AF65-F5344CB8AC3E}">
        <p14:creationId xmlns:p14="http://schemas.microsoft.com/office/powerpoint/2010/main" val="1700292376"/>
      </p:ext>
    </p:extLst>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58674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smtClean="0">
                <a:solidFill>
                  <a:schemeClr val="hlink"/>
                </a:solidFill>
                <a:latin typeface="Liberation Sans" panose="020B0604020202020204" pitchFamily="34" charset="0"/>
              </a:rPr>
              <a:t>Looking to the Future</a:t>
            </a:r>
            <a:endParaRPr lang="en-US" altLang="en-US" sz="2400" dirty="0">
              <a:solidFill>
                <a:schemeClr val="hlink"/>
              </a:solidFill>
              <a:latin typeface="Liberation Sans" panose="020B0604020202020204" pitchFamily="34" charset="0"/>
            </a:endParaRPr>
          </a:p>
        </p:txBody>
      </p:sp>
      <p:sp>
        <p:nvSpPr>
          <p:cNvPr id="68612" name="Rectangle 3"/>
          <p:cNvSpPr>
            <a:spLocks noChangeArrowheads="1"/>
          </p:cNvSpPr>
          <p:nvPr/>
        </p:nvSpPr>
        <p:spPr bwMode="auto">
          <a:xfrm>
            <a:off x="533400" y="1752600"/>
            <a:ext cx="8077200"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sz="1800" b="0" dirty="0" smtClean="0">
                <a:solidFill>
                  <a:schemeClr val="tx1"/>
                </a:solidFill>
                <a:latin typeface="Liberation Sans" panose="020B0604020202020204" pitchFamily="34" charset="0"/>
              </a:rPr>
              <a:t>The </a:t>
            </a:r>
            <a:r>
              <a:rPr lang="en-US" sz="1800" b="0" dirty="0">
                <a:solidFill>
                  <a:schemeClr val="tx1"/>
                </a:solidFill>
                <a:latin typeface="Liberation Sans" panose="020B0604020202020204" pitchFamily="34" charset="0"/>
              </a:rPr>
              <a:t>IASB and FASB are working on a project that would rework the structure of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statements</a:t>
            </a:r>
            <a:r>
              <a:rPr lang="en-US" sz="1800" b="0" dirty="0" smtClean="0">
                <a:solidFill>
                  <a:schemeClr val="tx1"/>
                </a:solidFill>
                <a:latin typeface="Liberation Sans" panose="020B0604020202020204" pitchFamily="34" charset="0"/>
              </a:rPr>
              <a:t>. Specifically</a:t>
            </a:r>
            <a:r>
              <a:rPr lang="en-US" sz="1800" b="0" dirty="0">
                <a:solidFill>
                  <a:schemeClr val="tx1"/>
                </a:solidFill>
                <a:latin typeface="Liberation Sans" panose="020B0604020202020204" pitchFamily="34" charset="0"/>
              </a:rPr>
              <a:t>, this project will address the issue of how to classify various items in the </a:t>
            </a:r>
            <a:r>
              <a:rPr lang="en-US" sz="1800" b="0" dirty="0" smtClean="0">
                <a:solidFill>
                  <a:schemeClr val="tx1"/>
                </a:solidFill>
                <a:latin typeface="Liberation Sans" panose="020B0604020202020204" pitchFamily="34" charset="0"/>
              </a:rPr>
              <a:t>income statement</a:t>
            </a:r>
            <a:r>
              <a:rPr lang="en-US" sz="1800" b="0" dirty="0">
                <a:solidFill>
                  <a:schemeClr val="tx1"/>
                </a:solidFill>
                <a:latin typeface="Liberation Sans" panose="020B0604020202020204" pitchFamily="34" charset="0"/>
              </a:rPr>
              <a:t>. A main goal of this new approach is to provide information that better represents </a:t>
            </a:r>
            <a:r>
              <a:rPr lang="en-US" sz="1800" b="0" dirty="0" smtClean="0">
                <a:solidFill>
                  <a:schemeClr val="tx1"/>
                </a:solidFill>
                <a:latin typeface="Liberation Sans" panose="020B0604020202020204" pitchFamily="34" charset="0"/>
              </a:rPr>
              <a:t>how businesses </a:t>
            </a:r>
            <a:r>
              <a:rPr lang="en-US" sz="1800" b="0" dirty="0">
                <a:solidFill>
                  <a:schemeClr val="tx1"/>
                </a:solidFill>
                <a:latin typeface="Liberation Sans" panose="020B0604020202020204" pitchFamily="34" charset="0"/>
              </a:rPr>
              <a:t>are run. In addition, this approach draws attention away from just one </a:t>
            </a:r>
            <a:r>
              <a:rPr lang="en-US" sz="1800" b="0" dirty="0" smtClean="0">
                <a:solidFill>
                  <a:schemeClr val="tx1"/>
                </a:solidFill>
                <a:latin typeface="Liberation Sans" panose="020B0604020202020204" pitchFamily="34" charset="0"/>
              </a:rPr>
              <a:t>number—net income</a:t>
            </a:r>
            <a:r>
              <a:rPr lang="en-US" sz="1800" b="0" dirty="0">
                <a:solidFill>
                  <a:schemeClr val="tx1"/>
                </a:solidFill>
                <a:latin typeface="Liberation Sans" panose="020B0604020202020204" pitchFamily="34" charset="0"/>
              </a:rPr>
              <a:t>. It will adopt major groupings similar to those currently used by the statement of </a:t>
            </a:r>
            <a:r>
              <a:rPr lang="en-US" sz="1800" b="0" dirty="0" smtClean="0">
                <a:solidFill>
                  <a:schemeClr val="tx1"/>
                </a:solidFill>
                <a:latin typeface="Liberation Sans" panose="020B0604020202020204" pitchFamily="34" charset="0"/>
              </a:rPr>
              <a:t>cash flows </a:t>
            </a:r>
            <a:r>
              <a:rPr lang="en-US" sz="1800" b="0" dirty="0">
                <a:solidFill>
                  <a:schemeClr val="tx1"/>
                </a:solidFill>
                <a:latin typeface="Liberation Sans" panose="020B0604020202020204" pitchFamily="34" charset="0"/>
              </a:rPr>
              <a:t>(operating, investing, and </a:t>
            </a:r>
            <a:r>
              <a:rPr lang="en-US" sz="1800" b="0" dirty="0" smtClean="0">
                <a:solidFill>
                  <a:schemeClr val="tx1"/>
                </a:solidFill>
                <a:latin typeface="Liberation Sans" panose="020B0604020202020204" pitchFamily="34" charset="0"/>
              </a:rPr>
              <a:t>financing</a:t>
            </a:r>
            <a:r>
              <a:rPr lang="en-US" sz="1800" b="0" dirty="0">
                <a:solidFill>
                  <a:schemeClr val="tx1"/>
                </a:solidFill>
                <a:latin typeface="Liberation Sans" panose="020B0604020202020204" pitchFamily="34" charset="0"/>
              </a:rPr>
              <a:t>), so that numbers can be more readily traced </a:t>
            </a:r>
            <a:r>
              <a:rPr lang="en-US" sz="1800" b="0" dirty="0" smtClean="0">
                <a:solidFill>
                  <a:schemeClr val="tx1"/>
                </a:solidFill>
                <a:latin typeface="Liberation Sans" panose="020B0604020202020204" pitchFamily="34" charset="0"/>
              </a:rPr>
              <a:t>across statements</a:t>
            </a:r>
            <a:r>
              <a:rPr lang="en-US" sz="1800" b="0" dirty="0">
                <a:solidFill>
                  <a:schemeClr val="tx1"/>
                </a:solidFill>
                <a:latin typeface="Liberation Sans" panose="020B0604020202020204" pitchFamily="34" charset="0"/>
              </a:rPr>
              <a:t>. For example, the amount of income that is generated by operations would be </a:t>
            </a:r>
            <a:r>
              <a:rPr lang="en-US" sz="1800" b="0" dirty="0" smtClean="0">
                <a:solidFill>
                  <a:schemeClr val="tx1"/>
                </a:solidFill>
                <a:latin typeface="Liberation Sans" panose="020B0604020202020204" pitchFamily="34" charset="0"/>
              </a:rPr>
              <a:t>traceable to </a:t>
            </a:r>
            <a:r>
              <a:rPr lang="en-US" sz="1800" b="0" dirty="0">
                <a:solidFill>
                  <a:schemeClr val="tx1"/>
                </a:solidFill>
                <a:latin typeface="Liberation Sans" panose="020B0604020202020204" pitchFamily="34" charset="0"/>
              </a:rPr>
              <a:t>the assets and liabilities used to generate the income. Finally, this approach would also </a:t>
            </a:r>
            <a:r>
              <a:rPr lang="en-US" sz="1800" b="0" dirty="0" smtClean="0">
                <a:solidFill>
                  <a:schemeClr val="tx1"/>
                </a:solidFill>
                <a:latin typeface="Liberation Sans" panose="020B0604020202020204" pitchFamily="34" charset="0"/>
              </a:rPr>
              <a:t>provide detail</a:t>
            </a:r>
            <a:r>
              <a:rPr lang="en-US" sz="1800" b="0" dirty="0">
                <a:solidFill>
                  <a:schemeClr val="tx1"/>
                </a:solidFill>
                <a:latin typeface="Liberation Sans" panose="020B0604020202020204" pitchFamily="34" charset="0"/>
              </a:rPr>
              <a:t>, beyond that currently seen in most statements (either GAAP or IFRS), by requiring that </a:t>
            </a:r>
            <a:r>
              <a:rPr lang="en-US" sz="1800" b="0" dirty="0" smtClean="0">
                <a:solidFill>
                  <a:schemeClr val="tx1"/>
                </a:solidFill>
                <a:latin typeface="Liberation Sans" panose="020B0604020202020204" pitchFamily="34" charset="0"/>
              </a:rPr>
              <a:t>line items </a:t>
            </a:r>
            <a:r>
              <a:rPr lang="en-US" sz="1800" b="0" dirty="0">
                <a:solidFill>
                  <a:schemeClr val="tx1"/>
                </a:solidFill>
                <a:latin typeface="Liberation Sans" panose="020B0604020202020204" pitchFamily="34" charset="0"/>
              </a:rPr>
              <a:t>be presented both by function and by nature. The new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 format was </a:t>
            </a:r>
            <a:r>
              <a:rPr lang="en-US" sz="1800" b="0" dirty="0" smtClean="0">
                <a:solidFill>
                  <a:schemeClr val="tx1"/>
                </a:solidFill>
                <a:latin typeface="Liberation Sans" panose="020B0604020202020204" pitchFamily="34" charset="0"/>
              </a:rPr>
              <a:t>heavily influenced </a:t>
            </a:r>
            <a:r>
              <a:rPr lang="en-US" sz="1800" b="0" dirty="0">
                <a:solidFill>
                  <a:schemeClr val="tx1"/>
                </a:solidFill>
                <a:latin typeface="Liberation Sans" panose="020B0604020202020204" pitchFamily="34" charset="0"/>
              </a:rPr>
              <a:t>by suggestions from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analysts.</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365034744"/>
      </p:ext>
    </p:extLst>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smtClean="0">
                <a:solidFill>
                  <a:srgbClr val="CC0000"/>
                </a:solidFill>
                <a:latin typeface="Liberation Sans" panose="020B0604020202020204" pitchFamily="34" charset="0"/>
              </a:rPr>
              <a:t>GAAP 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69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60000"/>
              </a:spcBef>
              <a:buClr>
                <a:srgbClr val="800000"/>
              </a:buClr>
              <a:buSzPct val="80000"/>
              <a:buNone/>
            </a:pPr>
            <a:r>
              <a:rPr lang="en-US" sz="2100" b="0" dirty="0" smtClean="0">
                <a:latin typeface="Liberation Sans" panose="020B0604020202020204" pitchFamily="34" charset="0"/>
              </a:rPr>
              <a:t>Which </a:t>
            </a:r>
            <a:r>
              <a:rPr lang="en-US" sz="2100" b="0" dirty="0">
                <a:latin typeface="Liberation Sans" panose="020B0604020202020204" pitchFamily="34" charset="0"/>
              </a:rPr>
              <a:t>of the following would </a:t>
            </a:r>
            <a:r>
              <a:rPr lang="en-US" sz="2100" dirty="0">
                <a:latin typeface="Liberation Sans" panose="020B0604020202020204" pitchFamily="34" charset="0"/>
              </a:rPr>
              <a:t>not</a:t>
            </a:r>
            <a:r>
              <a:rPr lang="en-US" sz="2100" b="0" dirty="0">
                <a:latin typeface="Liberation Sans" panose="020B0604020202020204" pitchFamily="34" charset="0"/>
              </a:rPr>
              <a:t> be included in the </a:t>
            </a:r>
            <a:r>
              <a:rPr lang="en-US" sz="2100" b="0" dirty="0" smtClean="0">
                <a:latin typeface="Liberation Sans" panose="020B0604020202020204" pitchFamily="34" charset="0"/>
              </a:rPr>
              <a:t>definition </a:t>
            </a:r>
            <a:r>
              <a:rPr lang="en-US" sz="2100" b="0" dirty="0">
                <a:latin typeface="Liberation Sans" panose="020B0604020202020204" pitchFamily="34" charset="0"/>
              </a:rPr>
              <a:t>of inventory under GAAP</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Photocopy </a:t>
            </a:r>
            <a:r>
              <a:rPr lang="en-US" sz="2100" b="0" dirty="0">
                <a:latin typeface="Liberation Sans" panose="020B0604020202020204" pitchFamily="34" charset="0"/>
              </a:rPr>
              <a:t>paper held for sale by an </a:t>
            </a:r>
            <a:r>
              <a:rPr lang="en-US" sz="2100" b="0" dirty="0" smtClean="0">
                <a:latin typeface="Liberation Sans" panose="020B0604020202020204" pitchFamily="34" charset="0"/>
              </a:rPr>
              <a:t>office-supply </a:t>
            </a:r>
            <a:r>
              <a:rPr lang="en-US" sz="2100" b="0" dirty="0">
                <a:latin typeface="Liberation Sans" panose="020B0604020202020204" pitchFamily="34" charset="0"/>
              </a:rPr>
              <a:t>store</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Stereo </a:t>
            </a:r>
            <a:r>
              <a:rPr lang="en-US" sz="2100" b="0" dirty="0">
                <a:latin typeface="Liberation Sans" panose="020B0604020202020204" pitchFamily="34" charset="0"/>
              </a:rPr>
              <a:t>equipment held for sale by an electronics store</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Used office </a:t>
            </a:r>
            <a:r>
              <a:rPr lang="en-US" sz="2100" b="0" dirty="0">
                <a:latin typeface="Liberation Sans" panose="020B0604020202020204" pitchFamily="34" charset="0"/>
              </a:rPr>
              <a:t>equipment held for sale by the human relations department of a </a:t>
            </a:r>
            <a:r>
              <a:rPr lang="en-US" sz="2100" b="0" dirty="0" smtClean="0">
                <a:latin typeface="Liberation Sans" panose="020B0604020202020204" pitchFamily="34" charset="0"/>
              </a:rPr>
              <a:t>plastics company.</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All </a:t>
            </a:r>
            <a:r>
              <a:rPr lang="en-US" sz="2100" b="0" dirty="0">
                <a:latin typeface="Liberation Sans" panose="020B0604020202020204" pitchFamily="34" charset="0"/>
              </a:rPr>
              <a:t>of the above would meet the </a:t>
            </a:r>
            <a:r>
              <a:rPr lang="en-US" sz="2100" b="0" dirty="0" smtClean="0">
                <a:latin typeface="Liberation Sans" panose="020B0604020202020204" pitchFamily="34" charset="0"/>
              </a:rPr>
              <a:t>definition</a:t>
            </a:r>
            <a:r>
              <a:rPr lang="en-US" sz="2100" b="0" dirty="0">
                <a:latin typeface="Liberation Sans" panose="020B0604020202020204" pitchFamily="34" charset="0"/>
              </a:rPr>
              <a:t>.</a:t>
            </a:r>
            <a:endParaRPr lang="en-US" altLang="en-US" sz="2100" b="0" dirty="0">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39624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6926802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29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60000"/>
              </a:spcBef>
              <a:buClr>
                <a:srgbClr val="800000"/>
              </a:buClr>
              <a:buSzPct val="80000"/>
              <a:buNone/>
            </a:pPr>
            <a:r>
              <a:rPr lang="en-US" sz="2100" b="0" dirty="0" smtClean="0">
                <a:latin typeface="Liberation Sans" panose="020B0604020202020204" pitchFamily="34" charset="0"/>
              </a:rPr>
              <a:t>Which </a:t>
            </a:r>
            <a:r>
              <a:rPr lang="en-US" sz="2100" b="0" dirty="0">
                <a:latin typeface="Liberation Sans" panose="020B0604020202020204" pitchFamily="34" charset="0"/>
              </a:rPr>
              <a:t>of the following would </a:t>
            </a:r>
            <a:r>
              <a:rPr lang="en-US" sz="2100" dirty="0">
                <a:latin typeface="Liberation Sans" panose="020B0604020202020204" pitchFamily="34" charset="0"/>
              </a:rPr>
              <a:t>not</a:t>
            </a:r>
            <a:r>
              <a:rPr lang="en-US" sz="2100" b="0" dirty="0">
                <a:latin typeface="Liberation Sans" panose="020B0604020202020204" pitchFamily="34" charset="0"/>
              </a:rPr>
              <a:t> be a line item of a company reporting costs by nature</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Depreciation </a:t>
            </a:r>
            <a:r>
              <a:rPr lang="en-US" sz="2100" b="0" dirty="0">
                <a:latin typeface="Liberation Sans" panose="020B0604020202020204" pitchFamily="34" charset="0"/>
              </a:rPr>
              <a:t>expense. </a:t>
            </a:r>
            <a:endParaRPr lang="en-US" sz="2100" b="0" dirty="0" smtClean="0">
              <a:latin typeface="Liberation Sans" panose="020B0604020202020204" pitchFamily="34" charset="0"/>
            </a:endParaRP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Interest </a:t>
            </a:r>
            <a:r>
              <a:rPr lang="en-US" sz="2100" b="0" dirty="0">
                <a:latin typeface="Liberation Sans" panose="020B0604020202020204" pitchFamily="34" charset="0"/>
              </a:rPr>
              <a:t>expense</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Salaries </a:t>
            </a:r>
            <a:r>
              <a:rPr lang="en-US" sz="2100" b="0" dirty="0">
                <a:latin typeface="Liberation Sans" panose="020B0604020202020204" pitchFamily="34" charset="0"/>
              </a:rPr>
              <a:t>and wages expense. </a:t>
            </a:r>
            <a:endParaRPr lang="en-US" sz="2100" b="0" dirty="0" smtClean="0">
              <a:latin typeface="Liberation Sans" panose="020B0604020202020204" pitchFamily="34" charset="0"/>
            </a:endParaRP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Manufacturing expense.</a:t>
            </a:r>
            <a:endParaRPr lang="en-US" altLang="en-US" sz="2100" b="0" dirty="0">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4558352"/>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8580797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459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900"/>
              </a:spcBef>
              <a:buClr>
                <a:srgbClr val="800000"/>
              </a:buClr>
              <a:buSzPct val="80000"/>
              <a:buFont typeface="Wingdings" pitchFamily="2" charset="2"/>
              <a:buNone/>
            </a:pPr>
            <a:r>
              <a:rPr lang="en-US" sz="2100" dirty="0" smtClean="0">
                <a:solidFill>
                  <a:schemeClr val="bg2"/>
                </a:solidFill>
                <a:latin typeface="Liberation Sans" panose="020B0604020202020204" pitchFamily="34" charset="0"/>
              </a:rPr>
              <a:t>Which </a:t>
            </a:r>
            <a:r>
              <a:rPr lang="en-US" sz="2100" dirty="0">
                <a:solidFill>
                  <a:schemeClr val="bg2"/>
                </a:solidFill>
                <a:latin typeface="Liberation Sans" panose="020B0604020202020204" pitchFamily="34" charset="0"/>
              </a:rPr>
              <a:t>of the following statements is </a:t>
            </a:r>
            <a:r>
              <a:rPr lang="en-US" sz="2100" b="1" dirty="0">
                <a:solidFill>
                  <a:schemeClr val="bg2"/>
                </a:solidFill>
                <a:latin typeface="Liberation Sans" panose="020B0604020202020204" pitchFamily="34" charset="0"/>
              </a:rPr>
              <a:t>false</a:t>
            </a:r>
            <a:r>
              <a:rPr lang="en-US" sz="2100" dirty="0" smtClean="0">
                <a:solidFill>
                  <a:schemeClr val="bg2"/>
                </a:solidFill>
                <a:latin typeface="Liberation Sans" panose="020B0604020202020204" pitchFamily="34" charset="0"/>
              </a:rPr>
              <a:t>?</a:t>
            </a:r>
          </a:p>
          <a:p>
            <a:pPr marL="685800" lvl="1" indent="-457200" algn="l">
              <a:lnSpc>
                <a:spcPct val="125000"/>
              </a:lnSpc>
              <a:spcBef>
                <a:spcPts val="900"/>
              </a:spcBef>
              <a:buClr>
                <a:schemeClr val="tx1"/>
              </a:buClr>
              <a:buSzPct val="100000"/>
              <a:buFont typeface="Wingdings" pitchFamily="2" charset="2"/>
              <a:buAutoNum type="alphaLcParenR"/>
            </a:pPr>
            <a:r>
              <a:rPr lang="en-US" sz="2100" dirty="0" smtClean="0">
                <a:solidFill>
                  <a:schemeClr val="bg2"/>
                </a:solidFill>
                <a:latin typeface="Liberation Sans" panose="020B0604020202020204" pitchFamily="34" charset="0"/>
              </a:rPr>
              <a:t>GAAP specifically </a:t>
            </a:r>
            <a:r>
              <a:rPr lang="en-US" sz="2100" dirty="0">
                <a:solidFill>
                  <a:schemeClr val="bg2"/>
                </a:solidFill>
                <a:latin typeface="Liberation Sans" panose="020B0604020202020204" pitchFamily="34" charset="0"/>
              </a:rPr>
              <a:t>requires use of a multiple-step income statement</a:t>
            </a:r>
            <a:r>
              <a:rPr lang="en-US" sz="2100" dirty="0" smtClean="0">
                <a:solidFill>
                  <a:schemeClr val="bg2"/>
                </a:solidFill>
                <a:latin typeface="Liberation Sans" panose="020B0604020202020204" pitchFamily="34" charset="0"/>
              </a:rPr>
              <a:t>.</a:t>
            </a:r>
          </a:p>
          <a:p>
            <a:pPr marL="685800" lvl="1" indent="-457200" algn="l">
              <a:lnSpc>
                <a:spcPct val="125000"/>
              </a:lnSpc>
              <a:spcBef>
                <a:spcPts val="900"/>
              </a:spcBef>
              <a:buClr>
                <a:schemeClr val="tx1"/>
              </a:buClr>
              <a:buSzPct val="100000"/>
              <a:buFont typeface="Wingdings" pitchFamily="2" charset="2"/>
              <a:buAutoNum type="alphaLcParenR"/>
            </a:pPr>
            <a:r>
              <a:rPr lang="en-US" sz="2100" dirty="0" smtClean="0">
                <a:solidFill>
                  <a:schemeClr val="bg2"/>
                </a:solidFill>
                <a:latin typeface="Liberation Sans" panose="020B0604020202020204" pitchFamily="34" charset="0"/>
              </a:rPr>
              <a:t>Under </a:t>
            </a:r>
            <a:r>
              <a:rPr lang="en-US" sz="2100" dirty="0">
                <a:solidFill>
                  <a:schemeClr val="bg2"/>
                </a:solidFill>
                <a:latin typeface="Liberation Sans" panose="020B0604020202020204" pitchFamily="34" charset="0"/>
              </a:rPr>
              <a:t>GAAP, companies can use either a perpetual or periodic system</a:t>
            </a:r>
            <a:r>
              <a:rPr lang="en-US" sz="2100" dirty="0" smtClean="0">
                <a:solidFill>
                  <a:schemeClr val="bg2"/>
                </a:solidFill>
                <a:latin typeface="Liberation Sans" panose="020B0604020202020204" pitchFamily="34" charset="0"/>
              </a:rPr>
              <a:t>.</a:t>
            </a:r>
          </a:p>
          <a:p>
            <a:pPr marL="685800" lvl="1" indent="-457200" algn="l">
              <a:lnSpc>
                <a:spcPct val="125000"/>
              </a:lnSpc>
              <a:spcBef>
                <a:spcPts val="900"/>
              </a:spcBef>
              <a:buClr>
                <a:schemeClr val="tx1"/>
              </a:buClr>
              <a:buSzPct val="100000"/>
              <a:buFont typeface="Wingdings" pitchFamily="2" charset="2"/>
              <a:buAutoNum type="alphaLcParenR"/>
            </a:pPr>
            <a:r>
              <a:rPr lang="en-US" sz="2100" dirty="0" smtClean="0">
                <a:solidFill>
                  <a:schemeClr val="bg2"/>
                </a:solidFill>
                <a:latin typeface="Liberation Sans" panose="020B0604020202020204" pitchFamily="34" charset="0"/>
              </a:rPr>
              <a:t>The </a:t>
            </a:r>
            <a:r>
              <a:rPr lang="en-US" sz="2100" dirty="0">
                <a:solidFill>
                  <a:schemeClr val="bg2"/>
                </a:solidFill>
                <a:latin typeface="Liberation Sans" panose="020B0604020202020204" pitchFamily="34" charset="0"/>
              </a:rPr>
              <a:t>proposed new format for </a:t>
            </a:r>
            <a:r>
              <a:rPr lang="en-US" sz="2100" dirty="0" smtClean="0">
                <a:solidFill>
                  <a:schemeClr val="bg2"/>
                </a:solidFill>
                <a:latin typeface="Liberation Sans" panose="020B0604020202020204" pitchFamily="34" charset="0"/>
              </a:rPr>
              <a:t>financial </a:t>
            </a:r>
            <a:r>
              <a:rPr lang="en-US" sz="2100" dirty="0">
                <a:solidFill>
                  <a:schemeClr val="bg2"/>
                </a:solidFill>
                <a:latin typeface="Liberation Sans" panose="020B0604020202020204" pitchFamily="34" charset="0"/>
              </a:rPr>
              <a:t>statements was heavily </a:t>
            </a:r>
            <a:r>
              <a:rPr lang="en-US" sz="2100" dirty="0" smtClean="0">
                <a:solidFill>
                  <a:schemeClr val="bg2"/>
                </a:solidFill>
                <a:latin typeface="Liberation Sans" panose="020B0604020202020204" pitchFamily="34" charset="0"/>
              </a:rPr>
              <a:t>influenced </a:t>
            </a:r>
            <a:r>
              <a:rPr lang="en-US" sz="2100" dirty="0">
                <a:solidFill>
                  <a:schemeClr val="bg2"/>
                </a:solidFill>
                <a:latin typeface="Liberation Sans" panose="020B0604020202020204" pitchFamily="34" charset="0"/>
              </a:rPr>
              <a:t>by the </a:t>
            </a:r>
            <a:r>
              <a:rPr lang="en-US" sz="2100" dirty="0" smtClean="0">
                <a:solidFill>
                  <a:schemeClr val="bg2"/>
                </a:solidFill>
                <a:latin typeface="Liberation Sans" panose="020B0604020202020204" pitchFamily="34" charset="0"/>
              </a:rPr>
              <a:t>suggestions of financial </a:t>
            </a:r>
            <a:r>
              <a:rPr lang="en-US" sz="2100" dirty="0">
                <a:solidFill>
                  <a:schemeClr val="bg2"/>
                </a:solidFill>
                <a:latin typeface="Liberation Sans" panose="020B0604020202020204" pitchFamily="34" charset="0"/>
              </a:rPr>
              <a:t>statement analysts</a:t>
            </a:r>
            <a:r>
              <a:rPr lang="en-US" sz="2100" dirty="0" smtClean="0">
                <a:solidFill>
                  <a:schemeClr val="bg2"/>
                </a:solidFill>
                <a:latin typeface="Liberation Sans" panose="020B0604020202020204" pitchFamily="34" charset="0"/>
              </a:rPr>
              <a:t>.</a:t>
            </a:r>
          </a:p>
          <a:p>
            <a:pPr marL="685800" lvl="1" indent="-457200" algn="l">
              <a:lnSpc>
                <a:spcPct val="125000"/>
              </a:lnSpc>
              <a:spcBef>
                <a:spcPts val="900"/>
              </a:spcBef>
              <a:buClr>
                <a:schemeClr val="tx1"/>
              </a:buClr>
              <a:buSzPct val="100000"/>
              <a:buFont typeface="Wingdings" pitchFamily="2" charset="2"/>
              <a:buAutoNum type="alphaLcParenR"/>
            </a:pPr>
            <a:r>
              <a:rPr lang="en-US" sz="2100" dirty="0" smtClean="0">
                <a:solidFill>
                  <a:schemeClr val="bg2"/>
                </a:solidFill>
                <a:latin typeface="Liberation Sans" panose="020B0604020202020204" pitchFamily="34" charset="0"/>
              </a:rPr>
              <a:t>The </a:t>
            </a:r>
            <a:r>
              <a:rPr lang="en-US" sz="2100" dirty="0">
                <a:solidFill>
                  <a:schemeClr val="bg2"/>
                </a:solidFill>
                <a:latin typeface="Liberation Sans" panose="020B0604020202020204" pitchFamily="34" charset="0"/>
              </a:rPr>
              <a:t>new income statement format will try to de-emphasize the focus on the “net income</a:t>
            </a:r>
            <a:r>
              <a:rPr lang="en-US" sz="2100" dirty="0" smtClean="0">
                <a:solidFill>
                  <a:schemeClr val="bg2"/>
                </a:solidFill>
                <a:latin typeface="Liberation Sans" panose="020B0604020202020204" pitchFamily="34" charset="0"/>
              </a:rPr>
              <a:t>” line </a:t>
            </a:r>
            <a:r>
              <a:rPr lang="en-US" sz="2100" dirty="0">
                <a:solidFill>
                  <a:schemeClr val="bg2"/>
                </a:solidFill>
                <a:latin typeface="Liberation Sans" panose="020B0604020202020204" pitchFamily="34" charset="0"/>
              </a:rPr>
              <a:t>item.</a:t>
            </a:r>
            <a:endParaRPr lang="en-US" altLang="en-US" sz="2100" dirty="0">
              <a:solidFill>
                <a:schemeClr val="bg2"/>
              </a:solidFill>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2313296"/>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112862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1357952"/>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30000"/>
              </a:lnSpc>
              <a:spcBef>
                <a:spcPct val="0"/>
              </a:spcBef>
              <a:buClrTx/>
              <a:buSzTx/>
              <a:buFontTx/>
              <a:buNone/>
            </a:pPr>
            <a:r>
              <a:rPr lang="en-US" altLang="en-US" sz="2000" b="0" dirty="0">
                <a:solidFill>
                  <a:schemeClr val="tx1"/>
                </a:solidFill>
                <a:latin typeface="Liberation Sans" panose="020B0604020202020204" pitchFamily="34" charset="0"/>
              </a:rPr>
              <a:t>“Copyright © </a:t>
            </a:r>
            <a:r>
              <a:rPr lang="en-US" altLang="en-US" sz="2000" b="0" dirty="0" smtClean="0">
                <a:solidFill>
                  <a:schemeClr val="tx1"/>
                </a:solidFill>
                <a:latin typeface="Liberation Sans" panose="020B0604020202020204" pitchFamily="34" charset="0"/>
              </a:rPr>
              <a:t>2016 </a:t>
            </a:r>
            <a:r>
              <a:rPr lang="en-US" altLang="en-US" sz="2000" b="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994300086"/>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533400" y="1905000"/>
            <a:ext cx="7391400" cy="200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lvl="1" algn="l">
              <a:lnSpc>
                <a:spcPct val="125000"/>
              </a:lnSpc>
              <a:spcBef>
                <a:spcPts val="1200"/>
              </a:spcBef>
              <a:buClr>
                <a:srgbClr val="CC0000"/>
              </a:buClr>
              <a:buSzPct val="80000"/>
              <a:buFont typeface="Wingdings" pitchFamily="2" charset="2"/>
              <a:buChar char="u"/>
            </a:pPr>
            <a:r>
              <a:rPr lang="en-US" altLang="en-US" sz="2100" dirty="0">
                <a:latin typeface="Liberation Sans" panose="020B0604020202020204" pitchFamily="34" charset="0"/>
              </a:rPr>
              <a:t>Do not keep detailed records of the goods on hand.</a:t>
            </a:r>
          </a:p>
          <a:p>
            <a:pPr lvl="1" algn="l">
              <a:lnSpc>
                <a:spcPct val="125000"/>
              </a:lnSpc>
              <a:spcBef>
                <a:spcPts val="1200"/>
              </a:spcBef>
              <a:buClr>
                <a:srgbClr val="CC0000"/>
              </a:buClr>
              <a:buSzPct val="80000"/>
              <a:buFont typeface="Wingdings" pitchFamily="2" charset="2"/>
              <a:buChar char="u"/>
            </a:pPr>
            <a:r>
              <a:rPr lang="en-US" altLang="en-US" sz="2100" dirty="0">
                <a:latin typeface="Liberation Sans" panose="020B0604020202020204" pitchFamily="34" charset="0"/>
              </a:rPr>
              <a:t>Cost of goods sold determined by count at the end of the accounting period.</a:t>
            </a:r>
          </a:p>
          <a:p>
            <a:pPr lvl="1" algn="l">
              <a:lnSpc>
                <a:spcPct val="125000"/>
              </a:lnSpc>
              <a:spcBef>
                <a:spcPts val="1200"/>
              </a:spcBef>
              <a:buClr>
                <a:srgbClr val="CC0000"/>
              </a:buClr>
              <a:buSzPct val="80000"/>
              <a:buFont typeface="Wingdings" pitchFamily="2" charset="2"/>
              <a:buChar char="u"/>
            </a:pPr>
            <a:r>
              <a:rPr lang="en-US" altLang="en-US" sz="2100" dirty="0">
                <a:latin typeface="Liberation Sans" panose="020B0604020202020204" pitchFamily="34" charset="0"/>
              </a:rPr>
              <a:t>Calculation of Cost of Goods Sold:</a:t>
            </a:r>
          </a:p>
        </p:txBody>
      </p:sp>
      <p:sp>
        <p:nvSpPr>
          <p:cNvPr id="10243" name="Text Box 8"/>
          <p:cNvSpPr txBox="1">
            <a:spLocks noChangeArrowheads="1"/>
          </p:cNvSpPr>
          <p:nvPr/>
        </p:nvSpPr>
        <p:spPr bwMode="auto">
          <a:xfrm>
            <a:off x="1600200" y="4025900"/>
            <a:ext cx="5638800" cy="1788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832475" algn="r"/>
              </a:tabLst>
              <a:defRPr sz="2000">
                <a:solidFill>
                  <a:schemeClr val="tx1"/>
                </a:solidFill>
                <a:latin typeface="Comic Sans MS" pitchFamily="66" charset="0"/>
              </a:defRPr>
            </a:lvl1pPr>
            <a:lvl2pPr marL="742950" indent="-285750">
              <a:tabLst>
                <a:tab pos="5832475" algn="r"/>
              </a:tabLst>
              <a:defRPr sz="2000">
                <a:solidFill>
                  <a:schemeClr val="tx1"/>
                </a:solidFill>
                <a:latin typeface="Comic Sans MS" pitchFamily="66" charset="0"/>
              </a:defRPr>
            </a:lvl2pPr>
            <a:lvl3pPr marL="1143000" indent="-228600">
              <a:tabLst>
                <a:tab pos="5832475" algn="r"/>
              </a:tabLst>
              <a:defRPr sz="2000">
                <a:solidFill>
                  <a:schemeClr val="tx1"/>
                </a:solidFill>
                <a:latin typeface="Comic Sans MS" pitchFamily="66" charset="0"/>
              </a:defRPr>
            </a:lvl3pPr>
            <a:lvl4pPr marL="1600200" indent="-228600">
              <a:tabLst>
                <a:tab pos="5832475" algn="r"/>
              </a:tabLst>
              <a:defRPr sz="2000">
                <a:solidFill>
                  <a:schemeClr val="tx1"/>
                </a:solidFill>
                <a:latin typeface="Comic Sans MS" pitchFamily="66" charset="0"/>
              </a:defRPr>
            </a:lvl4pPr>
            <a:lvl5pPr marL="2057400" indent="-228600">
              <a:tabLst>
                <a:tab pos="583247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83247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83247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83247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832475" algn="r"/>
              </a:tabLst>
              <a:defRPr sz="2000">
                <a:solidFill>
                  <a:schemeClr val="tx1"/>
                </a:solidFill>
                <a:latin typeface="Comic Sans MS" pitchFamily="66" charset="0"/>
              </a:defRPr>
            </a:lvl9pPr>
          </a:lstStyle>
          <a:p>
            <a:pPr algn="l">
              <a:spcBef>
                <a:spcPct val="20000"/>
              </a:spcBef>
              <a:buClr>
                <a:srgbClr val="800000"/>
              </a:buClr>
              <a:buSzPct val="95000"/>
            </a:pPr>
            <a:r>
              <a:rPr lang="en-US" altLang="en-US" sz="1900" dirty="0">
                <a:latin typeface="Liberation Sans" panose="020B0604020202020204" pitchFamily="34" charset="0"/>
              </a:rPr>
              <a:t>Beginning inventory	</a:t>
            </a:r>
            <a:r>
              <a:rPr lang="en-US" altLang="en-US" sz="1900" dirty="0" smtClean="0">
                <a:latin typeface="Liberation Sans" panose="020B0604020202020204" pitchFamily="34" charset="0"/>
              </a:rPr>
              <a:t>€ </a:t>
            </a:r>
            <a:r>
              <a:rPr lang="en-US" altLang="en-US" sz="1900" dirty="0">
                <a:latin typeface="Liberation Sans" panose="020B0604020202020204" pitchFamily="34" charset="0"/>
              </a:rPr>
              <a:t>100,000</a:t>
            </a:r>
          </a:p>
          <a:p>
            <a:pPr algn="l">
              <a:spcBef>
                <a:spcPct val="20000"/>
              </a:spcBef>
              <a:buClr>
                <a:srgbClr val="800000"/>
              </a:buClr>
              <a:buSzPct val="95000"/>
            </a:pPr>
            <a:r>
              <a:rPr lang="en-US" altLang="en-US" sz="1900" dirty="0">
                <a:latin typeface="Liberation Sans" panose="020B0604020202020204" pitchFamily="34" charset="0"/>
              </a:rPr>
              <a:t>Add: Purchases, net	800,000</a:t>
            </a:r>
          </a:p>
          <a:p>
            <a:pPr algn="l">
              <a:spcBef>
                <a:spcPct val="20000"/>
              </a:spcBef>
              <a:buClr>
                <a:srgbClr val="800000"/>
              </a:buClr>
              <a:buSzPct val="95000"/>
            </a:pPr>
            <a:r>
              <a:rPr lang="en-US" altLang="en-US" sz="1900" dirty="0">
                <a:latin typeface="Liberation Sans" panose="020B0604020202020204" pitchFamily="34" charset="0"/>
              </a:rPr>
              <a:t>Goods available for sale	900,000</a:t>
            </a:r>
          </a:p>
          <a:p>
            <a:pPr algn="l">
              <a:spcBef>
                <a:spcPct val="20000"/>
              </a:spcBef>
              <a:buClr>
                <a:srgbClr val="800000"/>
              </a:buClr>
              <a:buSzPct val="95000"/>
            </a:pPr>
            <a:r>
              <a:rPr lang="en-US" altLang="en-US" sz="1900" dirty="0">
                <a:latin typeface="Liberation Sans" panose="020B0604020202020204" pitchFamily="34" charset="0"/>
              </a:rPr>
              <a:t>Less: Ending inventory	125,000</a:t>
            </a:r>
          </a:p>
          <a:p>
            <a:pPr algn="l">
              <a:spcBef>
                <a:spcPct val="20000"/>
              </a:spcBef>
              <a:buClr>
                <a:srgbClr val="800000"/>
              </a:buClr>
              <a:buSzPct val="95000"/>
            </a:pPr>
            <a:r>
              <a:rPr lang="en-US" altLang="en-US" sz="1900" dirty="0">
                <a:latin typeface="Liberation Sans" panose="020B0604020202020204" pitchFamily="34" charset="0"/>
              </a:rPr>
              <a:t>Cost of goods sold	</a:t>
            </a:r>
            <a:r>
              <a:rPr lang="en-US" altLang="en-US" sz="1900" dirty="0" smtClean="0">
                <a:latin typeface="Liberation Sans" panose="020B0604020202020204" pitchFamily="34" charset="0"/>
              </a:rPr>
              <a:t>€ </a:t>
            </a:r>
            <a:r>
              <a:rPr lang="en-US" altLang="en-US" sz="1900" dirty="0">
                <a:latin typeface="Liberation Sans" panose="020B0604020202020204" pitchFamily="34" charset="0"/>
              </a:rPr>
              <a:t>775,000</a:t>
            </a:r>
          </a:p>
        </p:txBody>
      </p:sp>
      <p:sp>
        <p:nvSpPr>
          <p:cNvPr id="10244" name="Line 9"/>
          <p:cNvSpPr>
            <a:spLocks noChangeShapeType="1"/>
          </p:cNvSpPr>
          <p:nvPr/>
        </p:nvSpPr>
        <p:spPr bwMode="auto">
          <a:xfrm>
            <a:off x="5791200" y="4724400"/>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45" name="Line 10"/>
          <p:cNvSpPr>
            <a:spLocks noChangeShapeType="1"/>
          </p:cNvSpPr>
          <p:nvPr/>
        </p:nvSpPr>
        <p:spPr bwMode="auto">
          <a:xfrm>
            <a:off x="5791200" y="5437496"/>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46" name="Line 11"/>
          <p:cNvSpPr>
            <a:spLocks noChangeShapeType="1"/>
          </p:cNvSpPr>
          <p:nvPr/>
        </p:nvSpPr>
        <p:spPr bwMode="auto">
          <a:xfrm>
            <a:off x="5791200" y="5853752"/>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47" name="Line 12"/>
          <p:cNvSpPr>
            <a:spLocks noChangeShapeType="1"/>
          </p:cNvSpPr>
          <p:nvPr/>
        </p:nvSpPr>
        <p:spPr bwMode="auto">
          <a:xfrm>
            <a:off x="5791200" y="5791200"/>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5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51" name="Text Box 2"/>
          <p:cNvSpPr txBox="1">
            <a:spLocks noChangeArrowheads="1"/>
          </p:cNvSpPr>
          <p:nvPr/>
        </p:nvSpPr>
        <p:spPr bwMode="auto">
          <a:xfrm>
            <a:off x="533400" y="1295400"/>
            <a:ext cx="4724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l">
              <a:spcBef>
                <a:spcPct val="30000"/>
              </a:spcBef>
              <a:spcAft>
                <a:spcPct val="20000"/>
              </a:spcAft>
              <a:buSzPct val="80000"/>
              <a:defRPr sz="2800" b="1">
                <a:solidFill>
                  <a:srgbClr val="006600"/>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PERIODIC SYSTEM</a:t>
            </a:r>
            <a:endParaRPr lang="en-US" altLang="en-US" dirty="0"/>
          </a:p>
        </p:txBody>
      </p:sp>
      <p:sp>
        <p:nvSpPr>
          <p:cNvPr id="13"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Flow of Costs</a:t>
            </a:r>
            <a:endParaRPr lang="en-US" altLang="en-US" sz="3200" b="1" dirty="0">
              <a:solidFill>
                <a:schemeClr val="tx2">
                  <a:lumMod val="75000"/>
                </a:schemeClr>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15939</TotalTime>
  <Pages>43</Pages>
  <Words>5241</Words>
  <Application>Microsoft Office PowerPoint</Application>
  <PresentationFormat>On-screen Show (4:3)</PresentationFormat>
  <Paragraphs>712</Paragraphs>
  <Slides>86</Slides>
  <Notes>85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88" baseType="lpstr">
      <vt:lpstr>movnglnc</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harmon</cp:lastModifiedBy>
  <cp:revision>2176</cp:revision>
  <cp:lastPrinted>1999-09-16T17:08:20Z</cp:lastPrinted>
  <dcterms:created xsi:type="dcterms:W3CDTF">1997-03-28T18:03:02Z</dcterms:created>
  <dcterms:modified xsi:type="dcterms:W3CDTF">2015-08-20T00:59:20Z</dcterms:modified>
</cp:coreProperties>
</file>