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3"/>
  </p:notesMasterIdLst>
  <p:handoutMasterIdLst>
    <p:handoutMasterId r:id="rId74"/>
  </p:handoutMasterIdLst>
  <p:sldIdLst>
    <p:sldId id="840" r:id="rId2"/>
    <p:sldId id="841" r:id="rId3"/>
    <p:sldId id="842" r:id="rId4"/>
    <p:sldId id="661" r:id="rId5"/>
    <p:sldId id="885" r:id="rId6"/>
    <p:sldId id="844" r:id="rId7"/>
    <p:sldId id="845" r:id="rId8"/>
    <p:sldId id="846" r:id="rId9"/>
    <p:sldId id="847" r:id="rId10"/>
    <p:sldId id="848" r:id="rId11"/>
    <p:sldId id="849" r:id="rId12"/>
    <p:sldId id="850" r:id="rId13"/>
    <p:sldId id="851" r:id="rId14"/>
    <p:sldId id="853" r:id="rId15"/>
    <p:sldId id="854" r:id="rId16"/>
    <p:sldId id="855" r:id="rId17"/>
    <p:sldId id="856" r:id="rId18"/>
    <p:sldId id="857" r:id="rId19"/>
    <p:sldId id="858" r:id="rId20"/>
    <p:sldId id="744" r:id="rId21"/>
    <p:sldId id="859" r:id="rId22"/>
    <p:sldId id="747" r:id="rId23"/>
    <p:sldId id="785" r:id="rId24"/>
    <p:sldId id="786" r:id="rId25"/>
    <p:sldId id="751" r:id="rId26"/>
    <p:sldId id="753" r:id="rId27"/>
    <p:sldId id="766" r:id="rId28"/>
    <p:sldId id="886" r:id="rId29"/>
    <p:sldId id="861" r:id="rId30"/>
    <p:sldId id="862" r:id="rId31"/>
    <p:sldId id="863" r:id="rId32"/>
    <p:sldId id="864" r:id="rId33"/>
    <p:sldId id="865" r:id="rId34"/>
    <p:sldId id="779" r:id="rId35"/>
    <p:sldId id="835" r:id="rId36"/>
    <p:sldId id="774" r:id="rId37"/>
    <p:sldId id="755" r:id="rId38"/>
    <p:sldId id="866" r:id="rId39"/>
    <p:sldId id="775" r:id="rId40"/>
    <p:sldId id="787" r:id="rId41"/>
    <p:sldId id="867" r:id="rId42"/>
    <p:sldId id="868" r:id="rId43"/>
    <p:sldId id="869" r:id="rId44"/>
    <p:sldId id="870" r:id="rId45"/>
    <p:sldId id="871" r:id="rId46"/>
    <p:sldId id="887" r:id="rId47"/>
    <p:sldId id="872" r:id="rId48"/>
    <p:sldId id="873" r:id="rId49"/>
    <p:sldId id="780" r:id="rId50"/>
    <p:sldId id="874" r:id="rId51"/>
    <p:sldId id="762" r:id="rId52"/>
    <p:sldId id="763" r:id="rId53"/>
    <p:sldId id="799" r:id="rId54"/>
    <p:sldId id="875" r:id="rId55"/>
    <p:sldId id="818" r:id="rId56"/>
    <p:sldId id="819" r:id="rId57"/>
    <p:sldId id="820" r:id="rId58"/>
    <p:sldId id="821" r:id="rId59"/>
    <p:sldId id="822" r:id="rId60"/>
    <p:sldId id="876" r:id="rId61"/>
    <p:sldId id="824" r:id="rId62"/>
    <p:sldId id="825" r:id="rId63"/>
    <p:sldId id="826" r:id="rId64"/>
    <p:sldId id="877" r:id="rId65"/>
    <p:sldId id="878" r:id="rId66"/>
    <p:sldId id="879" r:id="rId67"/>
    <p:sldId id="880" r:id="rId68"/>
    <p:sldId id="881" r:id="rId69"/>
    <p:sldId id="882" r:id="rId70"/>
    <p:sldId id="883" r:id="rId71"/>
    <p:sldId id="884" r:id="rId72"/>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CC0000"/>
    <a:srgbClr val="FFFFCC"/>
    <a:srgbClr val="FFFF99"/>
    <a:srgbClr val="FFFF66"/>
    <a:srgbClr val="800000"/>
    <a:srgbClr val="006FBA"/>
    <a:srgbClr val="0099FF"/>
    <a:srgbClr val="C0C0C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2" autoAdjust="0"/>
    <p:restoredTop sz="94639" autoAdjust="0"/>
  </p:normalViewPr>
  <p:slideViewPr>
    <p:cSldViewPr>
      <p:cViewPr>
        <p:scale>
          <a:sx n="80" d="100"/>
          <a:sy n="80" d="100"/>
        </p:scale>
        <p:origin x="1224" y="213"/>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Lst>
  </p:outlineViewPr>
  <p:notesTextViewPr>
    <p:cViewPr>
      <p:scale>
        <a:sx n="100" d="100"/>
        <a:sy n="100" d="100"/>
      </p:scale>
      <p:origin x="0" y="0"/>
    </p:cViewPr>
  </p:notesTextViewPr>
  <p:sorterViewPr>
    <p:cViewPr>
      <p:scale>
        <a:sx n="170" d="100"/>
        <a:sy n="170" d="100"/>
      </p:scale>
      <p:origin x="0" y="-2151"/>
    </p:cViewPr>
  </p:sorterViewPr>
  <p:notesViewPr>
    <p:cSldViewPr>
      <p:cViewPr>
        <p:scale>
          <a:sx n="75" d="100"/>
          <a:sy n="75" d="100"/>
        </p:scale>
        <p:origin x="-2046" y="-15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2.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5.xml"/><Relationship Id="rId47" Type="http://schemas.openxmlformats.org/officeDocument/2006/relationships/slide" Target="slides/slide50.xml"/><Relationship Id="rId50" Type="http://schemas.openxmlformats.org/officeDocument/2006/relationships/slide" Target="slides/slide53.xml"/><Relationship Id="rId55" Type="http://schemas.openxmlformats.org/officeDocument/2006/relationships/slide" Target="slides/slide58.xml"/><Relationship Id="rId7" Type="http://schemas.openxmlformats.org/officeDocument/2006/relationships/slide" Target="slides/slide10.xml"/><Relationship Id="rId2" Type="http://schemas.openxmlformats.org/officeDocument/2006/relationships/slide" Target="slides/slide5.xml"/><Relationship Id="rId16" Type="http://schemas.openxmlformats.org/officeDocument/2006/relationships/slide" Target="slides/slide19.xml"/><Relationship Id="rId29" Type="http://schemas.openxmlformats.org/officeDocument/2006/relationships/slide" Target="slides/slide32.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45" Type="http://schemas.openxmlformats.org/officeDocument/2006/relationships/slide" Target="slides/slide48.xml"/><Relationship Id="rId53" Type="http://schemas.openxmlformats.org/officeDocument/2006/relationships/slide" Target="slides/slide56.xml"/><Relationship Id="rId58" Type="http://schemas.openxmlformats.org/officeDocument/2006/relationships/slide" Target="slides/slide61.xml"/><Relationship Id="rId5" Type="http://schemas.openxmlformats.org/officeDocument/2006/relationships/slide" Target="slides/slide8.xml"/><Relationship Id="rId19" Type="http://schemas.openxmlformats.org/officeDocument/2006/relationships/slide" Target="slides/slide22.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51.xml"/><Relationship Id="rId56" Type="http://schemas.openxmlformats.org/officeDocument/2006/relationships/slide" Target="slides/slide59.xml"/><Relationship Id="rId8" Type="http://schemas.openxmlformats.org/officeDocument/2006/relationships/slide" Target="slides/slide11.xml"/><Relationship Id="rId51" Type="http://schemas.openxmlformats.org/officeDocument/2006/relationships/slide" Target="slides/slide54.xml"/><Relationship Id="rId3" Type="http://schemas.openxmlformats.org/officeDocument/2006/relationships/slide" Target="slides/slide6.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49.xml"/><Relationship Id="rId59" Type="http://schemas.openxmlformats.org/officeDocument/2006/relationships/slide" Target="slides/slide62.xml"/><Relationship Id="rId20" Type="http://schemas.openxmlformats.org/officeDocument/2006/relationships/slide" Target="slides/slide23.xml"/><Relationship Id="rId41" Type="http://schemas.openxmlformats.org/officeDocument/2006/relationships/slide" Target="slides/slide44.xml"/><Relationship Id="rId54" Type="http://schemas.openxmlformats.org/officeDocument/2006/relationships/slide" Target="slides/slide57.xml"/><Relationship Id="rId1" Type="http://schemas.openxmlformats.org/officeDocument/2006/relationships/slide" Target="slides/slide4.xml"/><Relationship Id="rId6" Type="http://schemas.openxmlformats.org/officeDocument/2006/relationships/slide" Target="slides/slide9.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2.xml"/><Relationship Id="rId57" Type="http://schemas.openxmlformats.org/officeDocument/2006/relationships/slide" Target="slides/slide60.xml"/><Relationship Id="rId10" Type="http://schemas.openxmlformats.org/officeDocument/2006/relationships/slide" Target="slides/slide13.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55.xml"/><Relationship Id="rId60"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632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1" tIns="45130" rIns="91871" bIns="45130"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122989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252845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12343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7106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7001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400276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2742388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1954690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2354690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2474522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768572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Rot="1" noChangeAspect="1" noChangeArrowheads="1" noTextEdit="1"/>
          </p:cNvSpPr>
          <p:nvPr>
            <p:ph type="sldImg"/>
          </p:nvPr>
        </p:nvSpPr>
        <p:spPr>
          <a:ln/>
        </p:spPr>
      </p:sp>
      <p:sp>
        <p:nvSpPr>
          <p:cNvPr id="894979" name="Rectangle 3"/>
          <p:cNvSpPr>
            <a:spLocks noGrp="1" noChangeArrowheads="1"/>
          </p:cNvSpPr>
          <p:nvPr>
            <p:ph type="body" idx="1"/>
          </p:nvPr>
        </p:nvSpPr>
        <p:spPr>
          <a:xfrm>
            <a:off x="388938" y="4413250"/>
            <a:ext cx="6459537" cy="4179888"/>
          </a:xfrm>
        </p:spPr>
        <p:txBody>
          <a:bodyPr/>
          <a:lstStyle/>
          <a:p>
            <a:r>
              <a:rPr lang="en-US" altLang="en-US" dirty="0"/>
              <a:t>Fair Value – next slide</a:t>
            </a:r>
          </a:p>
          <a:p>
            <a:endParaRPr lang="en-US" altLang="en-US" dirty="0"/>
          </a:p>
          <a:p>
            <a:r>
              <a:rPr lang="en-US" altLang="en-US" dirty="0"/>
              <a:t>Equity Method - </a:t>
            </a:r>
          </a:p>
        </p:txBody>
      </p:sp>
    </p:spTree>
    <p:extLst>
      <p:ext uri="{BB962C8B-B14F-4D97-AF65-F5344CB8AC3E}">
        <p14:creationId xmlns:p14="http://schemas.microsoft.com/office/powerpoint/2010/main" val="84862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321330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60255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Rot="1" noChangeAspect="1" noChangeArrowheads="1" noTextEdit="1"/>
          </p:cNvSpPr>
          <p:nvPr>
            <p:ph type="sldImg"/>
          </p:nvPr>
        </p:nvSpPr>
        <p:spPr>
          <a:ln/>
        </p:spPr>
      </p:sp>
      <p:sp>
        <p:nvSpPr>
          <p:cNvPr id="900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23498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Rot="1" noChangeAspect="1" noChangeArrowheads="1" noTextEdit="1"/>
          </p:cNvSpPr>
          <p:nvPr>
            <p:ph type="sldImg"/>
          </p:nvPr>
        </p:nvSpPr>
        <p:spPr>
          <a:ln/>
        </p:spPr>
      </p:sp>
      <p:sp>
        <p:nvSpPr>
          <p:cNvPr id="9676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88886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Rot="1" noChangeAspect="1" noChangeArrowheads="1" noTextEdit="1"/>
          </p:cNvSpPr>
          <p:nvPr>
            <p:ph type="sldImg"/>
          </p:nvPr>
        </p:nvSpPr>
        <p:spPr>
          <a:ln/>
        </p:spPr>
      </p:sp>
      <p:sp>
        <p:nvSpPr>
          <p:cNvPr id="9697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38873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Rot="1" noChangeAspect="1" noChangeArrowheads="1" noTextEdit="1"/>
          </p:cNvSpPr>
          <p:nvPr>
            <p:ph type="sldImg"/>
          </p:nvPr>
        </p:nvSpPr>
        <p:spPr>
          <a:ln/>
        </p:spPr>
      </p:sp>
      <p:sp>
        <p:nvSpPr>
          <p:cNvPr id="907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2361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Rot="1" noChangeAspect="1" noChangeArrowheads="1" noTextEdit="1"/>
          </p:cNvSpPr>
          <p:nvPr>
            <p:ph type="sldImg"/>
          </p:nvPr>
        </p:nvSpPr>
        <p:spPr>
          <a:ln/>
        </p:spPr>
      </p:sp>
      <p:sp>
        <p:nvSpPr>
          <p:cNvPr id="911363"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52948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99549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62985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Rot="1" noChangeAspect="1" noChangeArrowheads="1" noTextEdit="1"/>
          </p:cNvSpPr>
          <p:nvPr>
            <p:ph type="sldImg"/>
          </p:nvPr>
        </p:nvSpPr>
        <p:spPr>
          <a:ln/>
        </p:spPr>
      </p:sp>
      <p:sp>
        <p:nvSpPr>
          <p:cNvPr id="93187" name="Rectangle 1027"/>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61526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Rot="1" noChangeAspect="1" noChangeArrowheads="1" noTextEdit="1"/>
          </p:cNvSpPr>
          <p:nvPr>
            <p:ph type="sldImg"/>
          </p:nvPr>
        </p:nvSpPr>
        <p:spPr>
          <a:ln/>
        </p:spPr>
      </p:sp>
      <p:sp>
        <p:nvSpPr>
          <p:cNvPr id="94211" name="Rectangle 1027"/>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9065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05327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51404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982379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2160076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Rot="1" noChangeAspect="1" noChangeArrowheads="1" noTextEdit="1"/>
          </p:cNvSpPr>
          <p:nvPr>
            <p:ph type="sldImg"/>
          </p:nvPr>
        </p:nvSpPr>
        <p:spPr>
          <a:ln/>
        </p:spPr>
      </p:sp>
      <p:sp>
        <p:nvSpPr>
          <p:cNvPr id="9564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78513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Grp="1" noRot="1" noChangeAspect="1" noChangeArrowheads="1" noTextEdit="1"/>
          </p:cNvSpPr>
          <p:nvPr>
            <p:ph type="sldImg"/>
          </p:nvPr>
        </p:nvSpPr>
        <p:spPr>
          <a:ln/>
        </p:spPr>
      </p:sp>
      <p:sp>
        <p:nvSpPr>
          <p:cNvPr id="10874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91569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Rot="1" noChangeAspect="1" noChangeArrowheads="1" noTextEdit="1"/>
          </p:cNvSpPr>
          <p:nvPr>
            <p:ph type="sldImg"/>
          </p:nvPr>
        </p:nvSpPr>
        <p:spPr>
          <a:ln/>
        </p:spPr>
      </p:sp>
      <p:sp>
        <p:nvSpPr>
          <p:cNvPr id="9461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30324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Rot="1" noChangeAspect="1" noChangeArrowheads="1" noTextEdit="1"/>
          </p:cNvSpPr>
          <p:nvPr>
            <p:ph type="sldImg"/>
          </p:nvPr>
        </p:nvSpPr>
        <p:spPr>
          <a:ln/>
        </p:spPr>
      </p:sp>
      <p:sp>
        <p:nvSpPr>
          <p:cNvPr id="915459"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55672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Rot="1" noChangeAspect="1" noChangeArrowheads="1" noTextEdit="1"/>
          </p:cNvSpPr>
          <p:nvPr>
            <p:ph type="sldImg"/>
          </p:nvPr>
        </p:nvSpPr>
        <p:spPr>
          <a:ln/>
        </p:spPr>
      </p:sp>
      <p:sp>
        <p:nvSpPr>
          <p:cNvPr id="915459"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31045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Rot="1" noChangeAspect="1" noChangeArrowheads="1" noTextEdit="1"/>
          </p:cNvSpPr>
          <p:nvPr>
            <p:ph type="sldImg"/>
          </p:nvPr>
        </p:nvSpPr>
        <p:spPr>
          <a:ln/>
        </p:spPr>
      </p:sp>
      <p:sp>
        <p:nvSpPr>
          <p:cNvPr id="9482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270604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3554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052994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21496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17652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758350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4901977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a:xfrm>
            <a:off x="466725" y="4413250"/>
            <a:ext cx="5992813" cy="4179888"/>
          </a:xfrm>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10238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10037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29865130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4010602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Rot="1" noChangeAspect="1" noChangeArrowheads="1" noTextEdit="1"/>
          </p:cNvSpPr>
          <p:nvPr>
            <p:ph type="sldImg"/>
          </p:nvPr>
        </p:nvSpPr>
        <p:spPr>
          <a:ln/>
        </p:spPr>
      </p:sp>
      <p:sp>
        <p:nvSpPr>
          <p:cNvPr id="10260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757428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Rot="1" noChangeAspect="1" noChangeArrowheads="1" noTextEdit="1"/>
          </p:cNvSpPr>
          <p:nvPr>
            <p:ph type="sldImg"/>
          </p:nvPr>
        </p:nvSpPr>
        <p:spPr>
          <a:ln/>
        </p:spPr>
      </p:sp>
      <p:sp>
        <p:nvSpPr>
          <p:cNvPr id="10260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0106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572685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Rot="1" noChangeAspect="1" noChangeArrowheads="1" noTextEdit="1"/>
          </p:cNvSpPr>
          <p:nvPr>
            <p:ph type="sldImg"/>
          </p:nvPr>
        </p:nvSpPr>
        <p:spPr>
          <a:ln/>
        </p:spPr>
      </p:sp>
      <p:sp>
        <p:nvSpPr>
          <p:cNvPr id="10250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185278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Rot="1" noChangeAspect="1" noChangeArrowheads="1" noTextEdit="1"/>
          </p:cNvSpPr>
          <p:nvPr>
            <p:ph type="sldImg"/>
          </p:nvPr>
        </p:nvSpPr>
        <p:spPr>
          <a:ln/>
        </p:spPr>
      </p:sp>
      <p:sp>
        <p:nvSpPr>
          <p:cNvPr id="10240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317483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Rot="1" noChangeAspect="1" noChangeArrowheads="1" noTextEdit="1"/>
          </p:cNvSpPr>
          <p:nvPr>
            <p:ph type="sldImg"/>
          </p:nvPr>
        </p:nvSpPr>
        <p:spPr>
          <a:ln/>
        </p:spPr>
      </p:sp>
      <p:sp>
        <p:nvSpPr>
          <p:cNvPr id="10229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809808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Rot="1" noChangeAspect="1" noChangeArrowheads="1" noTextEdit="1"/>
          </p:cNvSpPr>
          <p:nvPr>
            <p:ph type="sldImg"/>
          </p:nvPr>
        </p:nvSpPr>
        <p:spPr>
          <a:ln/>
        </p:spPr>
      </p:sp>
      <p:sp>
        <p:nvSpPr>
          <p:cNvPr id="10229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338602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181238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901942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Grp="1" noRot="1" noChangeAspect="1" noChangeArrowheads="1" noTextEdit="1"/>
          </p:cNvSpPr>
          <p:nvPr>
            <p:ph type="sldImg"/>
          </p:nvPr>
        </p:nvSpPr>
        <p:spPr>
          <a:ln/>
        </p:spPr>
      </p:sp>
      <p:sp>
        <p:nvSpPr>
          <p:cNvPr id="10670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74839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Grp="1" noRot="1" noChangeAspect="1" noChangeArrowheads="1" noTextEdit="1"/>
          </p:cNvSpPr>
          <p:nvPr>
            <p:ph type="sldImg"/>
          </p:nvPr>
        </p:nvSpPr>
        <p:spPr>
          <a:ln/>
        </p:spPr>
      </p:sp>
      <p:sp>
        <p:nvSpPr>
          <p:cNvPr id="1065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040061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536887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26608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395723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872172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075292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Rot="1" noChangeAspect="1" noChangeArrowheads="1" noTextEdit="1"/>
          </p:cNvSpPr>
          <p:nvPr>
            <p:ph type="sldImg"/>
          </p:nvPr>
        </p:nvSpPr>
        <p:spPr>
          <a:ln/>
        </p:spPr>
      </p:sp>
      <p:sp>
        <p:nvSpPr>
          <p:cNvPr id="10639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612640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extLst>
      <p:ext uri="{BB962C8B-B14F-4D97-AF65-F5344CB8AC3E}">
        <p14:creationId xmlns:p14="http://schemas.microsoft.com/office/powerpoint/2010/main" val="31756375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extLst>
      <p:ext uri="{BB962C8B-B14F-4D97-AF65-F5344CB8AC3E}">
        <p14:creationId xmlns:p14="http://schemas.microsoft.com/office/powerpoint/2010/main" val="8495838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extLst>
      <p:ext uri="{BB962C8B-B14F-4D97-AF65-F5344CB8AC3E}">
        <p14:creationId xmlns:p14="http://schemas.microsoft.com/office/powerpoint/2010/main" val="25367405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extLst>
      <p:ext uri="{BB962C8B-B14F-4D97-AF65-F5344CB8AC3E}">
        <p14:creationId xmlns:p14="http://schemas.microsoft.com/office/powerpoint/2010/main" val="17173601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551786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2285874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898699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650694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260475" y="722313"/>
            <a:ext cx="4794250" cy="3595687"/>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74918" y="4561062"/>
            <a:ext cx="5365364" cy="431988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034" tIns="48518" rIns="97034" bIns="48518"/>
          <a:lstStyle/>
          <a:p>
            <a:endParaRPr lang="en-US" altLang="en-US" dirty="0" smtClean="0">
              <a:latin typeface="Arial" charset="0"/>
            </a:endParaRPr>
          </a:p>
        </p:txBody>
      </p:sp>
    </p:spTree>
    <p:extLst>
      <p:ext uri="{BB962C8B-B14F-4D97-AF65-F5344CB8AC3E}">
        <p14:creationId xmlns:p14="http://schemas.microsoft.com/office/powerpoint/2010/main" val="154730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57482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6110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15820596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30479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02378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696621374"/>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939665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82854548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476134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590060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3646304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79648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05766864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7721736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Text Box 16"/>
          <p:cNvSpPr txBox="1">
            <a:spLocks noChangeArrowheads="1"/>
          </p:cNvSpPr>
          <p:nvPr/>
        </p:nvSpPr>
        <p:spPr bwMode="auto">
          <a:xfrm>
            <a:off x="76200" y="64008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dirty="0">
                <a:latin typeface="Arial" panose="020B0604020202020204" pitchFamily="34" charset="0"/>
              </a:rPr>
              <a:t>12-</a:t>
            </a:r>
            <a:fld id="{CB977B93-6BF0-47AE-8D2B-A46B72E95FD2}" type="slidenum">
              <a:rPr lang="en-US" altLang="en-US" sz="1200" b="1">
                <a:latin typeface="Arial" panose="020B0604020202020204" pitchFamily="34" charset="0"/>
              </a:rPr>
              <a:pPr>
                <a:spcBef>
                  <a:spcPct val="50000"/>
                </a:spcBef>
              </a:pPr>
              <a:t>‹#›</a:t>
            </a:fld>
            <a:endParaRPr lang="en-US" altLang="en-US" sz="1200" b="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eaLnBrk="0" fontAlgn="base" hangingPunct="0">
        <a:spcBef>
          <a:spcPct val="0"/>
        </a:spcBef>
        <a:spcAft>
          <a:spcPct val="0"/>
        </a:spcAft>
        <a:defRPr sz="3000" b="1" i="1" kern="12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l"/>
        <a:defRPr sz="2800" b="1"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anose="05000000000000000000" pitchFamily="2" charset="2"/>
        <a:buChar char="l"/>
        <a:defRPr sz="2400" b="1"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76200" y="57150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smtClean="0">
                <a:solidFill>
                  <a:schemeClr val="accent3"/>
                </a:solidFill>
                <a:latin typeface="Liberation Sans" panose="020B0604020202020204" pitchFamily="34" charset="0"/>
              </a:rPr>
              <a:t>Prepared by</a:t>
            </a:r>
          </a:p>
          <a:p>
            <a:pPr>
              <a:defRPr/>
            </a:pPr>
            <a:r>
              <a:rPr lang="en-US" sz="1400" dirty="0" smtClean="0">
                <a:solidFill>
                  <a:schemeClr val="accent3"/>
                </a:solidFill>
                <a:latin typeface="Liberation Sans" panose="020B0604020202020204" pitchFamily="34" charset="0"/>
              </a:rPr>
              <a:t>Coby Harmon</a:t>
            </a:r>
          </a:p>
          <a:p>
            <a:pPr>
              <a:defRPr/>
            </a:pPr>
            <a:r>
              <a:rPr lang="en-US" sz="1400" dirty="0" smtClean="0">
                <a:solidFill>
                  <a:schemeClr val="accent3"/>
                </a:solidFill>
                <a:latin typeface="Liberation Sans" panose="020B0604020202020204" pitchFamily="34" charset="0"/>
              </a:rPr>
              <a:t>University of California, Santa Barbara</a:t>
            </a:r>
          </a:p>
          <a:p>
            <a:pP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2602887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1295400"/>
            <a:ext cx="8001000" cy="2123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pPr>
            <a:r>
              <a:rPr lang="en-US" altLang="en-US" sz="2200" dirty="0" smtClean="0">
                <a:latin typeface="Liberation Sans" panose="020B0604020202020204" pitchFamily="34" charset="0"/>
              </a:rPr>
              <a:t>Kuhl NV </a:t>
            </a:r>
            <a:r>
              <a:rPr lang="en-US" altLang="en-US" sz="2200" dirty="0">
                <a:latin typeface="Liberation Sans" panose="020B0604020202020204" pitchFamily="34" charset="0"/>
              </a:rPr>
              <a:t>acquires 50 Doan </a:t>
            </a:r>
            <a:r>
              <a:rPr lang="en-US" altLang="en-US" sz="2200" dirty="0" smtClean="0">
                <a:latin typeface="Liberation Sans" panose="020B0604020202020204" pitchFamily="34" charset="0"/>
              </a:rPr>
              <a:t>SA </a:t>
            </a:r>
            <a:r>
              <a:rPr lang="en-US" altLang="en-US" sz="2200" dirty="0">
                <a:latin typeface="Liberation Sans" panose="020B0604020202020204" pitchFamily="34" charset="0"/>
              </a:rPr>
              <a:t>8%, 10-year, </a:t>
            </a:r>
            <a:r>
              <a:rPr lang="en-US" altLang="en-US" sz="2200" dirty="0" smtClean="0">
                <a:latin typeface="Liberation Sans" panose="020B0604020202020204" pitchFamily="34" charset="0"/>
              </a:rPr>
              <a:t>€1,000 </a:t>
            </a:r>
            <a:r>
              <a:rPr lang="en-US" altLang="en-US" sz="2200" dirty="0">
                <a:latin typeface="Liberation Sans" panose="020B0604020202020204" pitchFamily="34" charset="0"/>
              </a:rPr>
              <a:t>bonds on January 1, </a:t>
            </a:r>
            <a:r>
              <a:rPr lang="en-US" altLang="en-US" sz="2200" dirty="0" smtClean="0">
                <a:latin typeface="Liberation Sans" panose="020B0604020202020204" pitchFamily="34" charset="0"/>
              </a:rPr>
              <a:t>2017, </a:t>
            </a:r>
            <a:r>
              <a:rPr lang="en-US" altLang="en-US" sz="2200" dirty="0">
                <a:latin typeface="Liberation Sans" panose="020B0604020202020204" pitchFamily="34" charset="0"/>
              </a:rPr>
              <a:t>for </a:t>
            </a:r>
            <a:r>
              <a:rPr lang="en-US" altLang="en-US" sz="2200" dirty="0" smtClean="0">
                <a:latin typeface="Liberation Sans" panose="020B0604020202020204" pitchFamily="34" charset="0"/>
              </a:rPr>
              <a:t>€50,000</a:t>
            </a:r>
            <a:r>
              <a:rPr lang="en-US" altLang="en-US" sz="2200" dirty="0">
                <a:latin typeface="Liberation Sans" panose="020B0604020202020204" pitchFamily="34" charset="0"/>
              </a:rPr>
              <a:t>.  The  bonds pay interest </a:t>
            </a:r>
            <a:r>
              <a:rPr lang="en-US" altLang="en-US" sz="2200" dirty="0" smtClean="0">
                <a:latin typeface="Liberation Sans" panose="020B0604020202020204" pitchFamily="34" charset="0"/>
              </a:rPr>
              <a:t>annually </a:t>
            </a:r>
            <a:r>
              <a:rPr lang="en-US" altLang="en-US" sz="2200" dirty="0">
                <a:latin typeface="Liberation Sans" panose="020B0604020202020204" pitchFamily="34" charset="0"/>
              </a:rPr>
              <a:t>on January 1. </a:t>
            </a:r>
            <a:r>
              <a:rPr lang="en-US" sz="2200" dirty="0" smtClean="0">
                <a:latin typeface="Liberation Sans" panose="020B0604020202020204" pitchFamily="34" charset="0"/>
              </a:rPr>
              <a:t>If </a:t>
            </a:r>
            <a:r>
              <a:rPr lang="en-US" sz="2200" dirty="0">
                <a:latin typeface="Liberation Sans" panose="020B0604020202020204" pitchFamily="34" charset="0"/>
              </a:rPr>
              <a:t>Kuhl </a:t>
            </a:r>
            <a:r>
              <a:rPr lang="en-US" sz="2200" dirty="0" smtClean="0">
                <a:latin typeface="Liberation Sans" panose="020B0604020202020204" pitchFamily="34" charset="0"/>
              </a:rPr>
              <a:t>NV’s fiscal </a:t>
            </a:r>
            <a:r>
              <a:rPr lang="en-US" sz="2200" dirty="0">
                <a:latin typeface="Liberation Sans" panose="020B0604020202020204" pitchFamily="34" charset="0"/>
              </a:rPr>
              <a:t>year ends on December 31, </a:t>
            </a:r>
            <a:r>
              <a:rPr lang="en-US" sz="2200" dirty="0" smtClean="0">
                <a:latin typeface="Liberation Sans" panose="020B0604020202020204" pitchFamily="34" charset="0"/>
              </a:rPr>
              <a:t>prepare the entry to accrue interest earned by December 31.</a:t>
            </a:r>
            <a:endParaRPr lang="en-US" altLang="en-US" sz="2200" dirty="0">
              <a:latin typeface="Liberation Sans" panose="020B0604020202020204" pitchFamily="34" charset="0"/>
            </a:endParaRPr>
          </a:p>
        </p:txBody>
      </p:sp>
      <p:sp>
        <p:nvSpPr>
          <p:cNvPr id="960520" name="Text Box 8"/>
          <p:cNvSpPr txBox="1">
            <a:spLocks noChangeArrowheads="1"/>
          </p:cNvSpPr>
          <p:nvPr/>
        </p:nvSpPr>
        <p:spPr bwMode="auto">
          <a:xfrm>
            <a:off x="1828800" y="3657600"/>
            <a:ext cx="6858000" cy="98180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a:tabLst>
                <a:tab pos="4806950" algn="r"/>
                <a:tab pos="6223000" algn="r"/>
                <a:tab pos="7659688" algn="r"/>
              </a:tabLst>
              <a:defRPr sz="2400">
                <a:solidFill>
                  <a:schemeClr val="tx1"/>
                </a:solidFill>
                <a:latin typeface="Times New Roman" pitchFamily="18" charset="0"/>
              </a:defRPr>
            </a:lvl1pPr>
            <a:lvl2pPr marL="742950" indent="-285750">
              <a:tabLst>
                <a:tab pos="4806950" algn="r"/>
                <a:tab pos="6223000" algn="r"/>
                <a:tab pos="7659688" algn="r"/>
              </a:tabLst>
              <a:defRPr sz="2400">
                <a:solidFill>
                  <a:schemeClr val="tx1"/>
                </a:solidFill>
                <a:latin typeface="Times New Roman" pitchFamily="18" charset="0"/>
              </a:defRPr>
            </a:lvl2pPr>
            <a:lvl3pPr marL="1143000" indent="-228600">
              <a:tabLst>
                <a:tab pos="4806950" algn="r"/>
                <a:tab pos="6223000" algn="r"/>
                <a:tab pos="7659688" algn="r"/>
              </a:tabLst>
              <a:defRPr sz="2400">
                <a:solidFill>
                  <a:schemeClr val="tx1"/>
                </a:solidFill>
                <a:latin typeface="Times New Roman" pitchFamily="18" charset="0"/>
              </a:defRPr>
            </a:lvl3pPr>
            <a:lvl4pPr marL="1600200" indent="-228600">
              <a:tabLst>
                <a:tab pos="4806950" algn="r"/>
                <a:tab pos="6223000" algn="r"/>
                <a:tab pos="7659688" algn="r"/>
              </a:tabLst>
              <a:defRPr sz="2400">
                <a:solidFill>
                  <a:schemeClr val="tx1"/>
                </a:solidFill>
                <a:latin typeface="Times New Roman" pitchFamily="18" charset="0"/>
              </a:defRPr>
            </a:lvl4pPr>
            <a:lvl5pPr marL="2057400" indent="-228600">
              <a:tabLst>
                <a:tab pos="4806950" algn="r"/>
                <a:tab pos="6223000"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9pPr>
          </a:lstStyle>
          <a:p>
            <a:pPr algn="l">
              <a:lnSpc>
                <a:spcPct val="120000"/>
              </a:lnSpc>
              <a:spcBef>
                <a:spcPts val="600"/>
              </a:spcBef>
            </a:pPr>
            <a:r>
              <a:rPr lang="en-US" altLang="en-US" sz="2200" dirty="0" smtClean="0">
                <a:latin typeface="Liberation Sans" panose="020B0604020202020204" pitchFamily="34" charset="0"/>
                <a:cs typeface="Arial" charset="0"/>
              </a:rPr>
              <a:t>Interest Receivable  </a:t>
            </a:r>
            <a:r>
              <a:rPr lang="en-US" altLang="en-US" sz="2200" dirty="0">
                <a:latin typeface="Liberation Sans" panose="020B0604020202020204" pitchFamily="34" charset="0"/>
                <a:cs typeface="Arial" charset="0"/>
              </a:rPr>
              <a:t>	</a:t>
            </a:r>
            <a:r>
              <a:rPr lang="en-US" altLang="en-US" sz="2200" dirty="0" smtClean="0">
                <a:latin typeface="Liberation Sans" panose="020B0604020202020204" pitchFamily="34" charset="0"/>
                <a:cs typeface="Arial" charset="0"/>
              </a:rPr>
              <a:t>4,000</a:t>
            </a:r>
            <a:endParaRPr lang="en-US" altLang="en-US" sz="2200" dirty="0">
              <a:latin typeface="Liberation Sans" panose="020B0604020202020204" pitchFamily="34" charset="0"/>
              <a:cs typeface="Arial" charset="0"/>
            </a:endParaRPr>
          </a:p>
          <a:p>
            <a:pPr algn="l">
              <a:lnSpc>
                <a:spcPct val="120000"/>
              </a:lnSpc>
              <a:spcBef>
                <a:spcPts val="600"/>
              </a:spcBef>
            </a:pPr>
            <a:r>
              <a:rPr lang="en-US" altLang="en-US" sz="2200" dirty="0">
                <a:latin typeface="Liberation Sans" panose="020B0604020202020204" pitchFamily="34" charset="0"/>
                <a:cs typeface="Arial" charset="0"/>
              </a:rPr>
              <a:t>	Interest Revenue		</a:t>
            </a:r>
            <a:r>
              <a:rPr lang="en-US" altLang="en-US" sz="2200" dirty="0" smtClean="0">
                <a:latin typeface="Liberation Sans" panose="020B0604020202020204" pitchFamily="34" charset="0"/>
                <a:cs typeface="Arial" charset="0"/>
              </a:rPr>
              <a:t>4,000</a:t>
            </a:r>
            <a:endParaRPr lang="en-US" altLang="en-US" sz="2200" dirty="0">
              <a:latin typeface="Liberation Sans" panose="020B0604020202020204" pitchFamily="34" charset="0"/>
              <a:cs typeface="Arial" charset="0"/>
            </a:endParaRPr>
          </a:p>
        </p:txBody>
      </p:sp>
      <p:sp>
        <p:nvSpPr>
          <p:cNvPr id="960523" name="Text Box 11"/>
          <p:cNvSpPr txBox="1">
            <a:spLocks noChangeArrowheads="1"/>
          </p:cNvSpPr>
          <p:nvPr/>
        </p:nvSpPr>
        <p:spPr bwMode="auto">
          <a:xfrm>
            <a:off x="609600" y="5791200"/>
            <a:ext cx="4191000" cy="43159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234113" algn="r"/>
                <a:tab pos="7659688" algn="r"/>
              </a:tabLst>
              <a:defRPr sz="2400">
                <a:solidFill>
                  <a:schemeClr val="tx1"/>
                </a:solidFill>
                <a:latin typeface="Times New Roman" pitchFamily="18" charset="0"/>
              </a:defRPr>
            </a:lvl1pPr>
            <a:lvl2pPr marL="742950" indent="-285750">
              <a:tabLst>
                <a:tab pos="6234113" algn="r"/>
                <a:tab pos="7659688" algn="r"/>
              </a:tabLst>
              <a:defRPr sz="2400">
                <a:solidFill>
                  <a:schemeClr val="tx1"/>
                </a:solidFill>
                <a:latin typeface="Times New Roman" pitchFamily="18" charset="0"/>
              </a:defRPr>
            </a:lvl2pPr>
            <a:lvl3pPr marL="1143000" indent="-228600">
              <a:tabLst>
                <a:tab pos="6234113" algn="r"/>
                <a:tab pos="7659688" algn="r"/>
              </a:tabLst>
              <a:defRPr sz="2400">
                <a:solidFill>
                  <a:schemeClr val="tx1"/>
                </a:solidFill>
                <a:latin typeface="Times New Roman" pitchFamily="18" charset="0"/>
              </a:defRPr>
            </a:lvl3pPr>
            <a:lvl4pPr marL="1600200" indent="-228600">
              <a:tabLst>
                <a:tab pos="6234113" algn="r"/>
                <a:tab pos="7659688" algn="r"/>
              </a:tabLst>
              <a:defRPr sz="2400">
                <a:solidFill>
                  <a:schemeClr val="tx1"/>
                </a:solidFill>
                <a:latin typeface="Times New Roman" pitchFamily="18" charset="0"/>
              </a:defRPr>
            </a:lvl4pPr>
            <a:lvl5pPr marL="2057400" indent="-228600">
              <a:tabLst>
                <a:tab pos="6234113"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6234113"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6234113"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6234113"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6234113" algn="r"/>
                <a:tab pos="7659688" algn="r"/>
              </a:tabLst>
              <a:defRPr sz="2400">
                <a:solidFill>
                  <a:schemeClr val="tx1"/>
                </a:solidFill>
                <a:latin typeface="Times New Roman" pitchFamily="18" charset="0"/>
              </a:defRPr>
            </a:lvl9pPr>
          </a:lstStyle>
          <a:p>
            <a:pPr algn="l">
              <a:lnSpc>
                <a:spcPct val="120000"/>
              </a:lnSpc>
              <a:spcBef>
                <a:spcPct val="15000"/>
              </a:spcBef>
            </a:pPr>
            <a:r>
              <a:rPr lang="en-US" altLang="en-US" sz="2000" dirty="0">
                <a:solidFill>
                  <a:srgbClr val="800000"/>
                </a:solidFill>
                <a:latin typeface="Liberation Sans" panose="020B0604020202020204" pitchFamily="34" charset="0"/>
                <a:cs typeface="Arial" charset="0"/>
              </a:rPr>
              <a:t>*</a:t>
            </a:r>
            <a:r>
              <a:rPr lang="en-US" altLang="en-US" sz="2000" dirty="0">
                <a:latin typeface="Liberation Sans" panose="020B0604020202020204" pitchFamily="34" charset="0"/>
                <a:cs typeface="Arial" charset="0"/>
              </a:rPr>
              <a:t>  </a:t>
            </a:r>
            <a:r>
              <a:rPr lang="en-US" altLang="en-US" sz="1800" dirty="0" smtClean="0">
                <a:latin typeface="Liberation Sans" panose="020B0604020202020204" pitchFamily="34" charset="0"/>
                <a:cs typeface="Arial" charset="0"/>
              </a:rPr>
              <a:t>(€50,000 </a:t>
            </a:r>
            <a:r>
              <a:rPr lang="en-US" altLang="en-US" sz="1800" dirty="0">
                <a:latin typeface="Liberation Sans" panose="020B0604020202020204" pitchFamily="34" charset="0"/>
                <a:cs typeface="Arial" charset="0"/>
              </a:rPr>
              <a:t>x </a:t>
            </a:r>
            <a:r>
              <a:rPr lang="en-US" altLang="en-US" sz="1800" dirty="0" smtClean="0">
                <a:latin typeface="Liberation Sans" panose="020B0604020202020204" pitchFamily="34" charset="0"/>
                <a:cs typeface="Arial" charset="0"/>
              </a:rPr>
              <a:t>8% = €4,000</a:t>
            </a:r>
            <a:r>
              <a:rPr lang="en-US" altLang="en-US" sz="1800" dirty="0">
                <a:latin typeface="Liberation Sans" panose="020B0604020202020204" pitchFamily="34" charset="0"/>
                <a:cs typeface="Arial" charset="0"/>
              </a:rPr>
              <a:t>)</a:t>
            </a:r>
            <a:endParaRPr lang="en-US" altLang="en-US" sz="2000" dirty="0">
              <a:latin typeface="Liberation Sans" panose="020B0604020202020204" pitchFamily="34" charset="0"/>
              <a:cs typeface="Arial" charset="0"/>
            </a:endParaRPr>
          </a:p>
        </p:txBody>
      </p:sp>
      <p:sp>
        <p:nvSpPr>
          <p:cNvPr id="960524" name="Text Box 12"/>
          <p:cNvSpPr txBox="1">
            <a:spLocks noChangeArrowheads="1"/>
          </p:cNvSpPr>
          <p:nvPr/>
        </p:nvSpPr>
        <p:spPr bwMode="auto">
          <a:xfrm>
            <a:off x="6781800" y="3733800"/>
            <a:ext cx="381000" cy="3476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1125" algn="l"/>
                <a:tab pos="747713" algn="l"/>
                <a:tab pos="6234113" algn="r"/>
                <a:tab pos="7659688" algn="r"/>
              </a:tabLst>
              <a:defRPr sz="2400">
                <a:solidFill>
                  <a:schemeClr val="tx1"/>
                </a:solidFill>
                <a:latin typeface="Times New Roman" pitchFamily="18" charset="0"/>
              </a:defRPr>
            </a:lvl1pPr>
            <a:lvl2pPr marL="742950" indent="-285750">
              <a:tabLst>
                <a:tab pos="111125" algn="l"/>
                <a:tab pos="747713" algn="l"/>
                <a:tab pos="6234113" algn="r"/>
                <a:tab pos="7659688" algn="r"/>
              </a:tabLst>
              <a:defRPr sz="2400">
                <a:solidFill>
                  <a:schemeClr val="tx1"/>
                </a:solidFill>
                <a:latin typeface="Times New Roman" pitchFamily="18" charset="0"/>
              </a:defRPr>
            </a:lvl2pPr>
            <a:lvl3pPr marL="1143000" indent="-228600">
              <a:tabLst>
                <a:tab pos="111125" algn="l"/>
                <a:tab pos="747713" algn="l"/>
                <a:tab pos="6234113" algn="r"/>
                <a:tab pos="7659688" algn="r"/>
              </a:tabLst>
              <a:defRPr sz="2400">
                <a:solidFill>
                  <a:schemeClr val="tx1"/>
                </a:solidFill>
                <a:latin typeface="Times New Roman" pitchFamily="18" charset="0"/>
              </a:defRPr>
            </a:lvl3pPr>
            <a:lvl4pPr marL="1600200" indent="-228600">
              <a:tabLst>
                <a:tab pos="111125" algn="l"/>
                <a:tab pos="747713" algn="l"/>
                <a:tab pos="6234113" algn="r"/>
                <a:tab pos="7659688" algn="r"/>
              </a:tabLst>
              <a:defRPr sz="2400">
                <a:solidFill>
                  <a:schemeClr val="tx1"/>
                </a:solidFill>
                <a:latin typeface="Times New Roman" pitchFamily="18" charset="0"/>
              </a:defRPr>
            </a:lvl4pPr>
            <a:lvl5pPr marL="2057400" indent="-228600">
              <a:tabLst>
                <a:tab pos="111125" algn="l"/>
                <a:tab pos="747713" algn="l"/>
                <a:tab pos="6234113"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111125" algn="l"/>
                <a:tab pos="747713" algn="l"/>
                <a:tab pos="6234113"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111125" algn="l"/>
                <a:tab pos="747713" algn="l"/>
                <a:tab pos="6234113"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111125" algn="l"/>
                <a:tab pos="747713" algn="l"/>
                <a:tab pos="6234113"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111125" algn="l"/>
                <a:tab pos="747713" algn="l"/>
                <a:tab pos="6234113" algn="r"/>
                <a:tab pos="7659688" algn="r"/>
              </a:tabLst>
              <a:defRPr sz="2400">
                <a:solidFill>
                  <a:schemeClr val="tx1"/>
                </a:solidFill>
                <a:latin typeface="Times New Roman" pitchFamily="18" charset="0"/>
              </a:defRPr>
            </a:lvl9pPr>
          </a:lstStyle>
          <a:p>
            <a:pPr algn="l">
              <a:lnSpc>
                <a:spcPct val="70000"/>
              </a:lnSpc>
            </a:pPr>
            <a:r>
              <a:rPr lang="en-US" altLang="en-US" dirty="0">
                <a:solidFill>
                  <a:srgbClr val="800000"/>
                </a:solidFill>
                <a:latin typeface="Liberation Sans" panose="020B0604020202020204" pitchFamily="34" charset="0"/>
                <a:cs typeface="Arial" charset="0"/>
              </a:rPr>
              <a:t>*</a:t>
            </a:r>
            <a:endParaRPr lang="en-US" altLang="en-US" dirty="0">
              <a:latin typeface="Liberation Sans" panose="020B0604020202020204" pitchFamily="34" charset="0"/>
              <a:cs typeface="Arial" charset="0"/>
            </a:endParaRPr>
          </a:p>
        </p:txBody>
      </p:sp>
      <p:sp>
        <p:nvSpPr>
          <p:cNvPr id="12294" name="Text Box 13"/>
          <p:cNvSpPr txBox="1">
            <a:spLocks noChangeArrowheads="1"/>
          </p:cNvSpPr>
          <p:nvPr/>
        </p:nvSpPr>
        <p:spPr bwMode="auto">
          <a:xfrm>
            <a:off x="609600" y="3657600"/>
            <a:ext cx="1219200" cy="4985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806950" algn="r"/>
                <a:tab pos="7659688" algn="r"/>
              </a:tabLst>
              <a:defRPr sz="2400">
                <a:solidFill>
                  <a:schemeClr val="tx1"/>
                </a:solidFill>
                <a:latin typeface="Times New Roman" pitchFamily="18" charset="0"/>
              </a:defRPr>
            </a:lvl1pPr>
            <a:lvl2pPr marL="742950" indent="-285750">
              <a:tabLst>
                <a:tab pos="4806950" algn="r"/>
                <a:tab pos="7659688" algn="r"/>
              </a:tabLst>
              <a:defRPr sz="2400">
                <a:solidFill>
                  <a:schemeClr val="tx1"/>
                </a:solidFill>
                <a:latin typeface="Times New Roman" pitchFamily="18" charset="0"/>
              </a:defRPr>
            </a:lvl2pPr>
            <a:lvl3pPr marL="1143000" indent="-228600">
              <a:tabLst>
                <a:tab pos="4806950" algn="r"/>
                <a:tab pos="7659688" algn="r"/>
              </a:tabLst>
              <a:defRPr sz="2400">
                <a:solidFill>
                  <a:schemeClr val="tx1"/>
                </a:solidFill>
                <a:latin typeface="Times New Roman" pitchFamily="18" charset="0"/>
              </a:defRPr>
            </a:lvl3pPr>
            <a:lvl4pPr marL="1600200" indent="-228600">
              <a:tabLst>
                <a:tab pos="4806950" algn="r"/>
                <a:tab pos="7659688" algn="r"/>
              </a:tabLst>
              <a:defRPr sz="2400">
                <a:solidFill>
                  <a:schemeClr val="tx1"/>
                </a:solidFill>
                <a:latin typeface="Times New Roman" pitchFamily="18" charset="0"/>
              </a:defRPr>
            </a:lvl4pPr>
            <a:lvl5pPr marL="2057400" indent="-228600">
              <a:tabLst>
                <a:tab pos="4806950"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4806950"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4806950"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4806950"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4806950" algn="r"/>
                <a:tab pos="7659688" algn="r"/>
              </a:tabLst>
              <a:defRPr sz="2400">
                <a:solidFill>
                  <a:schemeClr val="tx1"/>
                </a:solidFill>
                <a:latin typeface="Times New Roman" pitchFamily="18" charset="0"/>
              </a:defRPr>
            </a:lvl9pPr>
          </a:lstStyle>
          <a:p>
            <a:pPr algn="l">
              <a:lnSpc>
                <a:spcPct val="120000"/>
              </a:lnSpc>
              <a:spcBef>
                <a:spcPct val="15000"/>
              </a:spcBef>
            </a:pPr>
            <a:r>
              <a:rPr lang="en-US" altLang="en-US" sz="2200" dirty="0" smtClean="0">
                <a:latin typeface="Liberation Sans" panose="020B0604020202020204" pitchFamily="34" charset="0"/>
                <a:cs typeface="Arial" charset="0"/>
              </a:rPr>
              <a:t>Dec. 31</a:t>
            </a:r>
            <a:endParaRPr lang="en-US" altLang="en-US" sz="2200" dirty="0">
              <a:latin typeface="Liberation Sans" panose="020B0604020202020204" pitchFamily="34" charset="0"/>
              <a:cs typeface="Arial" charset="0"/>
            </a:endParaRPr>
          </a:p>
        </p:txBody>
      </p:sp>
      <p:sp>
        <p:nvSpPr>
          <p:cNvPr id="12296"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1" name="Rectangle 10"/>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3200" b="1" dirty="0" smtClean="0">
                <a:solidFill>
                  <a:schemeClr val="tx2">
                    <a:lumMod val="75000"/>
                  </a:schemeClr>
                </a:solidFill>
                <a:latin typeface="Liberation Sans" panose="020B0604020202020204" pitchFamily="34" charset="0"/>
              </a:rPr>
              <a:t>Accounting for Debt Investments</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31911438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0520">
                                            <p:txEl>
                                              <p:pRg st="0" end="0"/>
                                            </p:txEl>
                                          </p:spTgt>
                                        </p:tgtEl>
                                        <p:attrNameLst>
                                          <p:attrName>style.visibility</p:attrName>
                                        </p:attrNameLst>
                                      </p:cBhvr>
                                      <p:to>
                                        <p:strVal val="visible"/>
                                      </p:to>
                                    </p:set>
                                    <p:animEffect transition="in" filter="wipe(left)">
                                      <p:cBhvr>
                                        <p:cTn id="7" dur="500"/>
                                        <p:tgtEl>
                                          <p:spTgt spid="9605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0520">
                                            <p:txEl>
                                              <p:pRg st="1" end="1"/>
                                            </p:txEl>
                                          </p:spTgt>
                                        </p:tgtEl>
                                        <p:attrNameLst>
                                          <p:attrName>style.visibility</p:attrName>
                                        </p:attrNameLst>
                                      </p:cBhvr>
                                      <p:to>
                                        <p:strVal val="visible"/>
                                      </p:to>
                                    </p:set>
                                    <p:animEffect transition="in" filter="wipe(left)">
                                      <p:cBhvr>
                                        <p:cTn id="12" dur="500"/>
                                        <p:tgtEl>
                                          <p:spTgt spid="960520">
                                            <p:txEl>
                                              <p:pRg st="1" end="1"/>
                                            </p:txEl>
                                          </p:spTgt>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60524"/>
                                        </p:tgtEl>
                                        <p:attrNameLst>
                                          <p:attrName>style.visibility</p:attrName>
                                        </p:attrNameLst>
                                      </p:cBhvr>
                                      <p:to>
                                        <p:strVal val="visible"/>
                                      </p:to>
                                    </p:set>
                                    <p:animEffect transition="in" filter="wipe(left)">
                                      <p:cBhvr>
                                        <p:cTn id="16" dur="500"/>
                                        <p:tgtEl>
                                          <p:spTgt spid="960524"/>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60523"/>
                                        </p:tgtEl>
                                        <p:attrNameLst>
                                          <p:attrName>style.visibility</p:attrName>
                                        </p:attrNameLst>
                                      </p:cBhvr>
                                      <p:to>
                                        <p:strVal val="visible"/>
                                      </p:to>
                                    </p:set>
                                    <p:animEffect transition="in" filter="wipe(left)">
                                      <p:cBhvr>
                                        <p:cTn id="20" dur="500"/>
                                        <p:tgtEl>
                                          <p:spTgt spid="960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20" grpId="0" build="p" bldLvl="2"/>
      <p:bldP spid="960523" grpId="0"/>
      <p:bldP spid="9605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1295400"/>
            <a:ext cx="7962900" cy="1717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pPr>
            <a:r>
              <a:rPr lang="en-US" sz="2200" dirty="0" smtClean="0">
                <a:latin typeface="Liberation Sans" panose="020B0604020202020204" pitchFamily="34" charset="0"/>
              </a:rPr>
              <a:t>Kuhl </a:t>
            </a:r>
            <a:r>
              <a:rPr lang="en-US" sz="2200" dirty="0">
                <a:latin typeface="Liberation Sans" panose="020B0604020202020204" pitchFamily="34" charset="0"/>
              </a:rPr>
              <a:t>reports Interest Receivable as a current asset in the </a:t>
            </a:r>
            <a:r>
              <a:rPr lang="en-US" sz="2200" dirty="0" smtClean="0">
                <a:latin typeface="Liberation Sans" panose="020B0604020202020204" pitchFamily="34" charset="0"/>
              </a:rPr>
              <a:t>statement of financial position. </a:t>
            </a:r>
            <a:r>
              <a:rPr lang="en-US" sz="2200" dirty="0">
                <a:latin typeface="Liberation Sans" panose="020B0604020202020204" pitchFamily="34" charset="0"/>
              </a:rPr>
              <a:t>It </a:t>
            </a:r>
            <a:r>
              <a:rPr lang="en-US" sz="2200" dirty="0" smtClean="0">
                <a:latin typeface="Liberation Sans" panose="020B0604020202020204" pitchFamily="34" charset="0"/>
              </a:rPr>
              <a:t>reports Interest </a:t>
            </a:r>
            <a:r>
              <a:rPr lang="en-US" sz="2200" dirty="0">
                <a:latin typeface="Liberation Sans" panose="020B0604020202020204" pitchFamily="34" charset="0"/>
              </a:rPr>
              <a:t>Revenue under “Other </a:t>
            </a:r>
            <a:r>
              <a:rPr lang="en-US" sz="2200" dirty="0" smtClean="0">
                <a:latin typeface="Liberation Sans" panose="020B0604020202020204" pitchFamily="34" charset="0"/>
              </a:rPr>
              <a:t>income and expense” </a:t>
            </a:r>
            <a:r>
              <a:rPr lang="en-US" sz="2200" dirty="0">
                <a:latin typeface="Liberation Sans" panose="020B0604020202020204" pitchFamily="34" charset="0"/>
              </a:rPr>
              <a:t>in the income statement</a:t>
            </a:r>
            <a:r>
              <a:rPr lang="en-US" sz="2200" dirty="0" smtClean="0">
                <a:latin typeface="Liberation Sans" panose="020B0604020202020204" pitchFamily="34" charset="0"/>
              </a:rPr>
              <a:t>. Kuhl </a:t>
            </a:r>
            <a:r>
              <a:rPr lang="en-US" sz="2200" dirty="0">
                <a:latin typeface="Liberation Sans" panose="020B0604020202020204" pitchFamily="34" charset="0"/>
              </a:rPr>
              <a:t>reports receipt of the interest on January 1 as </a:t>
            </a:r>
            <a:r>
              <a:rPr lang="en-US" sz="2200" dirty="0" smtClean="0">
                <a:latin typeface="Liberation Sans" panose="020B0604020202020204" pitchFamily="34" charset="0"/>
              </a:rPr>
              <a:t>follows.</a:t>
            </a:r>
            <a:endParaRPr lang="en-US" altLang="en-US" sz="2200" dirty="0">
              <a:latin typeface="Liberation Sans" panose="020B0604020202020204" pitchFamily="34" charset="0"/>
            </a:endParaRPr>
          </a:p>
        </p:txBody>
      </p:sp>
      <p:sp>
        <p:nvSpPr>
          <p:cNvPr id="960520" name="Text Box 8"/>
          <p:cNvSpPr txBox="1">
            <a:spLocks noChangeArrowheads="1"/>
          </p:cNvSpPr>
          <p:nvPr/>
        </p:nvSpPr>
        <p:spPr bwMode="auto">
          <a:xfrm>
            <a:off x="1828800" y="3276600"/>
            <a:ext cx="6858000" cy="98180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a:tabLst>
                <a:tab pos="4806950" algn="r"/>
                <a:tab pos="6223000" algn="r"/>
                <a:tab pos="7659688" algn="r"/>
              </a:tabLst>
              <a:defRPr sz="2400">
                <a:solidFill>
                  <a:schemeClr val="tx1"/>
                </a:solidFill>
                <a:latin typeface="Times New Roman" pitchFamily="18" charset="0"/>
              </a:defRPr>
            </a:lvl1pPr>
            <a:lvl2pPr marL="742950" indent="-285750">
              <a:tabLst>
                <a:tab pos="4806950" algn="r"/>
                <a:tab pos="6223000" algn="r"/>
                <a:tab pos="7659688" algn="r"/>
              </a:tabLst>
              <a:defRPr sz="2400">
                <a:solidFill>
                  <a:schemeClr val="tx1"/>
                </a:solidFill>
                <a:latin typeface="Times New Roman" pitchFamily="18" charset="0"/>
              </a:defRPr>
            </a:lvl2pPr>
            <a:lvl3pPr marL="1143000" indent="-228600">
              <a:tabLst>
                <a:tab pos="4806950" algn="r"/>
                <a:tab pos="6223000" algn="r"/>
                <a:tab pos="7659688" algn="r"/>
              </a:tabLst>
              <a:defRPr sz="2400">
                <a:solidFill>
                  <a:schemeClr val="tx1"/>
                </a:solidFill>
                <a:latin typeface="Times New Roman" pitchFamily="18" charset="0"/>
              </a:defRPr>
            </a:lvl3pPr>
            <a:lvl4pPr marL="1600200" indent="-228600">
              <a:tabLst>
                <a:tab pos="4806950" algn="r"/>
                <a:tab pos="6223000" algn="r"/>
                <a:tab pos="7659688" algn="r"/>
              </a:tabLst>
              <a:defRPr sz="2400">
                <a:solidFill>
                  <a:schemeClr val="tx1"/>
                </a:solidFill>
                <a:latin typeface="Times New Roman" pitchFamily="18" charset="0"/>
              </a:defRPr>
            </a:lvl4pPr>
            <a:lvl5pPr marL="2057400" indent="-228600">
              <a:tabLst>
                <a:tab pos="4806950" algn="r"/>
                <a:tab pos="6223000"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9pPr>
          </a:lstStyle>
          <a:p>
            <a:pPr algn="l">
              <a:lnSpc>
                <a:spcPct val="120000"/>
              </a:lnSpc>
              <a:spcBef>
                <a:spcPts val="600"/>
              </a:spcBef>
            </a:pPr>
            <a:r>
              <a:rPr lang="en-US" altLang="en-US" sz="2200" dirty="0">
                <a:latin typeface="Liberation Sans" panose="020B0604020202020204" pitchFamily="34" charset="0"/>
                <a:cs typeface="Arial" charset="0"/>
              </a:rPr>
              <a:t>Cash  	</a:t>
            </a:r>
            <a:r>
              <a:rPr lang="en-US" altLang="en-US" sz="2200" dirty="0" smtClean="0">
                <a:latin typeface="Liberation Sans" panose="020B0604020202020204" pitchFamily="34" charset="0"/>
                <a:cs typeface="Arial" charset="0"/>
              </a:rPr>
              <a:t>4,000</a:t>
            </a:r>
            <a:endParaRPr lang="en-US" altLang="en-US" sz="2200" dirty="0">
              <a:latin typeface="Liberation Sans" panose="020B0604020202020204" pitchFamily="34" charset="0"/>
              <a:cs typeface="Arial" charset="0"/>
            </a:endParaRPr>
          </a:p>
          <a:p>
            <a:pPr algn="l">
              <a:lnSpc>
                <a:spcPct val="120000"/>
              </a:lnSpc>
              <a:spcBef>
                <a:spcPts val="600"/>
              </a:spcBef>
            </a:pPr>
            <a:r>
              <a:rPr lang="en-US" altLang="en-US" sz="2200" dirty="0">
                <a:latin typeface="Liberation Sans" panose="020B0604020202020204" pitchFamily="34" charset="0"/>
                <a:cs typeface="Arial" charset="0"/>
              </a:rPr>
              <a:t>	Interest </a:t>
            </a:r>
            <a:r>
              <a:rPr lang="en-US" altLang="en-US" sz="2200" dirty="0" smtClean="0">
                <a:latin typeface="Liberation Sans" panose="020B0604020202020204" pitchFamily="34" charset="0"/>
                <a:cs typeface="Arial" charset="0"/>
              </a:rPr>
              <a:t>Receivable</a:t>
            </a:r>
            <a:r>
              <a:rPr lang="en-US" altLang="en-US" sz="2200" dirty="0">
                <a:latin typeface="Liberation Sans" panose="020B0604020202020204" pitchFamily="34" charset="0"/>
                <a:cs typeface="Arial" charset="0"/>
              </a:rPr>
              <a:t>		</a:t>
            </a:r>
            <a:r>
              <a:rPr lang="en-US" altLang="en-US" sz="2200" dirty="0" smtClean="0">
                <a:latin typeface="Liberation Sans" panose="020B0604020202020204" pitchFamily="34" charset="0"/>
                <a:cs typeface="Arial" charset="0"/>
              </a:rPr>
              <a:t>4,000</a:t>
            </a:r>
            <a:endParaRPr lang="en-US" altLang="en-US" sz="2200" dirty="0">
              <a:latin typeface="Liberation Sans" panose="020B0604020202020204" pitchFamily="34" charset="0"/>
              <a:cs typeface="Arial" charset="0"/>
            </a:endParaRPr>
          </a:p>
        </p:txBody>
      </p:sp>
      <p:sp>
        <p:nvSpPr>
          <p:cNvPr id="12294" name="Text Box 13"/>
          <p:cNvSpPr txBox="1">
            <a:spLocks noChangeArrowheads="1"/>
          </p:cNvSpPr>
          <p:nvPr/>
        </p:nvSpPr>
        <p:spPr bwMode="auto">
          <a:xfrm>
            <a:off x="609600" y="3276600"/>
            <a:ext cx="1066800" cy="4985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806950" algn="r"/>
                <a:tab pos="7659688" algn="r"/>
              </a:tabLst>
              <a:defRPr sz="2400">
                <a:solidFill>
                  <a:schemeClr val="tx1"/>
                </a:solidFill>
                <a:latin typeface="Times New Roman" pitchFamily="18" charset="0"/>
              </a:defRPr>
            </a:lvl1pPr>
            <a:lvl2pPr marL="742950" indent="-285750">
              <a:tabLst>
                <a:tab pos="4806950" algn="r"/>
                <a:tab pos="7659688" algn="r"/>
              </a:tabLst>
              <a:defRPr sz="2400">
                <a:solidFill>
                  <a:schemeClr val="tx1"/>
                </a:solidFill>
                <a:latin typeface="Times New Roman" pitchFamily="18" charset="0"/>
              </a:defRPr>
            </a:lvl2pPr>
            <a:lvl3pPr marL="1143000" indent="-228600">
              <a:tabLst>
                <a:tab pos="4806950" algn="r"/>
                <a:tab pos="7659688" algn="r"/>
              </a:tabLst>
              <a:defRPr sz="2400">
                <a:solidFill>
                  <a:schemeClr val="tx1"/>
                </a:solidFill>
                <a:latin typeface="Times New Roman" pitchFamily="18" charset="0"/>
              </a:defRPr>
            </a:lvl3pPr>
            <a:lvl4pPr marL="1600200" indent="-228600">
              <a:tabLst>
                <a:tab pos="4806950" algn="r"/>
                <a:tab pos="7659688" algn="r"/>
              </a:tabLst>
              <a:defRPr sz="2400">
                <a:solidFill>
                  <a:schemeClr val="tx1"/>
                </a:solidFill>
                <a:latin typeface="Times New Roman" pitchFamily="18" charset="0"/>
              </a:defRPr>
            </a:lvl4pPr>
            <a:lvl5pPr marL="2057400" indent="-228600">
              <a:tabLst>
                <a:tab pos="4806950"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4806950"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4806950"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4806950"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4806950" algn="r"/>
                <a:tab pos="7659688" algn="r"/>
              </a:tabLst>
              <a:defRPr sz="2400">
                <a:solidFill>
                  <a:schemeClr val="tx1"/>
                </a:solidFill>
                <a:latin typeface="Times New Roman" pitchFamily="18" charset="0"/>
              </a:defRPr>
            </a:lvl9pPr>
          </a:lstStyle>
          <a:p>
            <a:pPr algn="l">
              <a:lnSpc>
                <a:spcPct val="120000"/>
              </a:lnSpc>
              <a:spcBef>
                <a:spcPct val="15000"/>
              </a:spcBef>
            </a:pPr>
            <a:r>
              <a:rPr lang="en-US" altLang="en-US" sz="2200" dirty="0" smtClean="0">
                <a:latin typeface="Liberation Sans" panose="020B0604020202020204" pitchFamily="34" charset="0"/>
                <a:cs typeface="Arial" charset="0"/>
              </a:rPr>
              <a:t>Jan. </a:t>
            </a:r>
            <a:r>
              <a:rPr lang="en-US" altLang="en-US" sz="2200" dirty="0">
                <a:latin typeface="Liberation Sans" panose="020B0604020202020204" pitchFamily="34" charset="0"/>
                <a:cs typeface="Arial" charset="0"/>
              </a:rPr>
              <a:t>1</a:t>
            </a:r>
          </a:p>
        </p:txBody>
      </p:sp>
      <p:sp>
        <p:nvSpPr>
          <p:cNvPr id="12296"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9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9" name="Rectangle 8"/>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3200" b="1" dirty="0" smtClean="0">
                <a:solidFill>
                  <a:schemeClr val="tx2">
                    <a:lumMod val="75000"/>
                  </a:schemeClr>
                </a:solidFill>
                <a:latin typeface="Liberation Sans" panose="020B0604020202020204" pitchFamily="34" charset="0"/>
              </a:rPr>
              <a:t>Accounting for Debt Investments</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39021923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0520">
                                            <p:txEl>
                                              <p:pRg st="0" end="0"/>
                                            </p:txEl>
                                          </p:spTgt>
                                        </p:tgtEl>
                                        <p:attrNameLst>
                                          <p:attrName>style.visibility</p:attrName>
                                        </p:attrNameLst>
                                      </p:cBhvr>
                                      <p:to>
                                        <p:strVal val="visible"/>
                                      </p:to>
                                    </p:set>
                                    <p:animEffect transition="in" filter="wipe(left)">
                                      <p:cBhvr>
                                        <p:cTn id="7" dur="500"/>
                                        <p:tgtEl>
                                          <p:spTgt spid="9605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0520">
                                            <p:txEl>
                                              <p:pRg st="1" end="1"/>
                                            </p:txEl>
                                          </p:spTgt>
                                        </p:tgtEl>
                                        <p:attrNameLst>
                                          <p:attrName>style.visibility</p:attrName>
                                        </p:attrNameLst>
                                      </p:cBhvr>
                                      <p:to>
                                        <p:strVal val="visible"/>
                                      </p:to>
                                    </p:set>
                                    <p:animEffect transition="in" filter="wipe(left)">
                                      <p:cBhvr>
                                        <p:cTn id="12" dur="500"/>
                                        <p:tgtEl>
                                          <p:spTgt spid="9605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20"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1295400"/>
            <a:ext cx="8077200" cy="1717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defRPr sz="2200">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Assume that Kuhl </a:t>
            </a:r>
            <a:r>
              <a:rPr lang="en-US" altLang="en-US" dirty="0" smtClean="0"/>
              <a:t>NV receives </a:t>
            </a:r>
            <a:r>
              <a:rPr lang="en-US" altLang="en-US" dirty="0"/>
              <a:t>net proceeds of </a:t>
            </a:r>
            <a:r>
              <a:rPr lang="en-US" altLang="en-US" dirty="0" smtClean="0"/>
              <a:t>€54,000 </a:t>
            </a:r>
            <a:r>
              <a:rPr lang="en-US" altLang="en-US" dirty="0"/>
              <a:t>on the sale of the Doan </a:t>
            </a:r>
            <a:r>
              <a:rPr lang="en-US" altLang="en-US" dirty="0" smtClean="0"/>
              <a:t>SA </a:t>
            </a:r>
            <a:r>
              <a:rPr lang="en-US" altLang="en-US" dirty="0"/>
              <a:t>bonds on January 1, </a:t>
            </a:r>
            <a:r>
              <a:rPr lang="en-US" altLang="en-US" dirty="0" smtClean="0"/>
              <a:t>2018, </a:t>
            </a:r>
            <a:r>
              <a:rPr lang="en-US" altLang="en-US" dirty="0"/>
              <a:t>after receiving the interest due.  Prepare the entry to record the sale of the bonds.</a:t>
            </a:r>
          </a:p>
        </p:txBody>
      </p:sp>
      <p:sp>
        <p:nvSpPr>
          <p:cNvPr id="964617" name="Text Box 9"/>
          <p:cNvSpPr txBox="1">
            <a:spLocks noChangeArrowheads="1"/>
          </p:cNvSpPr>
          <p:nvPr/>
        </p:nvSpPr>
        <p:spPr bwMode="auto">
          <a:xfrm>
            <a:off x="1752600" y="3276600"/>
            <a:ext cx="7086600" cy="143193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0375" algn="r"/>
                <a:tab pos="6796088" algn="r"/>
                <a:tab pos="7659688" algn="r"/>
              </a:tabLst>
              <a:defRPr sz="2400">
                <a:solidFill>
                  <a:schemeClr val="tx1"/>
                </a:solidFill>
                <a:latin typeface="Times New Roman" pitchFamily="18" charset="0"/>
              </a:defRPr>
            </a:lvl1pPr>
            <a:lvl2pPr marL="742950" indent="-285750">
              <a:tabLst>
                <a:tab pos="5540375" algn="r"/>
                <a:tab pos="6796088" algn="r"/>
                <a:tab pos="7659688" algn="r"/>
              </a:tabLst>
              <a:defRPr sz="2400">
                <a:solidFill>
                  <a:schemeClr val="tx1"/>
                </a:solidFill>
                <a:latin typeface="Times New Roman" pitchFamily="18" charset="0"/>
              </a:defRPr>
            </a:lvl2pPr>
            <a:lvl3pPr marL="1143000" indent="-228600">
              <a:tabLst>
                <a:tab pos="5540375" algn="r"/>
                <a:tab pos="6796088" algn="r"/>
                <a:tab pos="7659688" algn="r"/>
              </a:tabLst>
              <a:defRPr sz="2400">
                <a:solidFill>
                  <a:schemeClr val="tx1"/>
                </a:solidFill>
                <a:latin typeface="Times New Roman" pitchFamily="18" charset="0"/>
              </a:defRPr>
            </a:lvl3pPr>
            <a:lvl4pPr marL="1600200" indent="-228600">
              <a:tabLst>
                <a:tab pos="5540375" algn="r"/>
                <a:tab pos="6796088" algn="r"/>
                <a:tab pos="7659688" algn="r"/>
              </a:tabLst>
              <a:defRPr sz="2400">
                <a:solidFill>
                  <a:schemeClr val="tx1"/>
                </a:solidFill>
                <a:latin typeface="Times New Roman" pitchFamily="18" charset="0"/>
              </a:defRPr>
            </a:lvl4pPr>
            <a:lvl5pPr marL="2057400" indent="-228600">
              <a:tabLst>
                <a:tab pos="5540375" algn="r"/>
                <a:tab pos="6796088"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5540375" algn="r"/>
                <a:tab pos="6796088"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5540375" algn="r"/>
                <a:tab pos="6796088"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5540375" algn="r"/>
                <a:tab pos="6796088"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5540375" algn="r"/>
                <a:tab pos="6796088" algn="r"/>
                <a:tab pos="7659688" algn="r"/>
              </a:tabLst>
              <a:defRPr sz="2400">
                <a:solidFill>
                  <a:schemeClr val="tx1"/>
                </a:solidFill>
                <a:latin typeface="Times New Roman" pitchFamily="18" charset="0"/>
              </a:defRPr>
            </a:lvl9pPr>
          </a:lstStyle>
          <a:p>
            <a:pPr marL="463550" indent="-463550" algn="l">
              <a:lnSpc>
                <a:spcPct val="120000"/>
              </a:lnSpc>
              <a:spcBef>
                <a:spcPts val="600"/>
              </a:spcBef>
            </a:pPr>
            <a:r>
              <a:rPr lang="en-US" altLang="en-US" sz="2200" dirty="0">
                <a:latin typeface="Liberation Sans" panose="020B0604020202020204" pitchFamily="34" charset="0"/>
                <a:cs typeface="Arial" charset="0"/>
              </a:rPr>
              <a:t>Cash	54,000</a:t>
            </a:r>
          </a:p>
          <a:p>
            <a:pPr marL="463550" indent="-463550" algn="l">
              <a:lnSpc>
                <a:spcPct val="120000"/>
              </a:lnSpc>
              <a:spcBef>
                <a:spcPts val="600"/>
              </a:spcBef>
            </a:pPr>
            <a:r>
              <a:rPr lang="en-US" altLang="en-US" sz="2200" dirty="0" smtClean="0">
                <a:latin typeface="Liberation Sans" panose="020B0604020202020204" pitchFamily="34" charset="0"/>
                <a:cs typeface="Arial" charset="0"/>
              </a:rPr>
              <a:t>	Debt </a:t>
            </a:r>
            <a:r>
              <a:rPr lang="en-US" altLang="en-US" sz="2200" dirty="0">
                <a:latin typeface="Liberation Sans" panose="020B0604020202020204" pitchFamily="34" charset="0"/>
                <a:cs typeface="Arial" charset="0"/>
              </a:rPr>
              <a:t>Investments 		50,000</a:t>
            </a:r>
          </a:p>
          <a:p>
            <a:pPr marL="463550" indent="-463550" algn="l">
              <a:lnSpc>
                <a:spcPct val="120000"/>
              </a:lnSpc>
              <a:spcBef>
                <a:spcPts val="600"/>
              </a:spcBef>
            </a:pPr>
            <a:r>
              <a:rPr lang="en-US" altLang="en-US" sz="2200" dirty="0" smtClean="0">
                <a:latin typeface="Liberation Sans" panose="020B0604020202020204" pitchFamily="34" charset="0"/>
                <a:cs typeface="Arial" charset="0"/>
              </a:rPr>
              <a:t>	Gain </a:t>
            </a:r>
            <a:r>
              <a:rPr lang="en-US" altLang="en-US" sz="2200" dirty="0">
                <a:latin typeface="Liberation Sans" panose="020B0604020202020204" pitchFamily="34" charset="0"/>
                <a:cs typeface="Arial" charset="0"/>
              </a:rPr>
              <a:t>on Sale of Debt Investments 		4,000</a:t>
            </a:r>
          </a:p>
        </p:txBody>
      </p:sp>
      <p:sp>
        <p:nvSpPr>
          <p:cNvPr id="14340" name="Text Box 13"/>
          <p:cNvSpPr txBox="1">
            <a:spLocks noChangeArrowheads="1"/>
          </p:cNvSpPr>
          <p:nvPr/>
        </p:nvSpPr>
        <p:spPr bwMode="auto">
          <a:xfrm>
            <a:off x="609600" y="3266127"/>
            <a:ext cx="1143000" cy="465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1125" algn="l"/>
                <a:tab pos="747713" algn="l"/>
                <a:tab pos="4806950" algn="r"/>
                <a:tab pos="7659688" algn="r"/>
              </a:tabLst>
              <a:defRPr sz="2400">
                <a:solidFill>
                  <a:schemeClr val="tx1"/>
                </a:solidFill>
                <a:latin typeface="Times New Roman" pitchFamily="18" charset="0"/>
              </a:defRPr>
            </a:lvl1pPr>
            <a:lvl2pPr marL="742950" indent="-285750">
              <a:tabLst>
                <a:tab pos="111125" algn="l"/>
                <a:tab pos="747713" algn="l"/>
                <a:tab pos="4806950" algn="r"/>
                <a:tab pos="7659688" algn="r"/>
              </a:tabLst>
              <a:defRPr sz="2400">
                <a:solidFill>
                  <a:schemeClr val="tx1"/>
                </a:solidFill>
                <a:latin typeface="Times New Roman" pitchFamily="18" charset="0"/>
              </a:defRPr>
            </a:lvl2pPr>
            <a:lvl3pPr marL="1143000" indent="-228600">
              <a:tabLst>
                <a:tab pos="111125" algn="l"/>
                <a:tab pos="747713" algn="l"/>
                <a:tab pos="4806950" algn="r"/>
                <a:tab pos="7659688" algn="r"/>
              </a:tabLst>
              <a:defRPr sz="2400">
                <a:solidFill>
                  <a:schemeClr val="tx1"/>
                </a:solidFill>
                <a:latin typeface="Times New Roman" pitchFamily="18" charset="0"/>
              </a:defRPr>
            </a:lvl3pPr>
            <a:lvl4pPr marL="1600200" indent="-228600">
              <a:tabLst>
                <a:tab pos="111125" algn="l"/>
                <a:tab pos="747713" algn="l"/>
                <a:tab pos="4806950" algn="r"/>
                <a:tab pos="7659688" algn="r"/>
              </a:tabLst>
              <a:defRPr sz="2400">
                <a:solidFill>
                  <a:schemeClr val="tx1"/>
                </a:solidFill>
                <a:latin typeface="Times New Roman" pitchFamily="18" charset="0"/>
              </a:defRPr>
            </a:lvl4pPr>
            <a:lvl5pPr marL="2057400" indent="-228600">
              <a:tabLst>
                <a:tab pos="111125" algn="l"/>
                <a:tab pos="747713" algn="l"/>
                <a:tab pos="4806950"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itchFamily="18" charset="0"/>
              </a:defRPr>
            </a:lvl9pPr>
          </a:lstStyle>
          <a:p>
            <a:pPr algn="l">
              <a:lnSpc>
                <a:spcPct val="120000"/>
              </a:lnSpc>
              <a:spcBef>
                <a:spcPct val="15000"/>
              </a:spcBef>
              <a:tabLst>
                <a:tab pos="747713" algn="l"/>
                <a:tab pos="4806950" algn="r"/>
                <a:tab pos="7659688" algn="r"/>
              </a:tabLst>
            </a:pPr>
            <a:r>
              <a:rPr lang="en-US" altLang="en-US" sz="2200" dirty="0" smtClean="0">
                <a:latin typeface="Liberation Sans" panose="020B0604020202020204" pitchFamily="34" charset="0"/>
                <a:cs typeface="Arial" charset="0"/>
              </a:rPr>
              <a:t>Jan</a:t>
            </a:r>
            <a:r>
              <a:rPr lang="en-US" altLang="en-US" sz="2200" dirty="0">
                <a:latin typeface="Liberation Sans" panose="020B0604020202020204" pitchFamily="34" charset="0"/>
                <a:cs typeface="Arial" charset="0"/>
              </a:rPr>
              <a:t>. 1</a:t>
            </a:r>
          </a:p>
        </p:txBody>
      </p:sp>
      <p:sp>
        <p:nvSpPr>
          <p:cNvPr id="14342"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4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9" name="Rectangle 8"/>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3200" b="1" dirty="0" smtClean="0">
                <a:solidFill>
                  <a:schemeClr val="tx2">
                    <a:lumMod val="75000"/>
                  </a:schemeClr>
                </a:solidFill>
                <a:latin typeface="Liberation Sans" panose="020B0604020202020204" pitchFamily="34" charset="0"/>
              </a:rPr>
              <a:t>Accounting for Debt Investments</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5033892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4617">
                                            <p:txEl>
                                              <p:pRg st="0" end="0"/>
                                            </p:txEl>
                                          </p:spTgt>
                                        </p:tgtEl>
                                        <p:attrNameLst>
                                          <p:attrName>style.visibility</p:attrName>
                                        </p:attrNameLst>
                                      </p:cBhvr>
                                      <p:to>
                                        <p:strVal val="visible"/>
                                      </p:to>
                                    </p:set>
                                    <p:animEffect transition="in" filter="wipe(left)">
                                      <p:cBhvr>
                                        <p:cTn id="7" dur="500"/>
                                        <p:tgtEl>
                                          <p:spTgt spid="9646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4617">
                                            <p:txEl>
                                              <p:pRg st="1" end="1"/>
                                            </p:txEl>
                                          </p:spTgt>
                                        </p:tgtEl>
                                        <p:attrNameLst>
                                          <p:attrName>style.visibility</p:attrName>
                                        </p:attrNameLst>
                                      </p:cBhvr>
                                      <p:to>
                                        <p:strVal val="visible"/>
                                      </p:to>
                                    </p:set>
                                    <p:animEffect transition="in" filter="wipe(left)">
                                      <p:cBhvr>
                                        <p:cTn id="12" dur="500"/>
                                        <p:tgtEl>
                                          <p:spTgt spid="9646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4617">
                                            <p:txEl>
                                              <p:pRg st="2" end="2"/>
                                            </p:txEl>
                                          </p:spTgt>
                                        </p:tgtEl>
                                        <p:attrNameLst>
                                          <p:attrName>style.visibility</p:attrName>
                                        </p:attrNameLst>
                                      </p:cBhvr>
                                      <p:to>
                                        <p:strVal val="visible"/>
                                      </p:to>
                                    </p:set>
                                    <p:animEffect transition="in" filter="wipe(left)">
                                      <p:cBhvr>
                                        <p:cTn id="17" dur="500"/>
                                        <p:tgtEl>
                                          <p:spTgt spid="9646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617"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3400" y="1849438"/>
            <a:ext cx="8001000" cy="401796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400">
                <a:solidFill>
                  <a:schemeClr val="tx1"/>
                </a:solidFill>
                <a:latin typeface="Times New Roman" pitchFamily="18" charset="0"/>
              </a:defRPr>
            </a:lvl1pPr>
            <a:lvl2pPr marL="69215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ct val="40000"/>
              </a:spcBef>
              <a:buClr>
                <a:schemeClr val="accent2"/>
              </a:buClr>
              <a:buSzPct val="75000"/>
              <a:buFont typeface="Wingdings" pitchFamily="2" charset="2"/>
              <a:buNone/>
            </a:pPr>
            <a:r>
              <a:rPr lang="en-US" altLang="en-US" sz="2300" dirty="0" smtClean="0">
                <a:latin typeface="Liberation Sans" panose="020B0604020202020204" pitchFamily="34" charset="0"/>
              </a:rPr>
              <a:t>Hanes </a:t>
            </a:r>
            <a:r>
              <a:rPr lang="en-US" altLang="en-US" sz="2300" dirty="0">
                <a:latin typeface="Liberation Sans" panose="020B0604020202020204" pitchFamily="34" charset="0"/>
              </a:rPr>
              <a:t>Company sells debt investments costing £26,000 for £28,000, plus accrued interest that has been </a:t>
            </a:r>
            <a:r>
              <a:rPr lang="en-US" altLang="en-US" sz="2300" dirty="0" smtClean="0">
                <a:latin typeface="Liberation Sans" panose="020B0604020202020204" pitchFamily="34" charset="0"/>
              </a:rPr>
              <a:t>recorded</a:t>
            </a:r>
            <a:r>
              <a:rPr lang="en-US" altLang="en-US" sz="2300" dirty="0">
                <a:latin typeface="Liberation Sans" panose="020B0604020202020204" pitchFamily="34" charset="0"/>
              </a:rPr>
              <a:t>. In journalizing the sale, credits are to: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Debt </a:t>
            </a:r>
            <a:r>
              <a:rPr lang="en-US" altLang="en-US" sz="2300" dirty="0">
                <a:latin typeface="Liberation Sans" panose="020B0604020202020204" pitchFamily="34" charset="0"/>
              </a:rPr>
              <a:t>Investments and Loss on Sale of Debt  Investments.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Debt </a:t>
            </a:r>
            <a:r>
              <a:rPr lang="en-US" altLang="en-US" sz="2300" dirty="0">
                <a:latin typeface="Liberation Sans" panose="020B0604020202020204" pitchFamily="34" charset="0"/>
              </a:rPr>
              <a:t>Investments, Gain on Sale of Debt Investments, and Interest Receivable.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Share </a:t>
            </a:r>
            <a:r>
              <a:rPr lang="en-US" altLang="en-US" sz="2300" dirty="0">
                <a:latin typeface="Liberation Sans" panose="020B0604020202020204" pitchFamily="34" charset="0"/>
              </a:rPr>
              <a:t>Investments and Interest Receivable.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No </a:t>
            </a:r>
            <a:r>
              <a:rPr lang="en-US" altLang="en-US" sz="2300" dirty="0">
                <a:latin typeface="Liberation Sans" panose="020B0604020202020204" pitchFamily="34" charset="0"/>
              </a:rPr>
              <a:t>correct answer is given. </a:t>
            </a:r>
          </a:p>
        </p:txBody>
      </p:sp>
      <p:sp>
        <p:nvSpPr>
          <p:cNvPr id="1536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365" name="Rectangle 4"/>
          <p:cNvSpPr>
            <a:spLocks noChangeArrowheads="1"/>
          </p:cNvSpPr>
          <p:nvPr/>
        </p:nvSpPr>
        <p:spPr bwMode="auto">
          <a:xfrm>
            <a:off x="609600" y="1295400"/>
            <a:ext cx="3657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p>
            <a:pPr algn="l">
              <a:lnSpc>
                <a:spcPct val="90000"/>
              </a:lnSpc>
              <a:spcBef>
                <a:spcPct val="20000"/>
              </a:spcBef>
              <a:buClr>
                <a:schemeClr val="tx1"/>
              </a:buClr>
              <a:buFont typeface="Wingdings" pitchFamily="2" charset="2"/>
              <a:buNone/>
            </a:pPr>
            <a:r>
              <a:rPr lang="en-US" altLang="en-US" sz="3000" b="1" dirty="0">
                <a:solidFill>
                  <a:srgbClr val="CC0000"/>
                </a:solidFill>
                <a:latin typeface="Liberation Sans" panose="020B0604020202020204" pitchFamily="34" charset="0"/>
              </a:rPr>
              <a:t>Question</a:t>
            </a:r>
          </a:p>
        </p:txBody>
      </p:sp>
      <p:sp>
        <p:nvSpPr>
          <p:cNvPr id="8" name="Notched Right Arrow 7"/>
          <p:cNvSpPr/>
          <p:nvPr/>
        </p:nvSpPr>
        <p:spPr bwMode="auto">
          <a:xfrm>
            <a:off x="228600" y="4267200"/>
            <a:ext cx="609600"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536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10" name="Rectangle 9"/>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3200" b="1" dirty="0" smtClean="0">
                <a:solidFill>
                  <a:schemeClr val="tx2">
                    <a:lumMod val="75000"/>
                  </a:schemeClr>
                </a:solidFill>
                <a:latin typeface="Liberation Sans" panose="020B0604020202020204" pitchFamily="34" charset="0"/>
              </a:rPr>
              <a:t>Accounting for Debt Investments</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19975113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451393"/>
            <a:ext cx="7391400" cy="560388"/>
          </a:xfrm>
          <a:prstGeom prst="rect">
            <a:avLst/>
          </a:prstGeom>
          <a:noFill/>
          <a:ln>
            <a:noFill/>
          </a:ln>
          <a:effectLst/>
        </p:spPr>
        <p:txBody>
          <a:bodyPr lIns="90488" tIns="44450" rIns="90488" bIns="44450" anchor="ctr" anchorCtr="0"/>
          <a:lstStyle/>
          <a:p>
            <a:pPr algn="l"/>
            <a:r>
              <a:rPr lang="en-US" altLang="en-US" sz="2800" b="1" i="0" dirty="0" smtClean="0">
                <a:solidFill>
                  <a:srgbClr val="7030A0"/>
                </a:solidFill>
                <a:latin typeface="Liberation Sans" panose="020B0604020202020204" pitchFamily="34" charset="0"/>
              </a:rPr>
              <a:t>Investor Insight  </a:t>
            </a:r>
            <a:r>
              <a:rPr lang="en-US" altLang="en-US" sz="2000" b="1" i="0" dirty="0" smtClean="0">
                <a:latin typeface="Liberation Sans" panose="020B0604020202020204" pitchFamily="34" charset="0"/>
              </a:rPr>
              <a:t>Hey, I Thought It Was Safe?</a:t>
            </a:r>
            <a:endParaRPr lang="en-US" altLang="en-US" sz="2000" b="1" i="0" dirty="0">
              <a:latin typeface="Liberation Sans" panose="020B0604020202020204" pitchFamily="34" charset="0"/>
            </a:endParaRPr>
          </a:p>
        </p:txBody>
      </p:sp>
      <p:sp>
        <p:nvSpPr>
          <p:cNvPr id="2" name="Rectangle 1"/>
          <p:cNvSpPr/>
          <p:nvPr/>
        </p:nvSpPr>
        <p:spPr>
          <a:xfrm>
            <a:off x="457200" y="1060993"/>
            <a:ext cx="8153400" cy="5405711"/>
          </a:xfrm>
          <a:prstGeom prst="rect">
            <a:avLst/>
          </a:prstGeom>
        </p:spPr>
        <p:txBody>
          <a:bodyPr wrap="square">
            <a:spAutoFit/>
          </a:bodyPr>
          <a:lstStyle/>
          <a:p>
            <a:pPr algn="just">
              <a:lnSpc>
                <a:spcPct val="105000"/>
              </a:lnSpc>
              <a:spcBef>
                <a:spcPts val="600"/>
              </a:spcBef>
            </a:pPr>
            <a:r>
              <a:rPr lang="en-US" sz="1700" dirty="0" smtClean="0">
                <a:latin typeface="Liberation Sans" panose="020B0604020202020204" pitchFamily="34" charset="0"/>
              </a:rPr>
              <a:t>It is often stated that bond investments are safer than share investments. After all, with an investment in bonds, you are guaranteed return of principal and interest payments over the life of the bonds. However, here are some other factors you may want to consider: </a:t>
            </a:r>
          </a:p>
          <a:p>
            <a:pPr marL="230188" indent="-230188" algn="just">
              <a:lnSpc>
                <a:spcPct val="105000"/>
              </a:lnSpc>
              <a:spcBef>
                <a:spcPts val="600"/>
              </a:spcBef>
              <a:buFont typeface="Arial" panose="020B0604020202020204" pitchFamily="34" charset="0"/>
              <a:buChar char="•"/>
            </a:pPr>
            <a:r>
              <a:rPr lang="en-US" sz="1700" dirty="0" smtClean="0">
                <a:latin typeface="Liberation Sans" panose="020B0604020202020204" pitchFamily="34" charset="0"/>
              </a:rPr>
              <a:t>In 2013, the value of bonds fell by 2% due to interest rate risk. That is, when interest rates rise, it makes the yields paid on existing bonds less attractive. As a result, the price of the existing bond you are holding falls. </a:t>
            </a:r>
          </a:p>
          <a:p>
            <a:pPr marL="230188" indent="-230188" algn="just">
              <a:lnSpc>
                <a:spcPct val="105000"/>
              </a:lnSpc>
              <a:spcBef>
                <a:spcPts val="600"/>
              </a:spcBef>
              <a:buFont typeface="Arial" panose="020B0604020202020204" pitchFamily="34" charset="0"/>
              <a:buChar char="•"/>
            </a:pPr>
            <a:r>
              <a:rPr lang="en-US" sz="1700" dirty="0" smtClean="0">
                <a:latin typeface="Liberation Sans" panose="020B0604020202020204" pitchFamily="34" charset="0"/>
              </a:rPr>
              <a:t>While interest rates are currently low, it is likely that they will increase in the future. If you hold bonds, there is a real possibility that the value of your bonds will be reduced.</a:t>
            </a:r>
          </a:p>
          <a:p>
            <a:pPr marL="230188" indent="-230188" algn="just">
              <a:lnSpc>
                <a:spcPct val="105000"/>
              </a:lnSpc>
              <a:spcBef>
                <a:spcPts val="600"/>
              </a:spcBef>
              <a:buFont typeface="Arial" panose="020B0604020202020204" pitchFamily="34" charset="0"/>
              <a:buChar char="•"/>
            </a:pPr>
            <a:r>
              <a:rPr lang="en-US" sz="1700" dirty="0" smtClean="0">
                <a:latin typeface="Liberation Sans" panose="020B0604020202020204" pitchFamily="34" charset="0"/>
              </a:rPr>
              <a:t>Credit risk also must be considered. Credit risk means that a company may not be able to pay back what it borrowed. Former bondholders in companies that declared bankruptcy saw their bond values drop </a:t>
            </a:r>
            <a:r>
              <a:rPr lang="en-US" sz="1700" dirty="0" smtClean="0">
                <a:latin typeface="Liberation Sans" panose="020B0604020202020204" pitchFamily="34" charset="0"/>
              </a:rPr>
              <a:t>substantially</a:t>
            </a:r>
            <a:r>
              <a:rPr lang="en-US" sz="1700" dirty="0" smtClean="0">
                <a:latin typeface="Liberation Sans" panose="020B0604020202020204" pitchFamily="34" charset="0"/>
              </a:rPr>
              <a:t>. </a:t>
            </a:r>
          </a:p>
          <a:p>
            <a:pPr algn="just">
              <a:lnSpc>
                <a:spcPct val="105000"/>
              </a:lnSpc>
              <a:spcBef>
                <a:spcPts val="600"/>
              </a:spcBef>
            </a:pPr>
            <a:r>
              <a:rPr lang="en-US" sz="1700" dirty="0" smtClean="0">
                <a:latin typeface="Liberation Sans" panose="020B0604020202020204" pitchFamily="34" charset="0"/>
              </a:rPr>
              <a:t>An advantage of a bond investment over shares is that if you hold it to maturity, you will receive your principal and also interest payments over the life of the bond. But if you have to sell your bond investment before maturity, you may be facing a roller coaster regarding its value.</a:t>
            </a:r>
          </a:p>
          <a:p>
            <a:pPr algn="just">
              <a:lnSpc>
                <a:spcPct val="105000"/>
              </a:lnSpc>
              <a:spcBef>
                <a:spcPts val="600"/>
              </a:spcBef>
            </a:pPr>
            <a:endParaRPr lang="en-US" sz="1700" dirty="0">
              <a:latin typeface="Liberation Sans" panose="020B0604020202020204" pitchFamily="34" charset="0"/>
            </a:endParaRPr>
          </a:p>
        </p:txBody>
      </p:sp>
      <p:sp>
        <p:nvSpPr>
          <p:cNvPr id="6" name="Text Box 3"/>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7" name="Rectangle 6"/>
          <p:cNvSpPr/>
          <p:nvPr/>
        </p:nvSpPr>
        <p:spPr bwMode="auto">
          <a:xfrm>
            <a:off x="332096" y="353704"/>
            <a:ext cx="8458200" cy="5837750"/>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318448" y="6205050"/>
            <a:ext cx="8476488" cy="161358"/>
          </a:xfrm>
          <a:prstGeom prst="rect">
            <a:avLst/>
          </a:prstGeom>
          <a:solidFill>
            <a:srgbClr val="7030A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88955115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312393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2000" dirty="0">
                <a:solidFill>
                  <a:schemeClr val="bg2"/>
                </a:solidFill>
                <a:latin typeface="Liberation Sans" panose="020B0604020202020204" pitchFamily="34" charset="0"/>
              </a:rPr>
              <a:t>Waldo AG had the following transactions pertaining to debt investments.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2017  </a:t>
            </a:r>
            <a:r>
              <a:rPr lang="en-US" sz="2000" dirty="0" smtClean="0">
                <a:solidFill>
                  <a:schemeClr val="bg2"/>
                </a:solidFill>
                <a:latin typeface="Liberation Sans" panose="020B0604020202020204" pitchFamily="34" charset="0"/>
              </a:rPr>
              <a:t>	Purchased </a:t>
            </a:r>
            <a:r>
              <a:rPr lang="en-US" sz="2000" dirty="0">
                <a:solidFill>
                  <a:schemeClr val="bg2"/>
                </a:solidFill>
                <a:latin typeface="Liberation Sans" panose="020B0604020202020204" pitchFamily="34" charset="0"/>
              </a:rPr>
              <a:t>30, €1,000 Hillary AG 10% bonds for </a:t>
            </a:r>
            <a:r>
              <a:rPr lang="en-US" sz="2000" dirty="0" smtClean="0">
                <a:solidFill>
                  <a:schemeClr val="bg2"/>
                </a:solidFill>
                <a:latin typeface="Liberation Sans" panose="020B0604020202020204" pitchFamily="34" charset="0"/>
              </a:rPr>
              <a:t>		€</a:t>
            </a:r>
            <a:r>
              <a:rPr lang="en-US" sz="2000" dirty="0">
                <a:solidFill>
                  <a:schemeClr val="bg2"/>
                </a:solidFill>
                <a:latin typeface="Liberation Sans" panose="020B0604020202020204" pitchFamily="34" charset="0"/>
              </a:rPr>
              <a:t>30,000. Interest is  payable annually on January 1. Dec. 31, 2017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2017.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2018 </a:t>
            </a:r>
            <a:r>
              <a:rPr lang="en-US" sz="2000" dirty="0" smtClean="0">
                <a:solidFill>
                  <a:schemeClr val="bg2"/>
                </a:solidFill>
                <a:latin typeface="Liberation Sans" panose="020B0604020202020204" pitchFamily="34" charset="0"/>
              </a:rPr>
              <a:t>	Received </a:t>
            </a:r>
            <a:r>
              <a:rPr lang="en-US" sz="2000" dirty="0">
                <a:solidFill>
                  <a:schemeClr val="bg2"/>
                </a:solidFill>
                <a:latin typeface="Liberation Sans" panose="020B0604020202020204" pitchFamily="34" charset="0"/>
              </a:rPr>
              <a:t>interest on Hillary AG bonds.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2018 </a:t>
            </a:r>
            <a:r>
              <a:rPr lang="en-US" sz="2000" dirty="0" smtClean="0">
                <a:solidFill>
                  <a:schemeClr val="bg2"/>
                </a:solidFill>
                <a:latin typeface="Liberation Sans" panose="020B0604020202020204" pitchFamily="34" charset="0"/>
              </a:rPr>
              <a:t>	Sold </a:t>
            </a:r>
            <a:r>
              <a:rPr lang="en-US" sz="2000" dirty="0">
                <a:solidFill>
                  <a:schemeClr val="bg2"/>
                </a:solidFill>
                <a:latin typeface="Liberation Sans" panose="020B0604020202020204" pitchFamily="34" charset="0"/>
              </a:rPr>
              <a:t>15 Hillary AG bonds for €14,600.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Dec</a:t>
            </a:r>
            <a:r>
              <a:rPr lang="en-US" sz="2000" dirty="0">
                <a:solidFill>
                  <a:schemeClr val="bg2"/>
                </a:solidFill>
                <a:latin typeface="Liberation Sans" panose="020B0604020202020204" pitchFamily="34" charset="0"/>
              </a:rPr>
              <a:t>. 31, 2018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2018. </a:t>
            </a:r>
            <a:endParaRPr lang="en-US" sz="2000" dirty="0" smtClean="0">
              <a:solidFill>
                <a:schemeClr val="bg2"/>
              </a:solidFill>
              <a:latin typeface="Liberation Sans" panose="020B0604020202020204" pitchFamily="34" charset="0"/>
            </a:endParaRPr>
          </a:p>
          <a:p>
            <a:pPr algn="l">
              <a:lnSpc>
                <a:spcPct val="120000"/>
              </a:lnSpc>
              <a:spcBef>
                <a:spcPts val="600"/>
              </a:spcBef>
            </a:pPr>
            <a:r>
              <a:rPr lang="en-US" sz="2000" dirty="0" smtClean="0">
                <a:solidFill>
                  <a:schemeClr val="bg2"/>
                </a:solidFill>
                <a:latin typeface="Liberation Sans" panose="020B0604020202020204" pitchFamily="34" charset="0"/>
              </a:rPr>
              <a:t>Journalize </a:t>
            </a:r>
            <a:r>
              <a:rPr lang="en-US" sz="2000" dirty="0">
                <a:solidFill>
                  <a:schemeClr val="bg2"/>
                </a:solidFill>
                <a:latin typeface="Liberation Sans" panose="020B0604020202020204" pitchFamily="34" charset="0"/>
              </a:rPr>
              <a:t>the transactions. </a:t>
            </a:r>
            <a:endParaRPr lang="en-US" sz="2000" dirty="0" smtClean="0">
              <a:solidFill>
                <a:schemeClr val="bg2"/>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 name="Rectangle 2"/>
          <p:cNvSpPr/>
          <p:nvPr/>
        </p:nvSpPr>
        <p:spPr>
          <a:xfrm>
            <a:off x="457200" y="4419600"/>
            <a:ext cx="3886200" cy="400110"/>
          </a:xfrm>
          <a:prstGeom prst="rect">
            <a:avLst/>
          </a:prstGeom>
        </p:spPr>
        <p:txBody>
          <a:bodyPr wrap="square">
            <a:spAutoFit/>
          </a:bodyPr>
          <a:lstStyle/>
          <a:p>
            <a:pPr algn="l"/>
            <a:r>
              <a:rPr lang="en-US" sz="2000" b="1" dirty="0">
                <a:solidFill>
                  <a:schemeClr val="bg2"/>
                </a:solidFill>
                <a:latin typeface="Liberation Sans" panose="020B0604020202020204" pitchFamily="34" charset="0"/>
              </a:rPr>
              <a:t>Jan. 1, 2017 </a:t>
            </a:r>
          </a:p>
        </p:txBody>
      </p:sp>
      <p:sp>
        <p:nvSpPr>
          <p:cNvPr id="9" name="Text Box 5"/>
          <p:cNvSpPr txBox="1">
            <a:spLocks noChangeArrowheads="1"/>
          </p:cNvSpPr>
          <p:nvPr/>
        </p:nvSpPr>
        <p:spPr bwMode="auto">
          <a:xfrm>
            <a:off x="843888" y="4925860"/>
            <a:ext cx="7538112" cy="8794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716588" algn="r"/>
                <a:tab pos="7258050" algn="r"/>
              </a:tabLst>
            </a:pPr>
            <a:r>
              <a:rPr lang="en-US" sz="2100" dirty="0"/>
              <a:t>Debt Investments </a:t>
            </a:r>
            <a:r>
              <a:rPr lang="en-US" sz="2100" dirty="0" smtClean="0"/>
              <a:t>	30,000 </a:t>
            </a:r>
          </a:p>
          <a:p>
            <a:pPr>
              <a:lnSpc>
                <a:spcPct val="114000"/>
              </a:lnSpc>
              <a:spcBef>
                <a:spcPts val="600"/>
              </a:spcBef>
              <a:tabLst>
                <a:tab pos="5716588" algn="r"/>
                <a:tab pos="7258050" algn="r"/>
              </a:tabLst>
            </a:pPr>
            <a:r>
              <a:rPr lang="en-US" sz="2100" dirty="0"/>
              <a:t>	</a:t>
            </a:r>
            <a:r>
              <a:rPr lang="en-US" sz="2100" dirty="0" smtClean="0"/>
              <a:t>Cash  		30,000 </a:t>
            </a:r>
            <a:endParaRPr lang="en-US" altLang="en-US" sz="2100" dirty="0"/>
          </a:p>
        </p:txBody>
      </p:sp>
    </p:spTree>
    <p:extLst>
      <p:ext uri="{BB962C8B-B14F-4D97-AF65-F5344CB8AC3E}">
        <p14:creationId xmlns:p14="http://schemas.microsoft.com/office/powerpoint/2010/main" val="42086318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312393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2000" dirty="0">
                <a:solidFill>
                  <a:schemeClr val="bg2"/>
                </a:solidFill>
                <a:latin typeface="Liberation Sans" panose="020B0604020202020204" pitchFamily="34" charset="0"/>
              </a:rPr>
              <a:t>Waldo AG had the following transactions pertaining to debt investments.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2017  </a:t>
            </a:r>
            <a:r>
              <a:rPr lang="en-US" sz="2000" dirty="0" smtClean="0">
                <a:solidFill>
                  <a:schemeClr val="bg2"/>
                </a:solidFill>
                <a:latin typeface="Liberation Sans" panose="020B0604020202020204" pitchFamily="34" charset="0"/>
              </a:rPr>
              <a:t>	Purchased </a:t>
            </a:r>
            <a:r>
              <a:rPr lang="en-US" sz="2000" dirty="0">
                <a:solidFill>
                  <a:schemeClr val="bg2"/>
                </a:solidFill>
                <a:latin typeface="Liberation Sans" panose="020B0604020202020204" pitchFamily="34" charset="0"/>
              </a:rPr>
              <a:t>30, €1,000 Hillary AG 10% bonds for </a:t>
            </a:r>
            <a:r>
              <a:rPr lang="en-US" sz="2000" dirty="0" smtClean="0">
                <a:solidFill>
                  <a:schemeClr val="bg2"/>
                </a:solidFill>
                <a:latin typeface="Liberation Sans" panose="020B0604020202020204" pitchFamily="34" charset="0"/>
              </a:rPr>
              <a:t>		€</a:t>
            </a:r>
            <a:r>
              <a:rPr lang="en-US" sz="2000" dirty="0">
                <a:solidFill>
                  <a:schemeClr val="bg2"/>
                </a:solidFill>
                <a:latin typeface="Liberation Sans" panose="020B0604020202020204" pitchFamily="34" charset="0"/>
              </a:rPr>
              <a:t>30,000. Interest is  payable annually on January 1. </a:t>
            </a:r>
            <a:r>
              <a:rPr lang="en-US" sz="2000" b="1" dirty="0">
                <a:solidFill>
                  <a:srgbClr val="CC0000"/>
                </a:solidFill>
                <a:latin typeface="Liberation Sans" panose="020B0604020202020204" pitchFamily="34" charset="0"/>
              </a:rPr>
              <a:t>Dec. 31, 2017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2017.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2018 </a:t>
            </a:r>
            <a:r>
              <a:rPr lang="en-US" sz="2000" dirty="0" smtClean="0">
                <a:solidFill>
                  <a:schemeClr val="bg2"/>
                </a:solidFill>
                <a:latin typeface="Liberation Sans" panose="020B0604020202020204" pitchFamily="34" charset="0"/>
              </a:rPr>
              <a:t>	Received </a:t>
            </a:r>
            <a:r>
              <a:rPr lang="en-US" sz="2000" dirty="0">
                <a:solidFill>
                  <a:schemeClr val="bg2"/>
                </a:solidFill>
                <a:latin typeface="Liberation Sans" panose="020B0604020202020204" pitchFamily="34" charset="0"/>
              </a:rPr>
              <a:t>interest on Hillary AG bonds.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2018 </a:t>
            </a:r>
            <a:r>
              <a:rPr lang="en-US" sz="2000" dirty="0" smtClean="0">
                <a:solidFill>
                  <a:schemeClr val="bg2"/>
                </a:solidFill>
                <a:latin typeface="Liberation Sans" panose="020B0604020202020204" pitchFamily="34" charset="0"/>
              </a:rPr>
              <a:t>	Sold </a:t>
            </a:r>
            <a:r>
              <a:rPr lang="en-US" sz="2000" dirty="0">
                <a:solidFill>
                  <a:schemeClr val="bg2"/>
                </a:solidFill>
                <a:latin typeface="Liberation Sans" panose="020B0604020202020204" pitchFamily="34" charset="0"/>
              </a:rPr>
              <a:t>15 Hillary AG bonds for €14,600.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Dec</a:t>
            </a:r>
            <a:r>
              <a:rPr lang="en-US" sz="2000" dirty="0">
                <a:solidFill>
                  <a:schemeClr val="bg2"/>
                </a:solidFill>
                <a:latin typeface="Liberation Sans" panose="020B0604020202020204" pitchFamily="34" charset="0"/>
              </a:rPr>
              <a:t>. 31, 2018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2018. </a:t>
            </a:r>
            <a:endParaRPr lang="en-US" sz="2000" dirty="0" smtClean="0">
              <a:solidFill>
                <a:schemeClr val="bg2"/>
              </a:solidFill>
              <a:latin typeface="Liberation Sans" panose="020B0604020202020204" pitchFamily="34" charset="0"/>
            </a:endParaRPr>
          </a:p>
          <a:p>
            <a:pPr algn="l">
              <a:lnSpc>
                <a:spcPct val="120000"/>
              </a:lnSpc>
              <a:spcBef>
                <a:spcPts val="600"/>
              </a:spcBef>
            </a:pPr>
            <a:r>
              <a:rPr lang="en-US" sz="2000" dirty="0" smtClean="0">
                <a:solidFill>
                  <a:schemeClr val="bg2"/>
                </a:solidFill>
                <a:latin typeface="Liberation Sans" panose="020B0604020202020204" pitchFamily="34" charset="0"/>
              </a:rPr>
              <a:t>Journalize </a:t>
            </a:r>
            <a:r>
              <a:rPr lang="en-US" sz="2000" dirty="0">
                <a:solidFill>
                  <a:schemeClr val="bg2"/>
                </a:solidFill>
                <a:latin typeface="Liberation Sans" panose="020B0604020202020204" pitchFamily="34" charset="0"/>
              </a:rPr>
              <a:t>the transactions. </a:t>
            </a:r>
            <a:endParaRPr lang="en-US" sz="2000" dirty="0" smtClean="0">
              <a:solidFill>
                <a:schemeClr val="bg2"/>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 name="Rectangle 2"/>
          <p:cNvSpPr/>
          <p:nvPr/>
        </p:nvSpPr>
        <p:spPr>
          <a:xfrm>
            <a:off x="457200" y="4419600"/>
            <a:ext cx="3886200" cy="400110"/>
          </a:xfrm>
          <a:prstGeom prst="rect">
            <a:avLst/>
          </a:prstGeom>
        </p:spPr>
        <p:txBody>
          <a:bodyPr wrap="square">
            <a:spAutoFit/>
          </a:bodyPr>
          <a:lstStyle/>
          <a:p>
            <a:pPr algn="l"/>
            <a:r>
              <a:rPr lang="en-US" sz="2000" b="1" dirty="0" smtClean="0">
                <a:solidFill>
                  <a:schemeClr val="bg2"/>
                </a:solidFill>
                <a:latin typeface="Liberation Sans" panose="020B0604020202020204" pitchFamily="34" charset="0"/>
              </a:rPr>
              <a:t>Dec. 31</a:t>
            </a:r>
            <a:r>
              <a:rPr lang="en-US" sz="2000" b="1" dirty="0">
                <a:solidFill>
                  <a:schemeClr val="bg2"/>
                </a:solidFill>
                <a:latin typeface="Liberation Sans" panose="020B0604020202020204" pitchFamily="34" charset="0"/>
              </a:rPr>
              <a:t>, 2017 </a:t>
            </a:r>
          </a:p>
        </p:txBody>
      </p:sp>
      <p:sp>
        <p:nvSpPr>
          <p:cNvPr id="9" name="Text Box 5"/>
          <p:cNvSpPr txBox="1">
            <a:spLocks noChangeArrowheads="1"/>
          </p:cNvSpPr>
          <p:nvPr/>
        </p:nvSpPr>
        <p:spPr bwMode="auto">
          <a:xfrm>
            <a:off x="843888" y="4925860"/>
            <a:ext cx="7538112" cy="90614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716588" algn="r"/>
                <a:tab pos="7258050" algn="r"/>
              </a:tabLst>
            </a:pPr>
            <a:r>
              <a:rPr lang="en-US" sz="2100" dirty="0" smtClean="0"/>
              <a:t>Interest </a:t>
            </a:r>
            <a:r>
              <a:rPr lang="en-US" sz="2100" dirty="0"/>
              <a:t>Receivable   </a:t>
            </a:r>
            <a:r>
              <a:rPr lang="en-US" sz="2100" dirty="0" smtClean="0"/>
              <a:t>	3,000 </a:t>
            </a:r>
          </a:p>
          <a:p>
            <a:pPr>
              <a:lnSpc>
                <a:spcPct val="114000"/>
              </a:lnSpc>
              <a:spcBef>
                <a:spcPts val="600"/>
              </a:spcBef>
              <a:tabLst>
                <a:tab pos="5716588" algn="r"/>
                <a:tab pos="7258050" algn="r"/>
              </a:tabLst>
            </a:pPr>
            <a:r>
              <a:rPr lang="en-US" sz="2100" dirty="0" smtClean="0"/>
              <a:t>	Interest </a:t>
            </a:r>
            <a:r>
              <a:rPr lang="en-US" sz="2100" dirty="0"/>
              <a:t>Revenue </a:t>
            </a:r>
            <a:r>
              <a:rPr lang="en-US" dirty="0"/>
              <a:t>(€30,000 × 10%)  </a:t>
            </a:r>
            <a:r>
              <a:rPr lang="en-US" sz="2100" dirty="0" smtClean="0"/>
              <a:t>		3,000 </a:t>
            </a:r>
            <a:endParaRPr lang="en-US" altLang="en-US" sz="2100" dirty="0"/>
          </a:p>
        </p:txBody>
      </p:sp>
    </p:spTree>
    <p:extLst>
      <p:ext uri="{BB962C8B-B14F-4D97-AF65-F5344CB8AC3E}">
        <p14:creationId xmlns:p14="http://schemas.microsoft.com/office/powerpoint/2010/main" val="40733215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312393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2000" dirty="0">
                <a:solidFill>
                  <a:schemeClr val="bg2"/>
                </a:solidFill>
                <a:latin typeface="Liberation Sans" panose="020B0604020202020204" pitchFamily="34" charset="0"/>
              </a:rPr>
              <a:t>Waldo AG had the following transactions pertaining to debt investments.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2017  </a:t>
            </a:r>
            <a:r>
              <a:rPr lang="en-US" sz="2000" dirty="0" smtClean="0">
                <a:solidFill>
                  <a:schemeClr val="bg2"/>
                </a:solidFill>
                <a:latin typeface="Liberation Sans" panose="020B0604020202020204" pitchFamily="34" charset="0"/>
              </a:rPr>
              <a:t>	Purchased </a:t>
            </a:r>
            <a:r>
              <a:rPr lang="en-US" sz="2000" dirty="0">
                <a:solidFill>
                  <a:schemeClr val="bg2"/>
                </a:solidFill>
                <a:latin typeface="Liberation Sans" panose="020B0604020202020204" pitchFamily="34" charset="0"/>
              </a:rPr>
              <a:t>30, €1,000 Hillary AG 10% bonds for </a:t>
            </a:r>
            <a:r>
              <a:rPr lang="en-US" sz="2000" dirty="0" smtClean="0">
                <a:solidFill>
                  <a:schemeClr val="bg2"/>
                </a:solidFill>
                <a:latin typeface="Liberation Sans" panose="020B0604020202020204" pitchFamily="34" charset="0"/>
              </a:rPr>
              <a:t>		€</a:t>
            </a:r>
            <a:r>
              <a:rPr lang="en-US" sz="2000" dirty="0">
                <a:solidFill>
                  <a:schemeClr val="bg2"/>
                </a:solidFill>
                <a:latin typeface="Liberation Sans" panose="020B0604020202020204" pitchFamily="34" charset="0"/>
              </a:rPr>
              <a:t>30,000. Interest is  payable annually on January 1. Dec. 31, 2017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2017.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b="1" dirty="0" smtClean="0">
                <a:solidFill>
                  <a:srgbClr val="CC0000"/>
                </a:solidFill>
                <a:latin typeface="Liberation Sans" panose="020B0604020202020204" pitchFamily="34" charset="0"/>
              </a:rPr>
              <a:t>Jan</a:t>
            </a:r>
            <a:r>
              <a:rPr lang="en-US" sz="2000" b="1" dirty="0">
                <a:solidFill>
                  <a:srgbClr val="CC0000"/>
                </a:solidFill>
                <a:latin typeface="Liberation Sans" panose="020B0604020202020204" pitchFamily="34" charset="0"/>
              </a:rPr>
              <a:t>. 1, 2018 </a:t>
            </a:r>
            <a:r>
              <a:rPr lang="en-US" sz="2000" dirty="0" smtClean="0">
                <a:solidFill>
                  <a:schemeClr val="bg2"/>
                </a:solidFill>
                <a:latin typeface="Liberation Sans" panose="020B0604020202020204" pitchFamily="34" charset="0"/>
              </a:rPr>
              <a:t>	Received </a:t>
            </a:r>
            <a:r>
              <a:rPr lang="en-US" sz="2000" dirty="0">
                <a:solidFill>
                  <a:schemeClr val="bg2"/>
                </a:solidFill>
                <a:latin typeface="Liberation Sans" panose="020B0604020202020204" pitchFamily="34" charset="0"/>
              </a:rPr>
              <a:t>interest on Hillary AG bonds.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2018 </a:t>
            </a:r>
            <a:r>
              <a:rPr lang="en-US" sz="2000" dirty="0" smtClean="0">
                <a:solidFill>
                  <a:schemeClr val="bg2"/>
                </a:solidFill>
                <a:latin typeface="Liberation Sans" panose="020B0604020202020204" pitchFamily="34" charset="0"/>
              </a:rPr>
              <a:t>	Sold </a:t>
            </a:r>
            <a:r>
              <a:rPr lang="en-US" sz="2000" dirty="0">
                <a:solidFill>
                  <a:schemeClr val="bg2"/>
                </a:solidFill>
                <a:latin typeface="Liberation Sans" panose="020B0604020202020204" pitchFamily="34" charset="0"/>
              </a:rPr>
              <a:t>15 Hillary AG bonds for €14,600.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Dec</a:t>
            </a:r>
            <a:r>
              <a:rPr lang="en-US" sz="2000" dirty="0">
                <a:solidFill>
                  <a:schemeClr val="bg2"/>
                </a:solidFill>
                <a:latin typeface="Liberation Sans" panose="020B0604020202020204" pitchFamily="34" charset="0"/>
              </a:rPr>
              <a:t>. 31, 2018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2018. </a:t>
            </a:r>
            <a:endParaRPr lang="en-US" sz="2000" dirty="0" smtClean="0">
              <a:solidFill>
                <a:schemeClr val="bg2"/>
              </a:solidFill>
              <a:latin typeface="Liberation Sans" panose="020B0604020202020204" pitchFamily="34" charset="0"/>
            </a:endParaRPr>
          </a:p>
          <a:p>
            <a:pPr algn="l">
              <a:lnSpc>
                <a:spcPct val="120000"/>
              </a:lnSpc>
              <a:spcBef>
                <a:spcPts val="600"/>
              </a:spcBef>
            </a:pPr>
            <a:r>
              <a:rPr lang="en-US" sz="2000" dirty="0" smtClean="0">
                <a:solidFill>
                  <a:schemeClr val="bg2"/>
                </a:solidFill>
                <a:latin typeface="Liberation Sans" panose="020B0604020202020204" pitchFamily="34" charset="0"/>
              </a:rPr>
              <a:t>Journalize </a:t>
            </a:r>
            <a:r>
              <a:rPr lang="en-US" sz="2000" dirty="0">
                <a:solidFill>
                  <a:schemeClr val="bg2"/>
                </a:solidFill>
                <a:latin typeface="Liberation Sans" panose="020B0604020202020204" pitchFamily="34" charset="0"/>
              </a:rPr>
              <a:t>the transactions. </a:t>
            </a:r>
            <a:endParaRPr lang="en-US" sz="2000" dirty="0" smtClean="0">
              <a:solidFill>
                <a:schemeClr val="bg2"/>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 name="Rectangle 2"/>
          <p:cNvSpPr/>
          <p:nvPr/>
        </p:nvSpPr>
        <p:spPr>
          <a:xfrm>
            <a:off x="457200" y="4419600"/>
            <a:ext cx="3886200" cy="400110"/>
          </a:xfrm>
          <a:prstGeom prst="rect">
            <a:avLst/>
          </a:prstGeom>
        </p:spPr>
        <p:txBody>
          <a:bodyPr wrap="square">
            <a:spAutoFit/>
          </a:bodyPr>
          <a:lstStyle/>
          <a:p>
            <a:pPr algn="l"/>
            <a:r>
              <a:rPr lang="en-US" sz="2000" b="1" dirty="0">
                <a:solidFill>
                  <a:schemeClr val="bg2"/>
                </a:solidFill>
                <a:latin typeface="Liberation Sans" panose="020B0604020202020204" pitchFamily="34" charset="0"/>
              </a:rPr>
              <a:t>Jan. 1, </a:t>
            </a:r>
            <a:r>
              <a:rPr lang="en-US" sz="2000" b="1" dirty="0" smtClean="0">
                <a:solidFill>
                  <a:schemeClr val="bg2"/>
                </a:solidFill>
                <a:latin typeface="Liberation Sans" panose="020B0604020202020204" pitchFamily="34" charset="0"/>
              </a:rPr>
              <a:t>2018 </a:t>
            </a:r>
            <a:endParaRPr lang="en-US" sz="2000" b="1" dirty="0">
              <a:solidFill>
                <a:schemeClr val="bg2"/>
              </a:solidFill>
              <a:latin typeface="Liberation Sans" panose="020B0604020202020204" pitchFamily="34" charset="0"/>
            </a:endParaRPr>
          </a:p>
        </p:txBody>
      </p:sp>
      <p:sp>
        <p:nvSpPr>
          <p:cNvPr id="9" name="Text Box 5"/>
          <p:cNvSpPr txBox="1">
            <a:spLocks noChangeArrowheads="1"/>
          </p:cNvSpPr>
          <p:nvPr/>
        </p:nvSpPr>
        <p:spPr bwMode="auto">
          <a:xfrm>
            <a:off x="843888" y="4925860"/>
            <a:ext cx="7538112" cy="90614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716588" algn="r"/>
                <a:tab pos="7258050" algn="r"/>
              </a:tabLst>
            </a:pPr>
            <a:r>
              <a:rPr lang="en-US" sz="2100" dirty="0"/>
              <a:t>Cash  </a:t>
            </a:r>
            <a:r>
              <a:rPr lang="en-US" sz="2100" dirty="0" smtClean="0"/>
              <a:t>	3,000 </a:t>
            </a:r>
          </a:p>
          <a:p>
            <a:pPr>
              <a:lnSpc>
                <a:spcPct val="114000"/>
              </a:lnSpc>
              <a:spcBef>
                <a:spcPts val="600"/>
              </a:spcBef>
              <a:tabLst>
                <a:tab pos="5716588" algn="r"/>
                <a:tab pos="7258050" algn="r"/>
              </a:tabLst>
            </a:pPr>
            <a:r>
              <a:rPr lang="en-US" sz="2100" dirty="0" smtClean="0"/>
              <a:t>	Interest </a:t>
            </a:r>
            <a:r>
              <a:rPr lang="en-US" sz="2100" dirty="0"/>
              <a:t>Receivable  </a:t>
            </a:r>
            <a:r>
              <a:rPr lang="en-US" sz="2100" dirty="0" smtClean="0"/>
              <a:t>		3,000</a:t>
            </a:r>
            <a:endParaRPr lang="en-US" altLang="en-US" sz="2100" dirty="0"/>
          </a:p>
        </p:txBody>
      </p:sp>
    </p:spTree>
    <p:extLst>
      <p:ext uri="{BB962C8B-B14F-4D97-AF65-F5344CB8AC3E}">
        <p14:creationId xmlns:p14="http://schemas.microsoft.com/office/powerpoint/2010/main" val="13055002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312393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2000" dirty="0">
                <a:solidFill>
                  <a:schemeClr val="bg2"/>
                </a:solidFill>
                <a:latin typeface="Liberation Sans" panose="020B0604020202020204" pitchFamily="34" charset="0"/>
              </a:rPr>
              <a:t>Waldo AG had the following transactions pertaining to debt investments.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2017  </a:t>
            </a:r>
            <a:r>
              <a:rPr lang="en-US" sz="2000" dirty="0" smtClean="0">
                <a:solidFill>
                  <a:schemeClr val="bg2"/>
                </a:solidFill>
                <a:latin typeface="Liberation Sans" panose="020B0604020202020204" pitchFamily="34" charset="0"/>
              </a:rPr>
              <a:t>	Purchased </a:t>
            </a:r>
            <a:r>
              <a:rPr lang="en-US" sz="2000" dirty="0">
                <a:solidFill>
                  <a:schemeClr val="bg2"/>
                </a:solidFill>
                <a:latin typeface="Liberation Sans" panose="020B0604020202020204" pitchFamily="34" charset="0"/>
              </a:rPr>
              <a:t>30, €1,000 Hillary AG 10% bonds for </a:t>
            </a:r>
            <a:r>
              <a:rPr lang="en-US" sz="2000" dirty="0" smtClean="0">
                <a:solidFill>
                  <a:schemeClr val="bg2"/>
                </a:solidFill>
                <a:latin typeface="Liberation Sans" panose="020B0604020202020204" pitchFamily="34" charset="0"/>
              </a:rPr>
              <a:t>		€</a:t>
            </a:r>
            <a:r>
              <a:rPr lang="en-US" sz="2000" dirty="0">
                <a:solidFill>
                  <a:schemeClr val="bg2"/>
                </a:solidFill>
                <a:latin typeface="Liberation Sans" panose="020B0604020202020204" pitchFamily="34" charset="0"/>
              </a:rPr>
              <a:t>30,000. Interest is  payable annually on January 1. Dec. 31, 2017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2017.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a:solidFill>
                  <a:schemeClr val="bg2"/>
                </a:solidFill>
                <a:latin typeface="Liberation Sans" panose="020B0604020202020204" pitchFamily="34" charset="0"/>
              </a:rPr>
              <a:t>Jan. 1, 2018 </a:t>
            </a:r>
            <a:r>
              <a:rPr lang="en-US" sz="2000" dirty="0" smtClean="0">
                <a:solidFill>
                  <a:schemeClr val="bg2"/>
                </a:solidFill>
                <a:latin typeface="Liberation Sans" panose="020B0604020202020204" pitchFamily="34" charset="0"/>
              </a:rPr>
              <a:t>	Received </a:t>
            </a:r>
            <a:r>
              <a:rPr lang="en-US" sz="2000" dirty="0">
                <a:solidFill>
                  <a:schemeClr val="bg2"/>
                </a:solidFill>
                <a:latin typeface="Liberation Sans" panose="020B0604020202020204" pitchFamily="34" charset="0"/>
              </a:rPr>
              <a:t>interest on Hillary AG bonds.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b="1" dirty="0">
                <a:solidFill>
                  <a:srgbClr val="CC0000"/>
                </a:solidFill>
                <a:latin typeface="Liberation Sans" panose="020B0604020202020204" pitchFamily="34" charset="0"/>
              </a:rPr>
              <a:t>Jan. 1, 2018 </a:t>
            </a:r>
            <a:r>
              <a:rPr lang="en-US" sz="2000" dirty="0" smtClean="0">
                <a:solidFill>
                  <a:schemeClr val="bg2"/>
                </a:solidFill>
                <a:latin typeface="Liberation Sans" panose="020B0604020202020204" pitchFamily="34" charset="0"/>
              </a:rPr>
              <a:t>	Sold </a:t>
            </a:r>
            <a:r>
              <a:rPr lang="en-US" sz="2000" dirty="0">
                <a:solidFill>
                  <a:schemeClr val="bg2"/>
                </a:solidFill>
                <a:latin typeface="Liberation Sans" panose="020B0604020202020204" pitchFamily="34" charset="0"/>
              </a:rPr>
              <a:t>15 Hillary AG bonds for €14,600.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Dec</a:t>
            </a:r>
            <a:r>
              <a:rPr lang="en-US" sz="2000" dirty="0">
                <a:solidFill>
                  <a:schemeClr val="bg2"/>
                </a:solidFill>
                <a:latin typeface="Liberation Sans" panose="020B0604020202020204" pitchFamily="34" charset="0"/>
              </a:rPr>
              <a:t>. 31, 2018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2018. </a:t>
            </a:r>
            <a:endParaRPr lang="en-US" sz="2000" dirty="0" smtClean="0">
              <a:solidFill>
                <a:schemeClr val="bg2"/>
              </a:solidFill>
              <a:latin typeface="Liberation Sans" panose="020B0604020202020204" pitchFamily="34" charset="0"/>
            </a:endParaRPr>
          </a:p>
          <a:p>
            <a:pPr algn="l">
              <a:lnSpc>
                <a:spcPct val="120000"/>
              </a:lnSpc>
              <a:spcBef>
                <a:spcPts val="600"/>
              </a:spcBef>
            </a:pPr>
            <a:r>
              <a:rPr lang="en-US" sz="2000" dirty="0" smtClean="0">
                <a:solidFill>
                  <a:schemeClr val="bg2"/>
                </a:solidFill>
                <a:latin typeface="Liberation Sans" panose="020B0604020202020204" pitchFamily="34" charset="0"/>
              </a:rPr>
              <a:t>Journalize </a:t>
            </a:r>
            <a:r>
              <a:rPr lang="en-US" sz="2000" dirty="0">
                <a:solidFill>
                  <a:schemeClr val="bg2"/>
                </a:solidFill>
                <a:latin typeface="Liberation Sans" panose="020B0604020202020204" pitchFamily="34" charset="0"/>
              </a:rPr>
              <a:t>the transactions. </a:t>
            </a:r>
            <a:endParaRPr lang="en-US" sz="2000" dirty="0" smtClean="0">
              <a:solidFill>
                <a:schemeClr val="bg2"/>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 name="Rectangle 2"/>
          <p:cNvSpPr/>
          <p:nvPr/>
        </p:nvSpPr>
        <p:spPr>
          <a:xfrm>
            <a:off x="457200" y="4419600"/>
            <a:ext cx="3886200" cy="400110"/>
          </a:xfrm>
          <a:prstGeom prst="rect">
            <a:avLst/>
          </a:prstGeom>
        </p:spPr>
        <p:txBody>
          <a:bodyPr wrap="square">
            <a:spAutoFit/>
          </a:bodyPr>
          <a:lstStyle/>
          <a:p>
            <a:pPr algn="l"/>
            <a:r>
              <a:rPr lang="en-US" sz="2000" b="1" dirty="0">
                <a:solidFill>
                  <a:schemeClr val="bg2"/>
                </a:solidFill>
                <a:latin typeface="Liberation Sans" panose="020B0604020202020204" pitchFamily="34" charset="0"/>
              </a:rPr>
              <a:t>Jan. 1, </a:t>
            </a:r>
            <a:r>
              <a:rPr lang="en-US" sz="2000" b="1" dirty="0" smtClean="0">
                <a:solidFill>
                  <a:schemeClr val="bg2"/>
                </a:solidFill>
                <a:latin typeface="Liberation Sans" panose="020B0604020202020204" pitchFamily="34" charset="0"/>
              </a:rPr>
              <a:t>2018 </a:t>
            </a:r>
            <a:endParaRPr lang="en-US" sz="2000" b="1" dirty="0">
              <a:solidFill>
                <a:schemeClr val="bg2"/>
              </a:solidFill>
              <a:latin typeface="Liberation Sans" panose="020B0604020202020204" pitchFamily="34" charset="0"/>
            </a:endParaRPr>
          </a:p>
        </p:txBody>
      </p:sp>
      <p:sp>
        <p:nvSpPr>
          <p:cNvPr id="9" name="Text Box 5"/>
          <p:cNvSpPr txBox="1">
            <a:spLocks noChangeArrowheads="1"/>
          </p:cNvSpPr>
          <p:nvPr/>
        </p:nvSpPr>
        <p:spPr bwMode="auto">
          <a:xfrm>
            <a:off x="843888" y="4925860"/>
            <a:ext cx="7538112" cy="13515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716588" algn="r"/>
                <a:tab pos="7258050" algn="r"/>
              </a:tabLst>
            </a:pPr>
            <a:r>
              <a:rPr lang="en-US" sz="2100" dirty="0"/>
              <a:t>Cash </a:t>
            </a:r>
            <a:r>
              <a:rPr lang="en-US" sz="2100" dirty="0" smtClean="0"/>
              <a:t>	14,600 </a:t>
            </a:r>
          </a:p>
          <a:p>
            <a:pPr>
              <a:lnSpc>
                <a:spcPct val="114000"/>
              </a:lnSpc>
              <a:spcBef>
                <a:spcPts val="600"/>
              </a:spcBef>
              <a:tabLst>
                <a:tab pos="5716588" algn="r"/>
                <a:tab pos="7258050" algn="r"/>
              </a:tabLst>
            </a:pPr>
            <a:r>
              <a:rPr lang="en-US" sz="2100" dirty="0" smtClean="0"/>
              <a:t>Loss </a:t>
            </a:r>
            <a:r>
              <a:rPr lang="en-US" sz="2100" dirty="0"/>
              <a:t>on Sale of Debt Investments   </a:t>
            </a:r>
            <a:r>
              <a:rPr lang="en-US" sz="2100" dirty="0" smtClean="0"/>
              <a:t>	400    </a:t>
            </a:r>
          </a:p>
          <a:p>
            <a:pPr>
              <a:lnSpc>
                <a:spcPct val="114000"/>
              </a:lnSpc>
              <a:spcBef>
                <a:spcPts val="600"/>
              </a:spcBef>
              <a:tabLst>
                <a:tab pos="5716588" algn="r"/>
                <a:tab pos="7258050" algn="r"/>
              </a:tabLst>
            </a:pPr>
            <a:r>
              <a:rPr lang="en-US" sz="2100" dirty="0" smtClean="0"/>
              <a:t>	Debt </a:t>
            </a:r>
            <a:r>
              <a:rPr lang="en-US" sz="2100" dirty="0"/>
              <a:t>Investments </a:t>
            </a:r>
            <a:r>
              <a:rPr lang="en-US" dirty="0"/>
              <a:t>(€30,000 × 15/30)  </a:t>
            </a:r>
            <a:r>
              <a:rPr lang="en-US" sz="2100" dirty="0" smtClean="0"/>
              <a:t>		15,000 </a:t>
            </a:r>
            <a:endParaRPr lang="en-US" altLang="en-US" sz="2100" dirty="0"/>
          </a:p>
        </p:txBody>
      </p:sp>
    </p:spTree>
    <p:extLst>
      <p:ext uri="{BB962C8B-B14F-4D97-AF65-F5344CB8AC3E}">
        <p14:creationId xmlns:p14="http://schemas.microsoft.com/office/powerpoint/2010/main" val="14083140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312393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2000" dirty="0">
                <a:solidFill>
                  <a:schemeClr val="bg2"/>
                </a:solidFill>
                <a:latin typeface="Liberation Sans" panose="020B0604020202020204" pitchFamily="34" charset="0"/>
              </a:rPr>
              <a:t>Waldo AG had the following transactions pertaining to debt investments.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Jan</a:t>
            </a:r>
            <a:r>
              <a:rPr lang="en-US" sz="2000" dirty="0">
                <a:solidFill>
                  <a:schemeClr val="bg2"/>
                </a:solidFill>
                <a:latin typeface="Liberation Sans" panose="020B0604020202020204" pitchFamily="34" charset="0"/>
              </a:rPr>
              <a:t>. 1, 2017  </a:t>
            </a:r>
            <a:r>
              <a:rPr lang="en-US" sz="2000" dirty="0" smtClean="0">
                <a:solidFill>
                  <a:schemeClr val="bg2"/>
                </a:solidFill>
                <a:latin typeface="Liberation Sans" panose="020B0604020202020204" pitchFamily="34" charset="0"/>
              </a:rPr>
              <a:t>	Purchased </a:t>
            </a:r>
            <a:r>
              <a:rPr lang="en-US" sz="2000" dirty="0">
                <a:solidFill>
                  <a:schemeClr val="bg2"/>
                </a:solidFill>
                <a:latin typeface="Liberation Sans" panose="020B0604020202020204" pitchFamily="34" charset="0"/>
              </a:rPr>
              <a:t>30, €1,000 Hillary AG 10% bonds for </a:t>
            </a:r>
            <a:r>
              <a:rPr lang="en-US" sz="2000" dirty="0" smtClean="0">
                <a:solidFill>
                  <a:schemeClr val="bg2"/>
                </a:solidFill>
                <a:latin typeface="Liberation Sans" panose="020B0604020202020204" pitchFamily="34" charset="0"/>
              </a:rPr>
              <a:t>		€</a:t>
            </a:r>
            <a:r>
              <a:rPr lang="en-US" sz="2000" dirty="0">
                <a:solidFill>
                  <a:schemeClr val="bg2"/>
                </a:solidFill>
                <a:latin typeface="Liberation Sans" panose="020B0604020202020204" pitchFamily="34" charset="0"/>
              </a:rPr>
              <a:t>30,000. Interest is  payable annually on January 1. Dec. 31, 2017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2017.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a:solidFill>
                  <a:schemeClr val="bg2"/>
                </a:solidFill>
                <a:latin typeface="Liberation Sans" panose="020B0604020202020204" pitchFamily="34" charset="0"/>
              </a:rPr>
              <a:t>Jan. 1, 2018 </a:t>
            </a:r>
            <a:r>
              <a:rPr lang="en-US" sz="2000" dirty="0" smtClean="0">
                <a:solidFill>
                  <a:schemeClr val="bg2"/>
                </a:solidFill>
                <a:latin typeface="Liberation Sans" panose="020B0604020202020204" pitchFamily="34" charset="0"/>
              </a:rPr>
              <a:t>	Received </a:t>
            </a:r>
            <a:r>
              <a:rPr lang="en-US" sz="2000" dirty="0">
                <a:solidFill>
                  <a:schemeClr val="bg2"/>
                </a:solidFill>
                <a:latin typeface="Liberation Sans" panose="020B0604020202020204" pitchFamily="34" charset="0"/>
              </a:rPr>
              <a:t>interest on Hillary AG bonds.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a:solidFill>
                  <a:schemeClr val="bg2"/>
                </a:solidFill>
                <a:latin typeface="Liberation Sans" panose="020B0604020202020204" pitchFamily="34" charset="0"/>
              </a:rPr>
              <a:t>Jan. 1, 2018 </a:t>
            </a:r>
            <a:r>
              <a:rPr lang="en-US" sz="2000" dirty="0" smtClean="0">
                <a:solidFill>
                  <a:schemeClr val="bg2"/>
                </a:solidFill>
                <a:latin typeface="Liberation Sans" panose="020B0604020202020204" pitchFamily="34" charset="0"/>
              </a:rPr>
              <a:t>	Sold </a:t>
            </a:r>
            <a:r>
              <a:rPr lang="en-US" sz="2000" dirty="0">
                <a:solidFill>
                  <a:schemeClr val="bg2"/>
                </a:solidFill>
                <a:latin typeface="Liberation Sans" panose="020B0604020202020204" pitchFamily="34" charset="0"/>
              </a:rPr>
              <a:t>15 Hillary AG bonds for €14,600.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b="1" dirty="0">
                <a:solidFill>
                  <a:srgbClr val="CC0000"/>
                </a:solidFill>
                <a:latin typeface="Liberation Sans" panose="020B0604020202020204" pitchFamily="34" charset="0"/>
              </a:rPr>
              <a:t>Dec. 31, 2018 </a:t>
            </a:r>
            <a:r>
              <a:rPr lang="en-US" sz="2000" dirty="0" smtClean="0">
                <a:solidFill>
                  <a:schemeClr val="bg2"/>
                </a:solidFill>
                <a:latin typeface="Liberation Sans" panose="020B0604020202020204" pitchFamily="34" charset="0"/>
              </a:rPr>
              <a:t>	Accrued </a:t>
            </a:r>
            <a:r>
              <a:rPr lang="en-US" sz="2000" dirty="0">
                <a:solidFill>
                  <a:schemeClr val="bg2"/>
                </a:solidFill>
                <a:latin typeface="Liberation Sans" panose="020B0604020202020204" pitchFamily="34" charset="0"/>
              </a:rPr>
              <a:t>interest on Hillary AG bonds in 2018. </a:t>
            </a:r>
            <a:endParaRPr lang="en-US" sz="2000" dirty="0" smtClean="0">
              <a:solidFill>
                <a:schemeClr val="bg2"/>
              </a:solidFill>
              <a:latin typeface="Liberation Sans" panose="020B0604020202020204" pitchFamily="34" charset="0"/>
            </a:endParaRPr>
          </a:p>
          <a:p>
            <a:pPr algn="l">
              <a:lnSpc>
                <a:spcPct val="120000"/>
              </a:lnSpc>
              <a:spcBef>
                <a:spcPts val="600"/>
              </a:spcBef>
            </a:pPr>
            <a:r>
              <a:rPr lang="en-US" sz="2000" dirty="0" smtClean="0">
                <a:solidFill>
                  <a:schemeClr val="bg2"/>
                </a:solidFill>
                <a:latin typeface="Liberation Sans" panose="020B0604020202020204" pitchFamily="34" charset="0"/>
              </a:rPr>
              <a:t>Journalize </a:t>
            </a:r>
            <a:r>
              <a:rPr lang="en-US" sz="2000" dirty="0">
                <a:solidFill>
                  <a:schemeClr val="bg2"/>
                </a:solidFill>
                <a:latin typeface="Liberation Sans" panose="020B0604020202020204" pitchFamily="34" charset="0"/>
              </a:rPr>
              <a:t>the transactions. </a:t>
            </a:r>
            <a:endParaRPr lang="en-US" sz="2000" dirty="0" smtClean="0">
              <a:solidFill>
                <a:schemeClr val="bg2"/>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 name="Rectangle 2"/>
          <p:cNvSpPr/>
          <p:nvPr/>
        </p:nvSpPr>
        <p:spPr>
          <a:xfrm>
            <a:off x="457200" y="4419600"/>
            <a:ext cx="3886200" cy="400110"/>
          </a:xfrm>
          <a:prstGeom prst="rect">
            <a:avLst/>
          </a:prstGeom>
        </p:spPr>
        <p:txBody>
          <a:bodyPr wrap="square">
            <a:spAutoFit/>
          </a:bodyPr>
          <a:lstStyle/>
          <a:p>
            <a:pPr algn="l"/>
            <a:r>
              <a:rPr lang="en-US" sz="2000" b="1" dirty="0" smtClean="0">
                <a:solidFill>
                  <a:schemeClr val="bg2"/>
                </a:solidFill>
                <a:latin typeface="Liberation Sans" panose="020B0604020202020204" pitchFamily="34" charset="0"/>
              </a:rPr>
              <a:t>Dec. 31</a:t>
            </a:r>
            <a:r>
              <a:rPr lang="en-US" sz="2000" b="1" dirty="0">
                <a:solidFill>
                  <a:schemeClr val="bg2"/>
                </a:solidFill>
                <a:latin typeface="Liberation Sans" panose="020B0604020202020204" pitchFamily="34" charset="0"/>
              </a:rPr>
              <a:t>, </a:t>
            </a:r>
            <a:r>
              <a:rPr lang="en-US" sz="2000" b="1" dirty="0" smtClean="0">
                <a:solidFill>
                  <a:schemeClr val="bg2"/>
                </a:solidFill>
                <a:latin typeface="Liberation Sans" panose="020B0604020202020204" pitchFamily="34" charset="0"/>
              </a:rPr>
              <a:t>2018 </a:t>
            </a:r>
            <a:endParaRPr lang="en-US" sz="2000" b="1" dirty="0">
              <a:solidFill>
                <a:schemeClr val="bg2"/>
              </a:solidFill>
              <a:latin typeface="Liberation Sans" panose="020B0604020202020204" pitchFamily="34" charset="0"/>
            </a:endParaRPr>
          </a:p>
        </p:txBody>
      </p:sp>
      <p:sp>
        <p:nvSpPr>
          <p:cNvPr id="9" name="Text Box 5"/>
          <p:cNvSpPr txBox="1">
            <a:spLocks noChangeArrowheads="1"/>
          </p:cNvSpPr>
          <p:nvPr/>
        </p:nvSpPr>
        <p:spPr bwMode="auto">
          <a:xfrm>
            <a:off x="843888" y="4925860"/>
            <a:ext cx="7538112" cy="90614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716588" algn="r"/>
                <a:tab pos="7258050" algn="r"/>
              </a:tabLst>
            </a:pPr>
            <a:r>
              <a:rPr lang="en-US" sz="2100" dirty="0"/>
              <a:t>Interest Receivable  </a:t>
            </a:r>
            <a:r>
              <a:rPr lang="en-US" sz="2100" dirty="0" smtClean="0"/>
              <a:t>	1,500 </a:t>
            </a:r>
          </a:p>
          <a:p>
            <a:pPr>
              <a:lnSpc>
                <a:spcPct val="114000"/>
              </a:lnSpc>
              <a:spcBef>
                <a:spcPts val="600"/>
              </a:spcBef>
              <a:tabLst>
                <a:tab pos="5716588" algn="r"/>
                <a:tab pos="7258050" algn="r"/>
              </a:tabLst>
            </a:pPr>
            <a:r>
              <a:rPr lang="en-US" sz="2100" dirty="0" smtClean="0"/>
              <a:t>	Interest </a:t>
            </a:r>
            <a:r>
              <a:rPr lang="en-US" sz="2100" dirty="0"/>
              <a:t>Revenue </a:t>
            </a:r>
            <a:r>
              <a:rPr lang="en-US" dirty="0"/>
              <a:t>(€15,000 × 10%)  </a:t>
            </a:r>
            <a:r>
              <a:rPr lang="en-US" sz="2100" dirty="0" smtClean="0"/>
              <a:t>		1,500 </a:t>
            </a:r>
            <a:endParaRPr lang="en-US" altLang="en-US" sz="2100" dirty="0"/>
          </a:p>
        </p:txBody>
      </p:sp>
    </p:spTree>
    <p:extLst>
      <p:ext uri="{BB962C8B-B14F-4D97-AF65-F5344CB8AC3E}">
        <p14:creationId xmlns:p14="http://schemas.microsoft.com/office/powerpoint/2010/main" val="42394972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i="0" dirty="0" smtClean="0">
                <a:solidFill>
                  <a:srgbClr val="5F5F5F"/>
                </a:solidFill>
                <a:latin typeface="Liberation Sans" panose="020B0604020202020204" pitchFamily="34" charset="0"/>
              </a:rPr>
              <a:t>PREVIEW OF </a:t>
            </a:r>
            <a:r>
              <a:rPr lang="en-US" altLang="en-US" sz="4000" i="0" dirty="0" smtClean="0">
                <a:solidFill>
                  <a:srgbClr val="CC0000"/>
                </a:solidFill>
                <a:latin typeface="Liberation Sans" panose="020B0604020202020204" pitchFamily="34" charset="0"/>
              </a:rPr>
              <a:t>CHAPTER 12</a:t>
            </a:r>
            <a:endParaRPr lang="en-US" altLang="en-US" sz="2400" i="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i="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i="0" dirty="0" smtClean="0">
                <a:solidFill>
                  <a:schemeClr val="tx1"/>
                </a:solidFill>
                <a:latin typeface="Liberation Sans" panose="020B0604020202020204" pitchFamily="34" charset="0"/>
              </a:rPr>
              <a:t>IFRS 3rd </a:t>
            </a:r>
            <a:r>
              <a:rPr lang="en-US" altLang="en-US" sz="1900" i="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i="0" dirty="0">
                <a:solidFill>
                  <a:schemeClr val="tx1"/>
                </a:solidFill>
                <a:latin typeface="Liberation Sans" panose="020B0604020202020204" pitchFamily="34" charset="0"/>
              </a:rPr>
              <a:t>Weygandt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Kimmel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a:t>
            </a:r>
            <a:r>
              <a:rPr lang="en-US" altLang="en-US" sz="1900" i="0" dirty="0">
                <a:solidFill>
                  <a:schemeClr val="tx1"/>
                </a:solidFill>
                <a:latin typeface="Liberation Sans" panose="020B0604020202020204" pitchFamily="34" charset="0"/>
              </a:rPr>
              <a:t>Kieso</a:t>
            </a:r>
            <a:r>
              <a:rPr lang="en-US" altLang="en-US" sz="1700" i="0" dirty="0">
                <a:solidFill>
                  <a:schemeClr val="tx1"/>
                </a:solidFill>
                <a:latin typeface="Liberation Sans" panose="020B0604020202020204" pitchFamily="34" charset="0"/>
              </a:rPr>
              <a:t> </a:t>
            </a:r>
          </a:p>
        </p:txBody>
      </p:sp>
      <p:pic>
        <p:nvPicPr>
          <p:cNvPr id="3" name="Picture 2"/>
          <p:cNvPicPr>
            <a:picLocks noChangeAspect="1"/>
          </p:cNvPicPr>
          <p:nvPr/>
        </p:nvPicPr>
        <p:blipFill>
          <a:blip r:embed="rId3"/>
          <a:stretch>
            <a:fillRect/>
          </a:stretch>
        </p:blipFill>
        <p:spPr>
          <a:xfrm>
            <a:off x="179775" y="1778000"/>
            <a:ext cx="8763000" cy="2794000"/>
          </a:xfrm>
          <a:prstGeom prst="rect">
            <a:avLst/>
          </a:prstGeom>
        </p:spPr>
      </p:pic>
    </p:spTree>
    <p:extLst>
      <p:ext uri="{BB962C8B-B14F-4D97-AF65-F5344CB8AC3E}">
        <p14:creationId xmlns:p14="http://schemas.microsoft.com/office/powerpoint/2010/main" val="376951205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body" idx="1"/>
          </p:nvPr>
        </p:nvSpPr>
        <p:spPr bwMode="auto">
          <a:xfrm>
            <a:off x="511175" y="2209800"/>
            <a:ext cx="8086725" cy="54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800000"/>
                <a:headEnd/>
                <a:tailEnd/>
              </a14:hiddenLine>
            </a:ext>
            <a:ext uri="{AF507438-7753-43E0-B8FC-AC1667EBCBE1}">
              <a14:hiddenEffects xmlns:a14="http://schemas.microsoft.com/office/drawing/2010/main">
                <a:effectLst>
                  <a:outerShdw dist="107763" dir="2700000" algn="ctr" rotWithShape="0">
                    <a:schemeClr val="accent2"/>
                  </a:outerShdw>
                </a:effectLst>
              </a14:hiddenEffects>
            </a:ext>
          </a:extLst>
        </p:spPr>
        <p:txBody>
          <a:bodyPr vert="horz" wrap="square" lIns="90488" tIns="44450" rIns="90488" bIns="44450" numCol="1" anchor="t" anchorCtr="0" compatLnSpc="1">
            <a:prstTxWarp prst="textNoShape">
              <a:avLst/>
            </a:prstTxWarp>
          </a:bodyPr>
          <a:lstStyle/>
          <a:p>
            <a:pPr>
              <a:buFont typeface="Wingdings" panose="05000000000000000000" pitchFamily="2" charset="2"/>
              <a:buNone/>
            </a:pPr>
            <a:r>
              <a:rPr lang="en-US" altLang="en-US" sz="2400" dirty="0">
                <a:effectLst/>
                <a:latin typeface="Liberation Sans" panose="020B0604020202020204"/>
              </a:rPr>
              <a:t>0</a:t>
            </a:r>
            <a:r>
              <a:rPr lang="en-US" altLang="en-US" sz="2400" b="0" dirty="0">
                <a:effectLst/>
                <a:latin typeface="Liberation Sans" panose="020B0604020202020204"/>
              </a:rPr>
              <a:t> ------------------</a:t>
            </a:r>
            <a:r>
              <a:rPr lang="en-US" altLang="en-US" sz="2400" dirty="0">
                <a:effectLst/>
                <a:latin typeface="Liberation Sans" panose="020B0604020202020204"/>
              </a:rPr>
              <a:t>20%</a:t>
            </a:r>
            <a:r>
              <a:rPr lang="en-US" altLang="en-US" sz="2400" b="0" dirty="0">
                <a:effectLst/>
                <a:latin typeface="Liberation Sans" panose="020B0604020202020204"/>
              </a:rPr>
              <a:t> -------------- </a:t>
            </a:r>
            <a:r>
              <a:rPr lang="en-US" altLang="en-US" sz="2400" dirty="0">
                <a:effectLst/>
                <a:latin typeface="Liberation Sans" panose="020B0604020202020204"/>
              </a:rPr>
              <a:t>50%</a:t>
            </a:r>
            <a:r>
              <a:rPr lang="en-US" altLang="en-US" sz="2400" b="0" dirty="0">
                <a:effectLst/>
                <a:latin typeface="Liberation Sans" panose="020B0604020202020204"/>
              </a:rPr>
              <a:t> -------------------- </a:t>
            </a:r>
            <a:r>
              <a:rPr lang="en-US" altLang="en-US" sz="2400" dirty="0">
                <a:effectLst/>
                <a:latin typeface="Liberation Sans" panose="020B0604020202020204"/>
              </a:rPr>
              <a:t>100%</a:t>
            </a:r>
          </a:p>
        </p:txBody>
      </p:sp>
      <p:sp>
        <p:nvSpPr>
          <p:cNvPr id="893958" name="Line 6"/>
          <p:cNvSpPr>
            <a:spLocks noChangeShapeType="1"/>
          </p:cNvSpPr>
          <p:nvPr/>
        </p:nvSpPr>
        <p:spPr bwMode="auto">
          <a:xfrm>
            <a:off x="5105399" y="2590800"/>
            <a:ext cx="12701" cy="3733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893959" name="Line 7"/>
          <p:cNvSpPr>
            <a:spLocks noChangeShapeType="1"/>
          </p:cNvSpPr>
          <p:nvPr/>
        </p:nvSpPr>
        <p:spPr bwMode="auto">
          <a:xfrm>
            <a:off x="8077200" y="2590800"/>
            <a:ext cx="0" cy="2362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893962" name="Text Box 10"/>
          <p:cNvSpPr txBox="1">
            <a:spLocks noChangeArrowheads="1"/>
          </p:cNvSpPr>
          <p:nvPr/>
        </p:nvSpPr>
        <p:spPr bwMode="auto">
          <a:xfrm>
            <a:off x="838200" y="2622550"/>
            <a:ext cx="1905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solidFill>
                  <a:schemeClr val="bg2"/>
                </a:solidFill>
                <a:latin typeface="Liberation Sans" panose="020B0604020202020204"/>
              </a:rPr>
              <a:t>No significant influence on Investee</a:t>
            </a:r>
          </a:p>
        </p:txBody>
      </p:sp>
      <p:sp>
        <p:nvSpPr>
          <p:cNvPr id="893963" name="Text Box 11"/>
          <p:cNvSpPr txBox="1">
            <a:spLocks noChangeArrowheads="1"/>
          </p:cNvSpPr>
          <p:nvPr/>
        </p:nvSpPr>
        <p:spPr bwMode="auto">
          <a:xfrm>
            <a:off x="3124200" y="2638425"/>
            <a:ext cx="1905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solidFill>
                  <a:schemeClr val="bg2"/>
                </a:solidFill>
                <a:latin typeface="Liberation Sans" panose="020B0604020202020204"/>
              </a:rPr>
              <a:t>Significant influence on Investee</a:t>
            </a:r>
          </a:p>
        </p:txBody>
      </p:sp>
      <p:sp>
        <p:nvSpPr>
          <p:cNvPr id="893964" name="Text Box 12"/>
          <p:cNvSpPr txBox="1">
            <a:spLocks noChangeArrowheads="1"/>
          </p:cNvSpPr>
          <p:nvPr/>
        </p:nvSpPr>
        <p:spPr bwMode="auto">
          <a:xfrm>
            <a:off x="5638800" y="2654300"/>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solidFill>
                  <a:schemeClr val="bg2"/>
                </a:solidFill>
                <a:latin typeface="Liberation Sans" panose="020B0604020202020204"/>
              </a:rPr>
              <a:t>Control usually exists</a:t>
            </a:r>
          </a:p>
        </p:txBody>
      </p:sp>
      <p:sp>
        <p:nvSpPr>
          <p:cNvPr id="893965" name="Text Box 13"/>
          <p:cNvSpPr txBox="1">
            <a:spLocks noChangeArrowheads="1"/>
          </p:cNvSpPr>
          <p:nvPr/>
        </p:nvSpPr>
        <p:spPr bwMode="auto">
          <a:xfrm>
            <a:off x="838200" y="3810000"/>
            <a:ext cx="1905000" cy="1015663"/>
          </a:xfrm>
          <a:prstGeom prst="rect">
            <a:avLst/>
          </a:prstGeom>
          <a:solidFill>
            <a:srgbClr val="FFFFCC"/>
          </a:solidFill>
          <a:ln w="28575">
            <a:solidFill>
              <a:schemeClr val="tx1"/>
            </a:solidFill>
            <a:miter lim="800000"/>
            <a:headEnd/>
            <a:tailEnd/>
          </a:ln>
          <a:effectLst/>
        </p:spPr>
        <p:txBody>
          <a:bodyPr>
            <a:spAutoFit/>
          </a:bodyPr>
          <a:lstStyle/>
          <a:p>
            <a:pPr>
              <a:spcBef>
                <a:spcPct val="50000"/>
              </a:spcBef>
            </a:pPr>
            <a:r>
              <a:rPr lang="en-US" altLang="en-US" sz="2000" dirty="0">
                <a:latin typeface="Liberation Sans" panose="020B0604020202020204"/>
              </a:rPr>
              <a:t>Investment valued using </a:t>
            </a:r>
            <a:r>
              <a:rPr lang="en-US" altLang="en-US" sz="2000" b="1" dirty="0">
                <a:latin typeface="Liberation Sans" panose="020B0604020202020204"/>
              </a:rPr>
              <a:t>Cost</a:t>
            </a:r>
            <a:r>
              <a:rPr lang="en-US" altLang="en-US" sz="2000" dirty="0">
                <a:latin typeface="Liberation Sans" panose="020B0604020202020204"/>
              </a:rPr>
              <a:t> </a:t>
            </a:r>
            <a:r>
              <a:rPr lang="en-US" altLang="en-US" sz="2000" b="1" dirty="0" smtClean="0">
                <a:latin typeface="Liberation Sans" panose="020B0604020202020204"/>
              </a:rPr>
              <a:t>Method</a:t>
            </a:r>
            <a:endParaRPr lang="en-US" altLang="en-US" sz="2000" dirty="0">
              <a:latin typeface="Liberation Sans" panose="020B0604020202020204"/>
            </a:endParaRPr>
          </a:p>
        </p:txBody>
      </p:sp>
      <p:sp>
        <p:nvSpPr>
          <p:cNvPr id="893966" name="Text Box 14"/>
          <p:cNvSpPr txBox="1">
            <a:spLocks noChangeArrowheads="1"/>
          </p:cNvSpPr>
          <p:nvPr/>
        </p:nvSpPr>
        <p:spPr bwMode="auto">
          <a:xfrm>
            <a:off x="3048000" y="3810000"/>
            <a:ext cx="1905000" cy="1015663"/>
          </a:xfrm>
          <a:prstGeom prst="rect">
            <a:avLst/>
          </a:prstGeom>
          <a:solidFill>
            <a:srgbClr val="FFFFCC"/>
          </a:solidFill>
          <a:ln w="28575">
            <a:solidFill>
              <a:schemeClr val="tx1"/>
            </a:solidFill>
            <a:miter lim="800000"/>
            <a:headEnd/>
            <a:tailEnd/>
          </a:ln>
          <a:effectLst/>
        </p:spPr>
        <p:txBody>
          <a:bodyPr>
            <a:spAutoFit/>
          </a:bodyPr>
          <a:lstStyle/>
          <a:p>
            <a:pPr>
              <a:spcBef>
                <a:spcPct val="50000"/>
              </a:spcBef>
            </a:pPr>
            <a:r>
              <a:rPr lang="en-US" altLang="en-US" sz="2000" dirty="0">
                <a:latin typeface="Liberation Sans" panose="020B0604020202020204"/>
              </a:rPr>
              <a:t>Investment valued using </a:t>
            </a:r>
            <a:r>
              <a:rPr lang="en-US" altLang="en-US" sz="2000" b="1" dirty="0" smtClean="0">
                <a:latin typeface="Liberation Sans" panose="020B0604020202020204"/>
              </a:rPr>
              <a:t>Equity Method</a:t>
            </a:r>
            <a:endParaRPr lang="en-US" altLang="en-US" sz="2000" b="1" dirty="0">
              <a:latin typeface="Liberation Sans" panose="020B0604020202020204"/>
            </a:endParaRPr>
          </a:p>
        </p:txBody>
      </p:sp>
      <p:sp>
        <p:nvSpPr>
          <p:cNvPr id="893967" name="Text Box 15"/>
          <p:cNvSpPr txBox="1">
            <a:spLocks noChangeArrowheads="1"/>
          </p:cNvSpPr>
          <p:nvPr/>
        </p:nvSpPr>
        <p:spPr bwMode="auto">
          <a:xfrm>
            <a:off x="5257800" y="3613150"/>
            <a:ext cx="3429000" cy="1644650"/>
          </a:xfrm>
          <a:prstGeom prst="rect">
            <a:avLst/>
          </a:prstGeom>
          <a:solidFill>
            <a:srgbClr val="FFFFCC"/>
          </a:solidFill>
          <a:ln w="28575">
            <a:solidFill>
              <a:schemeClr val="tx1"/>
            </a:solidFill>
            <a:miter lim="800000"/>
            <a:headEnd/>
            <a:tailEnd/>
          </a:ln>
          <a:effectLst/>
        </p:spPr>
        <p:txBody>
          <a:bodyPr>
            <a:spAutoFit/>
          </a:bodyPr>
          <a:lstStyle/>
          <a:p>
            <a:pPr>
              <a:spcBef>
                <a:spcPct val="50000"/>
              </a:spcBef>
            </a:pPr>
            <a:r>
              <a:rPr lang="en-US" altLang="en-US" sz="2000" dirty="0">
                <a:latin typeface="Liberation Sans" panose="020B0604020202020204"/>
              </a:rPr>
              <a:t>Investment valued on parent’s books using Cost Method or Equity Method</a:t>
            </a:r>
            <a:r>
              <a:rPr lang="en-US" altLang="en-US" sz="2000" b="1" dirty="0">
                <a:latin typeface="Liberation Sans" panose="020B0604020202020204"/>
              </a:rPr>
              <a:t> </a:t>
            </a:r>
            <a:r>
              <a:rPr lang="en-US" altLang="en-US" sz="2000" dirty="0">
                <a:latin typeface="Liberation Sans" panose="020B0604020202020204"/>
              </a:rPr>
              <a:t>(investment eliminated in </a:t>
            </a:r>
            <a:r>
              <a:rPr lang="en-US" altLang="en-US" sz="2000" b="1" dirty="0">
                <a:latin typeface="Liberation Sans" panose="020B0604020202020204"/>
              </a:rPr>
              <a:t>Consolidation</a:t>
            </a:r>
            <a:r>
              <a:rPr lang="en-US" altLang="en-US" sz="2000" dirty="0">
                <a:latin typeface="Liberation Sans" panose="020B0604020202020204"/>
              </a:rPr>
              <a:t>)</a:t>
            </a:r>
          </a:p>
        </p:txBody>
      </p:sp>
      <p:sp>
        <p:nvSpPr>
          <p:cNvPr id="893968" name="Text Box 16"/>
          <p:cNvSpPr txBox="1">
            <a:spLocks noChangeArrowheads="1"/>
          </p:cNvSpPr>
          <p:nvPr/>
        </p:nvSpPr>
        <p:spPr bwMode="auto">
          <a:xfrm>
            <a:off x="685800" y="1230150"/>
            <a:ext cx="6400800" cy="769441"/>
          </a:xfrm>
          <a:prstGeom prst="rect">
            <a:avLst/>
          </a:prstGeom>
          <a:solidFill>
            <a:srgbClr val="FFFFCC"/>
          </a:solidFill>
          <a:ln w="28575">
            <a:solidFill>
              <a:schemeClr val="tx1"/>
            </a:solidFill>
            <a:miter lim="800000"/>
            <a:headEnd/>
            <a:tailEnd/>
          </a:ln>
          <a:effectLst>
            <a:outerShdw dist="35921" dir="2700000" algn="ctr" rotWithShape="0">
              <a:schemeClr val="bg2"/>
            </a:outerShdw>
          </a:effectLst>
        </p:spPr>
        <p:txBody>
          <a:bodyPr wrap="square">
            <a:spAutoFit/>
          </a:bodyPr>
          <a:lstStyle>
            <a:defPPr>
              <a:defRPr lang="en-US"/>
            </a:defPPr>
            <a:lvl1pPr>
              <a:spcBef>
                <a:spcPct val="50000"/>
              </a:spcBef>
              <a:defRPr sz="2300" b="1">
                <a:latin typeface="Arial" panose="020B0604020202020204" pitchFamily="34" charset="0"/>
              </a:defRPr>
            </a:lvl1pPr>
          </a:lstStyle>
          <a:p>
            <a:r>
              <a:rPr lang="en-US" altLang="en-US" sz="2200" dirty="0">
                <a:latin typeface="Liberation Sans" panose="020B0604020202020204"/>
              </a:rPr>
              <a:t>Investor’s Ownership Interest in Investee’s Ordinary Shares</a:t>
            </a:r>
          </a:p>
        </p:txBody>
      </p:sp>
      <p:cxnSp>
        <p:nvCxnSpPr>
          <p:cNvPr id="18" name="Straight Connector 17"/>
          <p:cNvCxnSpPr/>
          <p:nvPr/>
        </p:nvCxnSpPr>
        <p:spPr bwMode="auto">
          <a:xfrm>
            <a:off x="7342575" y="402902"/>
            <a:ext cx="0" cy="110467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TextBox 18"/>
          <p:cNvSpPr txBox="1"/>
          <p:nvPr/>
        </p:nvSpPr>
        <p:spPr>
          <a:xfrm>
            <a:off x="762001" y="397171"/>
            <a:ext cx="6477000"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latin typeface="Liberation Sans" panose="020B0604020202020204"/>
              </a:rPr>
              <a:t>Accounting for Share Investments</a:t>
            </a:r>
            <a:endParaRPr lang="en-US" altLang="en-US" i="0" dirty="0">
              <a:solidFill>
                <a:schemeClr val="accent3"/>
              </a:solidFill>
              <a:latin typeface="Liberation Sans" panose="020B0604020202020204"/>
            </a:endParaRPr>
          </a:p>
        </p:txBody>
      </p:sp>
      <p:sp>
        <p:nvSpPr>
          <p:cNvPr id="20" name="TextBox 19"/>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latin typeface="Liberation Sans" panose="020B0604020202020204"/>
            </a:endParaRPr>
          </a:p>
        </p:txBody>
      </p:sp>
      <p:sp>
        <p:nvSpPr>
          <p:cNvPr id="21" name="Rectangle 20"/>
          <p:cNvSpPr/>
          <p:nvPr/>
        </p:nvSpPr>
        <p:spPr>
          <a:xfrm>
            <a:off x="7391400" y="302063"/>
            <a:ext cx="1676400" cy="1292662"/>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3</a:t>
            </a:r>
            <a:endParaRPr lang="en-US" sz="1400" b="1" i="0" dirty="0">
              <a:solidFill>
                <a:srgbClr val="FF3300"/>
              </a:solidFill>
              <a:latin typeface="Liberation Sans" panose="020B0604020202020204"/>
            </a:endParaRPr>
          </a:p>
          <a:p>
            <a:pPr algn="l"/>
            <a:r>
              <a:rPr lang="en-US" sz="1400" b="1" dirty="0" smtClean="0">
                <a:latin typeface="Liberation Sans" panose="020B0604020202020204"/>
              </a:rPr>
              <a:t>Explain the accounting for share investments.</a:t>
            </a:r>
          </a:p>
        </p:txBody>
      </p:sp>
      <p:sp>
        <p:nvSpPr>
          <p:cNvPr id="22" name="Line 6"/>
          <p:cNvSpPr>
            <a:spLocks noChangeShapeType="1"/>
          </p:cNvSpPr>
          <p:nvPr/>
        </p:nvSpPr>
        <p:spPr bwMode="auto">
          <a:xfrm>
            <a:off x="2895600" y="2590800"/>
            <a:ext cx="12701" cy="3733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23" name="Line 6"/>
          <p:cNvSpPr>
            <a:spLocks noChangeShapeType="1"/>
          </p:cNvSpPr>
          <p:nvPr/>
        </p:nvSpPr>
        <p:spPr bwMode="auto">
          <a:xfrm>
            <a:off x="685800" y="2590800"/>
            <a:ext cx="12701" cy="3733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a:endParaRPr>
          </a:p>
        </p:txBody>
      </p:sp>
      <p:sp>
        <p:nvSpPr>
          <p:cNvPr id="893971" name="Rectangle 19"/>
          <p:cNvSpPr>
            <a:spLocks noChangeArrowheads="1"/>
          </p:cNvSpPr>
          <p:nvPr/>
        </p:nvSpPr>
        <p:spPr bwMode="auto">
          <a:xfrm>
            <a:off x="381000" y="5454336"/>
            <a:ext cx="8686800" cy="794064"/>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747713" indent="-512763" algn="l">
              <a:defRPr sz="2400">
                <a:solidFill>
                  <a:schemeClr val="tx1"/>
                </a:solidFill>
                <a:latin typeface="Times New Roman" panose="02020603050405020304" pitchFamily="18" charset="0"/>
              </a:defRPr>
            </a:lvl2pPr>
            <a:lvl3pPr marL="1812925" indent="-457200" algn="l">
              <a:defRPr sz="2400">
                <a:solidFill>
                  <a:schemeClr val="tx1"/>
                </a:solidFill>
                <a:latin typeface="Times New Roman" panose="02020603050405020304" pitchFamily="18" charset="0"/>
              </a:defRPr>
            </a:lvl3pPr>
            <a:lvl4pPr marL="2384425" indent="-457200" algn="l">
              <a:defRPr sz="2400">
                <a:solidFill>
                  <a:schemeClr val="tx1"/>
                </a:solidFill>
                <a:latin typeface="Times New Roman" panose="02020603050405020304" pitchFamily="18" charset="0"/>
              </a:defRPr>
            </a:lvl4pPr>
            <a:lvl5pPr marL="2955925" indent="-457200" algn="l">
              <a:defRPr sz="2400">
                <a:solidFill>
                  <a:schemeClr val="tx1"/>
                </a:solidFill>
                <a:latin typeface="Times New Roman" panose="02020603050405020304" pitchFamily="18" charset="0"/>
              </a:defRPr>
            </a:lvl5pPr>
            <a:lvl6pPr marL="3413125" indent="-457200" eaLnBrk="0" fontAlgn="base" hangingPunct="0">
              <a:spcBef>
                <a:spcPct val="0"/>
              </a:spcBef>
              <a:spcAft>
                <a:spcPct val="0"/>
              </a:spcAft>
              <a:defRPr sz="2400">
                <a:solidFill>
                  <a:schemeClr val="tx1"/>
                </a:solidFill>
                <a:latin typeface="Times New Roman" panose="02020603050405020304" pitchFamily="18" charset="0"/>
              </a:defRPr>
            </a:lvl6pPr>
            <a:lvl7pPr marL="3870325" indent="-457200" eaLnBrk="0" fontAlgn="base" hangingPunct="0">
              <a:spcBef>
                <a:spcPct val="0"/>
              </a:spcBef>
              <a:spcAft>
                <a:spcPct val="0"/>
              </a:spcAft>
              <a:defRPr sz="2400">
                <a:solidFill>
                  <a:schemeClr val="tx1"/>
                </a:solidFill>
                <a:latin typeface="Times New Roman" panose="02020603050405020304" pitchFamily="18" charset="0"/>
              </a:defRPr>
            </a:lvl7pPr>
            <a:lvl8pPr marL="4327525" indent="-457200" eaLnBrk="0" fontAlgn="base" hangingPunct="0">
              <a:spcBef>
                <a:spcPct val="0"/>
              </a:spcBef>
              <a:spcAft>
                <a:spcPct val="0"/>
              </a:spcAft>
              <a:defRPr sz="2400">
                <a:solidFill>
                  <a:schemeClr val="tx1"/>
                </a:solidFill>
                <a:latin typeface="Times New Roman" panose="02020603050405020304" pitchFamily="18" charset="0"/>
              </a:defRPr>
            </a:lvl8pPr>
            <a:lvl9pPr marL="4784725"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20000"/>
              </a:spcBef>
            </a:pPr>
            <a:r>
              <a:rPr lang="en-US" altLang="en-US" sz="1900" dirty="0">
                <a:latin typeface="Liberation Sans" panose="020B0604020202020204"/>
              </a:rPr>
              <a:t>The accounting depends on the extent of the </a:t>
            </a:r>
            <a:r>
              <a:rPr lang="en-US" altLang="en-US" sz="1900" b="1" dirty="0">
                <a:latin typeface="Liberation Sans" panose="020B0604020202020204"/>
              </a:rPr>
              <a:t>investor’s influence</a:t>
            </a:r>
            <a:r>
              <a:rPr lang="en-US" altLang="en-US" sz="1900" dirty="0">
                <a:latin typeface="Liberation Sans" panose="020B0604020202020204"/>
              </a:rPr>
              <a:t> over the operating and financial affairs of the issuing corporation (the </a:t>
            </a:r>
            <a:r>
              <a:rPr lang="en-US" altLang="en-US" sz="1900" b="1" dirty="0">
                <a:latin typeface="Liberation Sans" panose="020B0604020202020204"/>
              </a:rPr>
              <a:t>Investee</a:t>
            </a:r>
            <a:r>
              <a:rPr lang="en-US" altLang="en-US" sz="1900" dirty="0">
                <a:latin typeface="Liberation Sans" panose="020B0604020202020204"/>
              </a:rPr>
              <a:t>).</a:t>
            </a:r>
          </a:p>
        </p:txBody>
      </p:sp>
      <p:sp>
        <p:nvSpPr>
          <p:cNvPr id="2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ChangeArrowheads="1"/>
          </p:cNvSpPr>
          <p:nvPr/>
        </p:nvSpPr>
        <p:spPr bwMode="auto">
          <a:xfrm>
            <a:off x="533400" y="1905001"/>
            <a:ext cx="7924800" cy="30480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p>
            <a:pPr marL="682625" lvl="1" indent="-450850" algn="l">
              <a:lnSpc>
                <a:spcPct val="125000"/>
              </a:lnSpc>
              <a:spcBef>
                <a:spcPts val="1200"/>
              </a:spcBef>
              <a:buClr>
                <a:srgbClr val="CC0000"/>
              </a:buClr>
              <a:buSzPct val="80000"/>
              <a:buFont typeface="Wingdings" panose="05000000000000000000" pitchFamily="2" charset="2"/>
              <a:buChar char="u"/>
              <a:defRPr/>
            </a:pPr>
            <a:r>
              <a:rPr lang="en-US" sz="2200" dirty="0">
                <a:solidFill>
                  <a:srgbClr val="000000"/>
                </a:solidFill>
                <a:latin typeface="Liberation Sans" panose="020B0604020202020204" pitchFamily="34" charset="0"/>
              </a:rPr>
              <a:t>Companies use the </a:t>
            </a:r>
            <a:r>
              <a:rPr lang="en-US" sz="2200" b="1" dirty="0">
                <a:solidFill>
                  <a:schemeClr val="tx2">
                    <a:lumMod val="75000"/>
                  </a:schemeClr>
                </a:solidFill>
                <a:latin typeface="Liberation Sans" panose="020B0604020202020204" pitchFamily="34" charset="0"/>
              </a:rPr>
              <a:t>cost method</a:t>
            </a:r>
            <a:r>
              <a:rPr lang="en-US" sz="2200" dirty="0">
                <a:solidFill>
                  <a:srgbClr val="000000"/>
                </a:solidFill>
                <a:latin typeface="Liberation Sans" panose="020B0604020202020204" pitchFamily="34" charset="0"/>
              </a:rPr>
              <a:t>.</a:t>
            </a:r>
          </a:p>
          <a:p>
            <a:pPr marL="682625" lvl="1" indent="-450850" algn="l">
              <a:lnSpc>
                <a:spcPct val="125000"/>
              </a:lnSpc>
              <a:spcBef>
                <a:spcPts val="1200"/>
              </a:spcBef>
              <a:buClr>
                <a:srgbClr val="CC0000"/>
              </a:buClr>
              <a:buSzPct val="80000"/>
              <a:buFont typeface="Wingdings" panose="05000000000000000000" pitchFamily="2" charset="2"/>
              <a:buChar char="u"/>
              <a:defRPr/>
            </a:pPr>
            <a:r>
              <a:rPr lang="en-US" sz="2200" dirty="0">
                <a:solidFill>
                  <a:srgbClr val="000000"/>
                </a:solidFill>
                <a:latin typeface="Liberation Sans" panose="020B0604020202020204" pitchFamily="34" charset="0"/>
              </a:rPr>
              <a:t>Investment is recorded at cost and revenue recognized only when cash dividends are received</a:t>
            </a:r>
            <a:r>
              <a:rPr lang="en-US" sz="2200" dirty="0" smtClean="0">
                <a:solidFill>
                  <a:srgbClr val="000000"/>
                </a:solidFill>
                <a:latin typeface="Liberation Sans" panose="020B0604020202020204" pitchFamily="34" charset="0"/>
              </a:rPr>
              <a:t>.</a:t>
            </a:r>
          </a:p>
          <a:p>
            <a:pPr marL="682625" lvl="1" indent="-450850" algn="l">
              <a:lnSpc>
                <a:spcPct val="125000"/>
              </a:lnSpc>
              <a:spcBef>
                <a:spcPts val="1200"/>
              </a:spcBef>
              <a:buClr>
                <a:srgbClr val="CC0000"/>
              </a:buClr>
              <a:buSzPct val="80000"/>
              <a:buFont typeface="Wingdings" panose="05000000000000000000" pitchFamily="2" charset="2"/>
              <a:buChar char="u"/>
              <a:defRPr/>
            </a:pPr>
            <a:r>
              <a:rPr lang="en-US" sz="2200" dirty="0">
                <a:solidFill>
                  <a:srgbClr val="000000"/>
                </a:solidFill>
                <a:latin typeface="Liberation Sans" panose="020B0604020202020204" pitchFamily="34" charset="0"/>
              </a:rPr>
              <a:t>Cost includes all expenditures necessary to acquire these investments, such as the price paid plus any brokerage fees (commissions), if any</a:t>
            </a:r>
            <a:r>
              <a:rPr lang="en-US" sz="2200" dirty="0" smtClean="0">
                <a:solidFill>
                  <a:srgbClr val="000000"/>
                </a:solidFill>
                <a:latin typeface="Liberation Sans" panose="020B0604020202020204" pitchFamily="34" charset="0"/>
              </a:rPr>
              <a:t>.</a:t>
            </a:r>
            <a:endParaRPr lang="en-US" sz="2200" dirty="0">
              <a:solidFill>
                <a:srgbClr val="000000"/>
              </a:solidFill>
              <a:latin typeface="Liberation Sans" panose="020B0604020202020204" pitchFamily="34" charset="0"/>
            </a:endParaRPr>
          </a:p>
        </p:txBody>
      </p:sp>
      <p:sp>
        <p:nvSpPr>
          <p:cNvPr id="1945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Accounting for </a:t>
            </a:r>
            <a:r>
              <a:rPr lang="en-US" altLang="en-US" sz="3200" b="1" dirty="0" smtClean="0">
                <a:solidFill>
                  <a:schemeClr val="tx2">
                    <a:lumMod val="75000"/>
                  </a:schemeClr>
                </a:solidFill>
                <a:latin typeface="Liberation Sans" panose="020B0604020202020204" pitchFamily="34" charset="0"/>
              </a:rPr>
              <a:t>Share </a:t>
            </a:r>
            <a:r>
              <a:rPr lang="en-US" altLang="en-US" sz="3200" b="1" dirty="0">
                <a:solidFill>
                  <a:schemeClr val="tx2">
                    <a:lumMod val="75000"/>
                  </a:schemeClr>
                </a:solidFill>
                <a:latin typeface="Liberation Sans" panose="020B0604020202020204" pitchFamily="34" charset="0"/>
              </a:rPr>
              <a:t>Investments</a:t>
            </a:r>
          </a:p>
        </p:txBody>
      </p:sp>
      <p:sp>
        <p:nvSpPr>
          <p:cNvPr id="19460"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438" name="Rectangle 12"/>
          <p:cNvSpPr>
            <a:spLocks noChangeArrowheads="1"/>
          </p:cNvSpPr>
          <p:nvPr/>
        </p:nvSpPr>
        <p:spPr bwMode="auto">
          <a:xfrm>
            <a:off x="609600" y="1295400"/>
            <a:ext cx="7772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buSzPct val="80000"/>
              <a:defRPr/>
            </a:pPr>
            <a:r>
              <a:rPr lang="en-US" altLang="en-US" sz="2800" b="1" dirty="0" smtClean="0">
                <a:solidFill>
                  <a:srgbClr val="CC0000"/>
                </a:solidFill>
                <a:latin typeface="Liberation Sans" panose="020B0604020202020204" pitchFamily="34" charset="0"/>
              </a:rPr>
              <a:t>Holding of Less Than 20%</a:t>
            </a:r>
            <a:endParaRPr lang="en-US" altLang="en-US" sz="2800" b="1" dirty="0">
              <a:solidFill>
                <a:srgbClr val="CC0000"/>
              </a:solidFill>
              <a:latin typeface="Liberation Sans" panose="020B0604020202020204" pitchFamily="34" charset="0"/>
            </a:endParaRPr>
          </a:p>
        </p:txBody>
      </p:sp>
      <p:sp>
        <p:nvSpPr>
          <p:cNvPr id="1946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018245260"/>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84" name="Text Box 12"/>
          <p:cNvSpPr txBox="1">
            <a:spLocks noChangeArrowheads="1"/>
          </p:cNvSpPr>
          <p:nvPr/>
        </p:nvSpPr>
        <p:spPr bwMode="auto">
          <a:xfrm>
            <a:off x="533400" y="3844802"/>
            <a:ext cx="1295400" cy="465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1125" algn="l"/>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111125" algn="l"/>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111125" algn="l"/>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111125" algn="l"/>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111125" algn="l"/>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200" dirty="0">
                <a:latin typeface="Liberation Sans" panose="020B0604020202020204"/>
                <a:cs typeface="Arial" panose="020B0604020202020204" pitchFamily="34" charset="0"/>
              </a:rPr>
              <a:t>	July 1</a:t>
            </a:r>
          </a:p>
        </p:txBody>
      </p:sp>
      <p:sp>
        <p:nvSpPr>
          <p:cNvPr id="899079" name="Text Box 7"/>
          <p:cNvSpPr txBox="1">
            <a:spLocks noChangeArrowheads="1"/>
          </p:cNvSpPr>
          <p:nvPr/>
        </p:nvSpPr>
        <p:spPr bwMode="auto">
          <a:xfrm>
            <a:off x="609600" y="2320802"/>
            <a:ext cx="8077200" cy="1311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pPr>
            <a:r>
              <a:rPr lang="en-US" altLang="en-US" sz="2200" b="1" dirty="0">
                <a:latin typeface="Liberation Sans" panose="020B0604020202020204"/>
              </a:rPr>
              <a:t>Illustration</a:t>
            </a:r>
            <a:r>
              <a:rPr lang="en-US" altLang="en-US" sz="2200" b="1" dirty="0" smtClean="0">
                <a:latin typeface="Liberation Sans" panose="020B0604020202020204"/>
              </a:rPr>
              <a:t>: </a:t>
            </a:r>
            <a:r>
              <a:rPr lang="en-US" altLang="en-US" sz="2200" dirty="0">
                <a:latin typeface="Liberation Sans" panose="020B0604020202020204"/>
              </a:rPr>
              <a:t>On July 1, </a:t>
            </a:r>
            <a:r>
              <a:rPr lang="en-US" altLang="en-US" sz="2200" dirty="0" smtClean="0">
                <a:latin typeface="Liberation Sans" panose="020B0604020202020204"/>
              </a:rPr>
              <a:t>2017, </a:t>
            </a:r>
            <a:r>
              <a:rPr lang="en-US" altLang="en-US" sz="2200" dirty="0">
                <a:latin typeface="Liberation Sans" panose="020B0604020202020204"/>
              </a:rPr>
              <a:t>Lee </a:t>
            </a:r>
            <a:r>
              <a:rPr lang="en-US" altLang="en-US" sz="2200" dirty="0" smtClean="0">
                <a:latin typeface="Liberation Sans" panose="020B0604020202020204"/>
              </a:rPr>
              <a:t>Ltd. </a:t>
            </a:r>
            <a:r>
              <a:rPr lang="en-US" altLang="en-US" sz="2200" dirty="0">
                <a:latin typeface="Liberation Sans" panose="020B0604020202020204"/>
              </a:rPr>
              <a:t>acquires 1,000 shares (10% ownership) of Beal </a:t>
            </a:r>
            <a:r>
              <a:rPr lang="en-US" altLang="en-US" sz="2200" dirty="0" smtClean="0">
                <a:latin typeface="Liberation Sans" panose="020B0604020202020204"/>
              </a:rPr>
              <a:t>Ltd.  </a:t>
            </a:r>
            <a:r>
              <a:rPr lang="en-US" altLang="en-US" sz="2200" dirty="0">
                <a:latin typeface="Liberation Sans" panose="020B0604020202020204"/>
              </a:rPr>
              <a:t>Lee pays HK$405 per share.  The entry for the purchase is:</a:t>
            </a:r>
          </a:p>
        </p:txBody>
      </p:sp>
      <p:sp>
        <p:nvSpPr>
          <p:cNvPr id="899080" name="Text Box 8"/>
          <p:cNvSpPr txBox="1">
            <a:spLocks noChangeArrowheads="1"/>
          </p:cNvSpPr>
          <p:nvPr/>
        </p:nvSpPr>
        <p:spPr bwMode="auto">
          <a:xfrm>
            <a:off x="1676400" y="3844802"/>
            <a:ext cx="6553200" cy="4985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1125" algn="l"/>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111125" algn="l"/>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111125" algn="l"/>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111125" algn="l"/>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111125" algn="l"/>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200" dirty="0">
                <a:latin typeface="Liberation Sans" panose="020B0604020202020204"/>
                <a:cs typeface="Arial" panose="020B0604020202020204" pitchFamily="34" charset="0"/>
              </a:rPr>
              <a:t>	Share </a:t>
            </a:r>
            <a:r>
              <a:rPr lang="en-US" altLang="en-US" sz="2200" dirty="0" smtClean="0">
                <a:latin typeface="Liberation Sans" panose="020B0604020202020204"/>
                <a:cs typeface="Arial" panose="020B0604020202020204" pitchFamily="34" charset="0"/>
              </a:rPr>
              <a:t>Investments</a:t>
            </a:r>
            <a:r>
              <a:rPr lang="en-US" altLang="en-US" sz="2200" dirty="0">
                <a:latin typeface="Liberation Sans" panose="020B0604020202020204"/>
                <a:cs typeface="Arial" panose="020B0604020202020204" pitchFamily="34" charset="0"/>
              </a:rPr>
              <a:t>	405,000</a:t>
            </a:r>
          </a:p>
        </p:txBody>
      </p:sp>
      <p:sp>
        <p:nvSpPr>
          <p:cNvPr id="899082" name="Text Box 10"/>
          <p:cNvSpPr txBox="1">
            <a:spLocks noChangeArrowheads="1"/>
          </p:cNvSpPr>
          <p:nvPr/>
        </p:nvSpPr>
        <p:spPr bwMode="auto">
          <a:xfrm>
            <a:off x="1676400" y="4378202"/>
            <a:ext cx="6553200" cy="4985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1125" algn="l"/>
                <a:tab pos="571500" algn="l"/>
                <a:tab pos="6286500" algn="r"/>
                <a:tab pos="7659688" algn="r"/>
              </a:tabLst>
              <a:defRPr sz="2400">
                <a:solidFill>
                  <a:schemeClr val="tx1"/>
                </a:solidFill>
                <a:latin typeface="Times New Roman" panose="02020603050405020304" pitchFamily="18" charset="0"/>
              </a:defRPr>
            </a:lvl1pPr>
            <a:lvl2pPr marL="1079500" indent="-457200" algn="l">
              <a:tabLst>
                <a:tab pos="111125" algn="l"/>
                <a:tab pos="571500" algn="l"/>
                <a:tab pos="6286500" algn="r"/>
                <a:tab pos="7659688" algn="r"/>
              </a:tabLst>
              <a:defRPr sz="2400">
                <a:solidFill>
                  <a:schemeClr val="tx1"/>
                </a:solidFill>
                <a:latin typeface="Times New Roman" panose="02020603050405020304" pitchFamily="18" charset="0"/>
              </a:defRPr>
            </a:lvl2pPr>
            <a:lvl3pPr marL="1651000" indent="-457200" algn="l">
              <a:tabLst>
                <a:tab pos="111125" algn="l"/>
                <a:tab pos="571500" algn="l"/>
                <a:tab pos="6286500" algn="r"/>
                <a:tab pos="7659688" algn="r"/>
              </a:tabLst>
              <a:defRPr sz="2400">
                <a:solidFill>
                  <a:schemeClr val="tx1"/>
                </a:solidFill>
                <a:latin typeface="Times New Roman" panose="02020603050405020304" pitchFamily="18" charset="0"/>
              </a:defRPr>
            </a:lvl3pPr>
            <a:lvl4pPr marL="2222500" indent="-457200" algn="l">
              <a:tabLst>
                <a:tab pos="111125" algn="l"/>
                <a:tab pos="571500" algn="l"/>
                <a:tab pos="6286500" algn="r"/>
                <a:tab pos="7659688" algn="r"/>
              </a:tabLst>
              <a:defRPr sz="2400">
                <a:solidFill>
                  <a:schemeClr val="tx1"/>
                </a:solidFill>
                <a:latin typeface="Times New Roman" panose="02020603050405020304" pitchFamily="18" charset="0"/>
              </a:defRPr>
            </a:lvl4pPr>
            <a:lvl5pPr marL="2794000" indent="-457200" algn="l">
              <a:tabLst>
                <a:tab pos="111125" algn="l"/>
                <a:tab pos="571500" algn="l"/>
                <a:tab pos="62865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111125" algn="l"/>
                <a:tab pos="571500" algn="l"/>
                <a:tab pos="62865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111125" algn="l"/>
                <a:tab pos="571500" algn="l"/>
                <a:tab pos="62865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111125" algn="l"/>
                <a:tab pos="571500" algn="l"/>
                <a:tab pos="62865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111125" algn="l"/>
                <a:tab pos="571500" algn="l"/>
                <a:tab pos="628650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200" dirty="0">
                <a:latin typeface="Liberation Sans" panose="020B0604020202020204"/>
                <a:cs typeface="Arial" panose="020B0604020202020204" pitchFamily="34" charset="0"/>
              </a:rPr>
              <a:t>		Cash	405,000</a:t>
            </a:r>
          </a:p>
        </p:txBody>
      </p:sp>
      <p:sp>
        <p:nvSpPr>
          <p:cNvPr id="20787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a:solidFill>
                  <a:srgbClr val="CC0000"/>
                </a:solidFill>
                <a:effectLst/>
                <a:latin typeface="Liberation Sans" panose="020B0604020202020204"/>
              </a:rPr>
              <a:t>Holding of Less than 20%</a:t>
            </a:r>
          </a:p>
        </p:txBody>
      </p:sp>
      <p:sp>
        <p:nvSpPr>
          <p:cNvPr id="899087"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899088" name="Rectangle 16"/>
          <p:cNvSpPr>
            <a:spLocks noChangeArrowheads="1"/>
          </p:cNvSpPr>
          <p:nvPr/>
        </p:nvSpPr>
        <p:spPr bwMode="auto">
          <a:xfrm>
            <a:off x="609600" y="1295400"/>
            <a:ext cx="784860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80000"/>
            </a:pPr>
            <a:r>
              <a:rPr lang="en-US" altLang="en-US" sz="2700" b="1" dirty="0" smtClean="0">
                <a:solidFill>
                  <a:srgbClr val="006600"/>
                </a:solidFill>
                <a:latin typeface="Liberation Sans" panose="020B0604020202020204"/>
              </a:rPr>
              <a:t>RECORDING ACQUISITION OF SHARE INVESTMENTS</a:t>
            </a:r>
            <a:endParaRPr lang="en-US" altLang="en-US" sz="2700" b="1" dirty="0">
              <a:solidFill>
                <a:srgbClr val="006600"/>
              </a:solidFill>
              <a:latin typeface="Liberation Sans" panose="020B0604020202020204"/>
            </a:endParaRPr>
          </a:p>
        </p:txBody>
      </p:sp>
      <p:sp>
        <p:nvSpPr>
          <p:cNvPr id="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9080"/>
                                        </p:tgtEl>
                                        <p:attrNameLst>
                                          <p:attrName>style.visibility</p:attrName>
                                        </p:attrNameLst>
                                      </p:cBhvr>
                                      <p:to>
                                        <p:strVal val="visible"/>
                                      </p:to>
                                    </p:set>
                                    <p:animEffect transition="in" filter="wipe(left)">
                                      <p:cBhvr>
                                        <p:cTn id="7" dur="500"/>
                                        <p:tgtEl>
                                          <p:spTgt spid="8990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9082"/>
                                        </p:tgtEl>
                                        <p:attrNameLst>
                                          <p:attrName>style.visibility</p:attrName>
                                        </p:attrNameLst>
                                      </p:cBhvr>
                                      <p:to>
                                        <p:strVal val="visible"/>
                                      </p:to>
                                    </p:set>
                                    <p:animEffect transition="in" filter="wipe(left)">
                                      <p:cBhvr>
                                        <p:cTn id="12" dur="500"/>
                                        <p:tgtEl>
                                          <p:spTgt spid="899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80" grpId="0"/>
      <p:bldP spid="8990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64" name="Text Box 8"/>
          <p:cNvSpPr txBox="1">
            <a:spLocks noChangeArrowheads="1"/>
          </p:cNvSpPr>
          <p:nvPr/>
        </p:nvSpPr>
        <p:spPr bwMode="auto">
          <a:xfrm>
            <a:off x="533400" y="3429000"/>
            <a:ext cx="1600200" cy="4985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1125" algn="l"/>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111125" algn="l"/>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111125" algn="l"/>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111125" algn="l"/>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111125" algn="l"/>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200" dirty="0">
                <a:latin typeface="Liberation Sans" panose="020B0604020202020204"/>
                <a:cs typeface="Arial" panose="020B0604020202020204" pitchFamily="34" charset="0"/>
              </a:rPr>
              <a:t>	Dec. 31</a:t>
            </a:r>
          </a:p>
        </p:txBody>
      </p:sp>
      <p:sp>
        <p:nvSpPr>
          <p:cNvPr id="966660" name="Text Box 4"/>
          <p:cNvSpPr txBox="1">
            <a:spLocks noChangeArrowheads="1"/>
          </p:cNvSpPr>
          <p:nvPr/>
        </p:nvSpPr>
        <p:spPr bwMode="auto">
          <a:xfrm>
            <a:off x="609600" y="1905000"/>
            <a:ext cx="8153400" cy="1311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pPr>
            <a:r>
              <a:rPr lang="en-US" altLang="en-US" sz="2200" b="1" dirty="0">
                <a:latin typeface="Liberation Sans" panose="020B0604020202020204"/>
              </a:rPr>
              <a:t>Illustration</a:t>
            </a:r>
            <a:r>
              <a:rPr lang="en-US" altLang="en-US" sz="2200" b="1" dirty="0" smtClean="0">
                <a:latin typeface="Liberation Sans" panose="020B0604020202020204"/>
              </a:rPr>
              <a:t>:</a:t>
            </a:r>
            <a:r>
              <a:rPr lang="en-US" altLang="en-US" sz="2200" dirty="0" smtClean="0">
                <a:latin typeface="Liberation Sans" panose="020B0604020202020204"/>
              </a:rPr>
              <a:t> </a:t>
            </a:r>
            <a:r>
              <a:rPr lang="en-US" altLang="en-US" sz="2200" dirty="0">
                <a:latin typeface="Liberation Sans" panose="020B0604020202020204"/>
              </a:rPr>
              <a:t>During the time Lee owns the shares, it makes entries for any cash dividends received.  If Lee receives a HK$20 per share dividend on December 31, the entry is:</a:t>
            </a:r>
          </a:p>
        </p:txBody>
      </p:sp>
      <p:sp>
        <p:nvSpPr>
          <p:cNvPr id="966661" name="Text Box 5"/>
          <p:cNvSpPr txBox="1">
            <a:spLocks noChangeArrowheads="1"/>
          </p:cNvSpPr>
          <p:nvPr/>
        </p:nvSpPr>
        <p:spPr bwMode="auto">
          <a:xfrm>
            <a:off x="1905000" y="3429000"/>
            <a:ext cx="6553200" cy="4985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1125" algn="l"/>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111125" algn="l"/>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111125" algn="l"/>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111125" algn="l"/>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111125" algn="l"/>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200" dirty="0">
                <a:latin typeface="Liberation Sans" panose="020B0604020202020204"/>
                <a:cs typeface="Arial" panose="020B0604020202020204" pitchFamily="34" charset="0"/>
              </a:rPr>
              <a:t>	Cash	20,000</a:t>
            </a:r>
          </a:p>
        </p:txBody>
      </p:sp>
      <p:sp>
        <p:nvSpPr>
          <p:cNvPr id="966663" name="Text Box 7"/>
          <p:cNvSpPr txBox="1">
            <a:spLocks noChangeArrowheads="1"/>
          </p:cNvSpPr>
          <p:nvPr/>
        </p:nvSpPr>
        <p:spPr bwMode="auto">
          <a:xfrm>
            <a:off x="1905000" y="3962400"/>
            <a:ext cx="6553200" cy="4985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1125" algn="l"/>
                <a:tab pos="571500" algn="l"/>
                <a:tab pos="6286500" algn="r"/>
                <a:tab pos="7659688" algn="r"/>
              </a:tabLst>
              <a:defRPr sz="2400">
                <a:solidFill>
                  <a:schemeClr val="tx1"/>
                </a:solidFill>
                <a:latin typeface="Times New Roman" panose="02020603050405020304" pitchFamily="18" charset="0"/>
              </a:defRPr>
            </a:lvl1pPr>
            <a:lvl2pPr marL="1079500" indent="-457200" algn="l">
              <a:tabLst>
                <a:tab pos="111125" algn="l"/>
                <a:tab pos="571500" algn="l"/>
                <a:tab pos="6286500" algn="r"/>
                <a:tab pos="7659688" algn="r"/>
              </a:tabLst>
              <a:defRPr sz="2400">
                <a:solidFill>
                  <a:schemeClr val="tx1"/>
                </a:solidFill>
                <a:latin typeface="Times New Roman" panose="02020603050405020304" pitchFamily="18" charset="0"/>
              </a:defRPr>
            </a:lvl2pPr>
            <a:lvl3pPr marL="1651000" indent="-457200" algn="l">
              <a:tabLst>
                <a:tab pos="111125" algn="l"/>
                <a:tab pos="571500" algn="l"/>
                <a:tab pos="6286500" algn="r"/>
                <a:tab pos="7659688" algn="r"/>
              </a:tabLst>
              <a:defRPr sz="2400">
                <a:solidFill>
                  <a:schemeClr val="tx1"/>
                </a:solidFill>
                <a:latin typeface="Times New Roman" panose="02020603050405020304" pitchFamily="18" charset="0"/>
              </a:defRPr>
            </a:lvl3pPr>
            <a:lvl4pPr marL="2222500" indent="-457200" algn="l">
              <a:tabLst>
                <a:tab pos="111125" algn="l"/>
                <a:tab pos="571500" algn="l"/>
                <a:tab pos="6286500" algn="r"/>
                <a:tab pos="7659688" algn="r"/>
              </a:tabLst>
              <a:defRPr sz="2400">
                <a:solidFill>
                  <a:schemeClr val="tx1"/>
                </a:solidFill>
                <a:latin typeface="Times New Roman" panose="02020603050405020304" pitchFamily="18" charset="0"/>
              </a:defRPr>
            </a:lvl4pPr>
            <a:lvl5pPr marL="2794000" indent="-457200" algn="l">
              <a:tabLst>
                <a:tab pos="111125" algn="l"/>
                <a:tab pos="571500" algn="l"/>
                <a:tab pos="62865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111125" algn="l"/>
                <a:tab pos="571500" algn="l"/>
                <a:tab pos="62865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111125" algn="l"/>
                <a:tab pos="571500" algn="l"/>
                <a:tab pos="62865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111125" algn="l"/>
                <a:tab pos="571500" algn="l"/>
                <a:tab pos="62865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111125" algn="l"/>
                <a:tab pos="571500" algn="l"/>
                <a:tab pos="628650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200" dirty="0">
                <a:latin typeface="Liberation Sans" panose="020B0604020202020204"/>
                <a:cs typeface="Arial" panose="020B0604020202020204" pitchFamily="34" charset="0"/>
              </a:rPr>
              <a:t>		Dividend </a:t>
            </a:r>
            <a:r>
              <a:rPr lang="en-US" altLang="en-US" sz="2200" dirty="0" smtClean="0">
                <a:latin typeface="Liberation Sans" panose="020B0604020202020204"/>
                <a:cs typeface="Arial" panose="020B0604020202020204" pitchFamily="34" charset="0"/>
              </a:rPr>
              <a:t>Revenue</a:t>
            </a:r>
            <a:r>
              <a:rPr lang="en-US" altLang="en-US" sz="2200" dirty="0">
                <a:latin typeface="Liberation Sans" panose="020B0604020202020204"/>
                <a:cs typeface="Arial" panose="020B0604020202020204" pitchFamily="34" charset="0"/>
              </a:rPr>
              <a:t>	20,000</a:t>
            </a:r>
          </a:p>
        </p:txBody>
      </p:sp>
      <p:sp>
        <p:nvSpPr>
          <p:cNvPr id="966668" name="Rectangle 12"/>
          <p:cNvSpPr>
            <a:spLocks noChangeArrowheads="1"/>
          </p:cNvSpPr>
          <p:nvPr/>
        </p:nvSpPr>
        <p:spPr bwMode="auto">
          <a:xfrm>
            <a:off x="609600" y="1295400"/>
            <a:ext cx="7772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80000"/>
            </a:pPr>
            <a:r>
              <a:rPr lang="en-US" altLang="en-US" sz="2700" b="1" dirty="0" smtClean="0">
                <a:solidFill>
                  <a:srgbClr val="006600"/>
                </a:solidFill>
                <a:latin typeface="Liberation Sans" panose="020B0604020202020204"/>
              </a:rPr>
              <a:t>RECORDING DIVIDENDS</a:t>
            </a:r>
            <a:endParaRPr lang="en-US" altLang="en-US" sz="2700" b="1" dirty="0">
              <a:solidFill>
                <a:srgbClr val="006600"/>
              </a:solidFill>
              <a:latin typeface="Liberation Sans" panose="020B0604020202020204"/>
            </a:endParaRPr>
          </a:p>
        </p:txBody>
      </p:sp>
      <p:sp>
        <p:nvSpPr>
          <p:cNvPr id="10"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a:solidFill>
                  <a:srgbClr val="CC0000"/>
                </a:solidFill>
                <a:effectLst/>
                <a:latin typeface="Liberation Sans" panose="020B0604020202020204"/>
              </a:rPr>
              <a:t>Holding of Less than 20%</a:t>
            </a:r>
          </a:p>
        </p:txBody>
      </p:sp>
      <p:sp>
        <p:nvSpPr>
          <p:cNvPr id="11"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6661"/>
                                        </p:tgtEl>
                                        <p:attrNameLst>
                                          <p:attrName>style.visibility</p:attrName>
                                        </p:attrNameLst>
                                      </p:cBhvr>
                                      <p:to>
                                        <p:strVal val="visible"/>
                                      </p:to>
                                    </p:set>
                                    <p:animEffect transition="in" filter="wipe(left)">
                                      <p:cBhvr>
                                        <p:cTn id="7" dur="500"/>
                                        <p:tgtEl>
                                          <p:spTgt spid="9666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6663"/>
                                        </p:tgtEl>
                                        <p:attrNameLst>
                                          <p:attrName>style.visibility</p:attrName>
                                        </p:attrNameLst>
                                      </p:cBhvr>
                                      <p:to>
                                        <p:strVal val="visible"/>
                                      </p:to>
                                    </p:set>
                                    <p:animEffect transition="in" filter="wipe(left)">
                                      <p:cBhvr>
                                        <p:cTn id="12" dur="500"/>
                                        <p:tgtEl>
                                          <p:spTgt spid="966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61" grpId="0"/>
      <p:bldP spid="9666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Text Box 2"/>
          <p:cNvSpPr txBox="1">
            <a:spLocks noChangeArrowheads="1"/>
          </p:cNvSpPr>
          <p:nvPr/>
        </p:nvSpPr>
        <p:spPr bwMode="auto">
          <a:xfrm>
            <a:off x="609600" y="4114800"/>
            <a:ext cx="1600200" cy="465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1125" algn="l"/>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111125" algn="l"/>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111125" algn="l"/>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111125" algn="l"/>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111125" algn="l"/>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tabLst>
                <a:tab pos="747713" algn="l"/>
                <a:tab pos="4806950" algn="r"/>
                <a:tab pos="7659688" algn="r"/>
              </a:tabLst>
            </a:pPr>
            <a:r>
              <a:rPr lang="en-US" altLang="en-US" sz="2200" dirty="0" smtClean="0">
                <a:latin typeface="Liberation Sans" panose="020B0604020202020204"/>
                <a:cs typeface="Arial" panose="020B0604020202020204" pitchFamily="34" charset="0"/>
              </a:rPr>
              <a:t>Feb</a:t>
            </a:r>
            <a:r>
              <a:rPr lang="en-US" altLang="en-US" sz="2200" dirty="0">
                <a:latin typeface="Liberation Sans" panose="020B0604020202020204"/>
                <a:cs typeface="Arial" panose="020B0604020202020204" pitchFamily="34" charset="0"/>
              </a:rPr>
              <a:t>. 10</a:t>
            </a:r>
          </a:p>
        </p:txBody>
      </p:sp>
      <p:sp>
        <p:nvSpPr>
          <p:cNvPr id="968709" name="Text Box 5"/>
          <p:cNvSpPr txBox="1">
            <a:spLocks noChangeArrowheads="1"/>
          </p:cNvSpPr>
          <p:nvPr/>
        </p:nvSpPr>
        <p:spPr bwMode="auto">
          <a:xfrm>
            <a:off x="609600" y="1905000"/>
            <a:ext cx="7924800" cy="2123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571500"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pPr>
            <a:r>
              <a:rPr lang="en-US" altLang="en-US" sz="2200" b="1" dirty="0">
                <a:latin typeface="Liberation Sans" panose="020B0604020202020204"/>
              </a:rPr>
              <a:t>Illustration:</a:t>
            </a:r>
            <a:r>
              <a:rPr lang="en-US" altLang="en-US" sz="2200" dirty="0">
                <a:latin typeface="Liberation Sans" panose="020B0604020202020204"/>
              </a:rPr>
              <a:t> </a:t>
            </a:r>
            <a:r>
              <a:rPr lang="en-US" altLang="en-US" sz="2200" dirty="0" smtClean="0">
                <a:latin typeface="Liberation Sans" panose="020B0604020202020204"/>
              </a:rPr>
              <a:t>Assume </a:t>
            </a:r>
            <a:r>
              <a:rPr lang="en-US" altLang="en-US" sz="2200" dirty="0">
                <a:latin typeface="Liberation Sans" panose="020B0604020202020204"/>
              </a:rPr>
              <a:t>that Lee Corporation receives net proceeds of HK$395,000 on the sale of its Beal shares on February 10, </a:t>
            </a:r>
            <a:r>
              <a:rPr lang="en-US" altLang="en-US" sz="2200" dirty="0" smtClean="0">
                <a:latin typeface="Liberation Sans" panose="020B0604020202020204"/>
              </a:rPr>
              <a:t>2018.  </a:t>
            </a:r>
            <a:r>
              <a:rPr lang="en-US" altLang="en-US" sz="2200" dirty="0">
                <a:latin typeface="Liberation Sans" panose="020B0604020202020204"/>
              </a:rPr>
              <a:t>Because the shares cost HK$405,000, Lee incurred a loss of HK$10,000.  The entry to record the sale is:</a:t>
            </a:r>
          </a:p>
        </p:txBody>
      </p:sp>
      <p:sp>
        <p:nvSpPr>
          <p:cNvPr id="968710" name="Text Box 6"/>
          <p:cNvSpPr txBox="1">
            <a:spLocks noChangeArrowheads="1"/>
          </p:cNvSpPr>
          <p:nvPr/>
        </p:nvSpPr>
        <p:spPr bwMode="auto">
          <a:xfrm>
            <a:off x="1066800" y="4648200"/>
            <a:ext cx="7391400" cy="141269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11125" algn="l"/>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111125" algn="l"/>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111125" algn="l"/>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111125" algn="l"/>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111125" algn="l"/>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111125" algn="l"/>
                <a:tab pos="747713" algn="l"/>
                <a:tab pos="4806950" algn="r"/>
                <a:tab pos="7659688" algn="r"/>
              </a:tabLst>
              <a:defRPr sz="2400">
                <a:solidFill>
                  <a:schemeClr val="tx1"/>
                </a:solidFill>
                <a:latin typeface="Times New Roman" panose="02020603050405020304" pitchFamily="18" charset="0"/>
              </a:defRPr>
            </a:lvl9pPr>
          </a:lstStyle>
          <a:p>
            <a:pPr marL="460375" indent="-460375">
              <a:lnSpc>
                <a:spcPct val="120000"/>
              </a:lnSpc>
              <a:spcBef>
                <a:spcPct val="15000"/>
              </a:spcBef>
              <a:tabLst>
                <a:tab pos="5716588" algn="r"/>
                <a:tab pos="7145338" algn="r"/>
                <a:tab pos="7659688" algn="r"/>
              </a:tabLst>
            </a:pPr>
            <a:r>
              <a:rPr lang="en-US" altLang="en-US" sz="2200" dirty="0" smtClean="0">
                <a:latin typeface="Liberation Sans" panose="020B0604020202020204"/>
                <a:cs typeface="Arial" panose="020B0604020202020204" pitchFamily="34" charset="0"/>
              </a:rPr>
              <a:t>Cash</a:t>
            </a:r>
            <a:r>
              <a:rPr lang="en-US" altLang="en-US" sz="2200" dirty="0">
                <a:latin typeface="Liberation Sans" panose="020B0604020202020204"/>
                <a:cs typeface="Arial" panose="020B0604020202020204" pitchFamily="34" charset="0"/>
              </a:rPr>
              <a:t>	</a:t>
            </a:r>
            <a:r>
              <a:rPr lang="en-US" altLang="en-US" sz="2200" dirty="0" smtClean="0">
                <a:latin typeface="Liberation Sans" panose="020B0604020202020204"/>
                <a:cs typeface="Arial" panose="020B0604020202020204" pitchFamily="34" charset="0"/>
              </a:rPr>
              <a:t>395,000</a:t>
            </a:r>
          </a:p>
          <a:p>
            <a:pPr marL="460375" indent="-460375">
              <a:lnSpc>
                <a:spcPct val="120000"/>
              </a:lnSpc>
              <a:spcBef>
                <a:spcPct val="15000"/>
              </a:spcBef>
              <a:tabLst>
                <a:tab pos="5716588" algn="r"/>
                <a:tab pos="7145338" algn="r"/>
                <a:tab pos="7659688" algn="r"/>
              </a:tabLst>
            </a:pPr>
            <a:r>
              <a:rPr lang="en-US" altLang="en-US" sz="2200" dirty="0" smtClean="0">
                <a:latin typeface="Liberation Sans" panose="020B0604020202020204"/>
                <a:cs typeface="Arial" panose="020B0604020202020204" pitchFamily="34" charset="0"/>
              </a:rPr>
              <a:t>Loss on Sale of Share Investments 	10,000  </a:t>
            </a:r>
          </a:p>
          <a:p>
            <a:pPr marL="460375" indent="-460375">
              <a:lnSpc>
                <a:spcPct val="120000"/>
              </a:lnSpc>
              <a:spcBef>
                <a:spcPct val="15000"/>
              </a:spcBef>
              <a:tabLst>
                <a:tab pos="5716588" algn="r"/>
                <a:tab pos="7145338" algn="r"/>
                <a:tab pos="7659688" algn="r"/>
              </a:tabLst>
            </a:pPr>
            <a:r>
              <a:rPr lang="en-US" altLang="en-US" sz="2200" dirty="0" smtClean="0">
                <a:latin typeface="Liberation Sans" panose="020B0604020202020204"/>
                <a:cs typeface="Arial" panose="020B0604020202020204" pitchFamily="34" charset="0"/>
              </a:rPr>
              <a:t>	Share Investments  		405,000 </a:t>
            </a:r>
            <a:endParaRPr lang="en-US" altLang="en-US" sz="2200" dirty="0">
              <a:latin typeface="Liberation Sans" panose="020B0604020202020204"/>
              <a:cs typeface="Arial" panose="020B0604020202020204" pitchFamily="34" charset="0"/>
            </a:endParaRPr>
          </a:p>
        </p:txBody>
      </p:sp>
      <p:sp>
        <p:nvSpPr>
          <p:cNvPr id="968717" name="Rectangle 13"/>
          <p:cNvSpPr>
            <a:spLocks noChangeArrowheads="1"/>
          </p:cNvSpPr>
          <p:nvPr/>
        </p:nvSpPr>
        <p:spPr bwMode="auto">
          <a:xfrm>
            <a:off x="609600" y="1295400"/>
            <a:ext cx="7772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80000"/>
            </a:pPr>
            <a:r>
              <a:rPr lang="en-US" altLang="en-US" sz="2700" b="1" dirty="0" smtClean="0">
                <a:solidFill>
                  <a:srgbClr val="006600"/>
                </a:solidFill>
                <a:latin typeface="Liberation Sans" panose="020B0604020202020204"/>
              </a:rPr>
              <a:t>RECORDING SALE OF SHARE</a:t>
            </a:r>
            <a:endParaRPr lang="en-US" altLang="en-US" sz="2700" b="1" dirty="0">
              <a:solidFill>
                <a:srgbClr val="006600"/>
              </a:solidFill>
              <a:latin typeface="Liberation Sans" panose="020B0604020202020204"/>
            </a:endParaRPr>
          </a:p>
        </p:txBody>
      </p:sp>
      <p:sp>
        <p:nvSpPr>
          <p:cNvPr id="11"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a:solidFill>
                  <a:srgbClr val="CC0000"/>
                </a:solidFill>
                <a:effectLst/>
                <a:latin typeface="Liberation Sans" panose="020B0604020202020204"/>
              </a:rPr>
              <a:t>Holding of Less than 20%</a:t>
            </a:r>
          </a:p>
        </p:txBody>
      </p:sp>
      <p:sp>
        <p:nvSpPr>
          <p:cNvPr id="12"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3"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8710">
                                            <p:txEl>
                                              <p:pRg st="0" end="0"/>
                                            </p:txEl>
                                          </p:spTgt>
                                        </p:tgtEl>
                                        <p:attrNameLst>
                                          <p:attrName>style.visibility</p:attrName>
                                        </p:attrNameLst>
                                      </p:cBhvr>
                                      <p:to>
                                        <p:strVal val="visible"/>
                                      </p:to>
                                    </p:set>
                                    <p:animEffect transition="in" filter="wipe(left)">
                                      <p:cBhvr>
                                        <p:cTn id="7" dur="500"/>
                                        <p:tgtEl>
                                          <p:spTgt spid="9687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8710">
                                            <p:txEl>
                                              <p:pRg st="1" end="1"/>
                                            </p:txEl>
                                          </p:spTgt>
                                        </p:tgtEl>
                                        <p:attrNameLst>
                                          <p:attrName>style.visibility</p:attrName>
                                        </p:attrNameLst>
                                      </p:cBhvr>
                                      <p:to>
                                        <p:strVal val="visible"/>
                                      </p:to>
                                    </p:set>
                                    <p:animEffect transition="in" filter="wipe(left)">
                                      <p:cBhvr>
                                        <p:cTn id="12" dur="500"/>
                                        <p:tgtEl>
                                          <p:spTgt spid="9687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8710">
                                            <p:txEl>
                                              <p:pRg st="2" end="2"/>
                                            </p:txEl>
                                          </p:spTgt>
                                        </p:tgtEl>
                                        <p:attrNameLst>
                                          <p:attrName>style.visibility</p:attrName>
                                        </p:attrNameLst>
                                      </p:cBhvr>
                                      <p:to>
                                        <p:strVal val="visible"/>
                                      </p:to>
                                    </p:set>
                                    <p:animEffect transition="in" filter="wipe(left)">
                                      <p:cBhvr>
                                        <p:cTn id="17" dur="500"/>
                                        <p:tgtEl>
                                          <p:spTgt spid="9687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10"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5" name="Rectangle 5"/>
          <p:cNvSpPr>
            <a:spLocks noChangeArrowheads="1"/>
          </p:cNvSpPr>
          <p:nvPr/>
        </p:nvSpPr>
        <p:spPr bwMode="auto">
          <a:xfrm>
            <a:off x="609600" y="1905000"/>
            <a:ext cx="7620000" cy="24806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marL="1716088" indent="-457200" algn="l">
              <a:defRPr sz="2400">
                <a:solidFill>
                  <a:schemeClr val="tx1"/>
                </a:solidFill>
                <a:latin typeface="Times New Roman" panose="02020603050405020304" pitchFamily="18" charset="0"/>
              </a:defRPr>
            </a:lvl3pPr>
            <a:lvl4pPr marL="2287588" indent="-457200" algn="l">
              <a:defRPr sz="2400">
                <a:solidFill>
                  <a:schemeClr val="tx1"/>
                </a:solidFill>
                <a:latin typeface="Times New Roman" panose="02020603050405020304" pitchFamily="18" charset="0"/>
              </a:defRPr>
            </a:lvl4pPr>
            <a:lvl5pPr marL="2859088" indent="-457200" algn="l">
              <a:defRPr sz="2400">
                <a:solidFill>
                  <a:schemeClr val="tx1"/>
                </a:solidFill>
                <a:latin typeface="Times New Roman" panose="02020603050405020304" pitchFamily="18" charset="0"/>
              </a:defRPr>
            </a:lvl5pPr>
            <a:lvl6pPr marL="3316288" indent="-457200" eaLnBrk="0" fontAlgn="base" hangingPunct="0">
              <a:spcBef>
                <a:spcPct val="0"/>
              </a:spcBef>
              <a:spcAft>
                <a:spcPct val="0"/>
              </a:spcAft>
              <a:defRPr sz="2400">
                <a:solidFill>
                  <a:schemeClr val="tx1"/>
                </a:solidFill>
                <a:latin typeface="Times New Roman" panose="02020603050405020304" pitchFamily="18" charset="0"/>
              </a:defRPr>
            </a:lvl6pPr>
            <a:lvl7pPr marL="3773488" indent="-457200" eaLnBrk="0" fontAlgn="base" hangingPunct="0">
              <a:spcBef>
                <a:spcPct val="0"/>
              </a:spcBef>
              <a:spcAft>
                <a:spcPct val="0"/>
              </a:spcAft>
              <a:defRPr sz="2400">
                <a:solidFill>
                  <a:schemeClr val="tx1"/>
                </a:solidFill>
                <a:latin typeface="Times New Roman" panose="02020603050405020304" pitchFamily="18" charset="0"/>
              </a:defRPr>
            </a:lvl7pPr>
            <a:lvl8pPr marL="4230688" indent="-457200" eaLnBrk="0" fontAlgn="base" hangingPunct="0">
              <a:spcBef>
                <a:spcPct val="0"/>
              </a:spcBef>
              <a:spcAft>
                <a:spcPct val="0"/>
              </a:spcAft>
              <a:defRPr sz="2400">
                <a:solidFill>
                  <a:schemeClr val="tx1"/>
                </a:solidFill>
                <a:latin typeface="Times New Roman" panose="02020603050405020304" pitchFamily="18" charset="0"/>
              </a:defRPr>
            </a:lvl8pPr>
            <a:lvl9pPr marL="4687888"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pPr>
            <a:r>
              <a:rPr lang="en-US" altLang="en-US" sz="2300" b="1" dirty="0">
                <a:solidFill>
                  <a:schemeClr val="hlink"/>
                </a:solidFill>
                <a:latin typeface="Liberation Sans" panose="020B0604020202020204"/>
              </a:rPr>
              <a:t>Equity Method</a:t>
            </a:r>
            <a:r>
              <a:rPr lang="en-US" altLang="en-US" sz="2300" b="1" dirty="0" smtClean="0">
                <a:solidFill>
                  <a:schemeClr val="hlink"/>
                </a:solidFill>
                <a:latin typeface="Liberation Sans" panose="020B0604020202020204"/>
              </a:rPr>
              <a:t>:</a:t>
            </a:r>
            <a:r>
              <a:rPr lang="en-US" altLang="en-US" sz="2200" dirty="0" smtClean="0">
                <a:latin typeface="Liberation Sans" panose="020B0604020202020204"/>
              </a:rPr>
              <a:t> </a:t>
            </a:r>
            <a:r>
              <a:rPr lang="en-US" altLang="en-US" sz="2200" dirty="0">
                <a:latin typeface="Liberation Sans" panose="020B0604020202020204"/>
              </a:rPr>
              <a:t>Record the investment at cost and subsequently adjusts the investment account each period for the</a:t>
            </a:r>
          </a:p>
          <a:p>
            <a:pPr lvl="1">
              <a:lnSpc>
                <a:spcPct val="120000"/>
              </a:lnSpc>
              <a:spcBef>
                <a:spcPct val="50000"/>
              </a:spcBef>
              <a:buClr>
                <a:srgbClr val="CC0000"/>
              </a:buClr>
              <a:buSzPct val="80000"/>
              <a:buFont typeface="Wingdings" panose="05000000000000000000" pitchFamily="2" charset="2"/>
              <a:buChar char="u"/>
            </a:pPr>
            <a:r>
              <a:rPr lang="en-US" altLang="en-US" sz="2200" dirty="0">
                <a:latin typeface="Liberation Sans" panose="020B0604020202020204"/>
              </a:rPr>
              <a:t>investor’s share of the associate’s net income and</a:t>
            </a:r>
          </a:p>
          <a:p>
            <a:pPr lvl="1">
              <a:lnSpc>
                <a:spcPct val="120000"/>
              </a:lnSpc>
              <a:spcBef>
                <a:spcPct val="50000"/>
              </a:spcBef>
              <a:buClr>
                <a:srgbClr val="CC0000"/>
              </a:buClr>
              <a:buSzPct val="80000"/>
              <a:buFont typeface="Wingdings" panose="05000000000000000000" pitchFamily="2" charset="2"/>
              <a:buChar char="u"/>
            </a:pPr>
            <a:r>
              <a:rPr lang="en-US" altLang="en-US" sz="2200" dirty="0">
                <a:latin typeface="Liberation Sans" panose="020B0604020202020204"/>
              </a:rPr>
              <a:t>dividends received by the investor.</a:t>
            </a:r>
          </a:p>
        </p:txBody>
      </p:sp>
      <p:sp>
        <p:nvSpPr>
          <p:cNvPr id="906246" name="Rectangle 6"/>
          <p:cNvSpPr>
            <a:spLocks noChangeArrowheads="1"/>
          </p:cNvSpPr>
          <p:nvPr/>
        </p:nvSpPr>
        <p:spPr bwMode="auto">
          <a:xfrm>
            <a:off x="533400" y="4803775"/>
            <a:ext cx="8153400" cy="987425"/>
          </a:xfrm>
          <a:prstGeom prst="rect">
            <a:avLst/>
          </a:prstGeom>
          <a:solidFill>
            <a:srgbClr val="FFFFCC"/>
          </a:solidFill>
          <a:ln w="28575" cap="sq">
            <a:solidFill>
              <a:schemeClr val="tx1"/>
            </a:solidFill>
            <a:miter lim="800000"/>
            <a:headEnd/>
            <a:tailEnd/>
          </a:ln>
          <a:effectLst/>
        </p:spPr>
        <p:txBody>
          <a:bodyPr>
            <a:spAutoFit/>
          </a:bodyPr>
          <a:lstStyle/>
          <a:p>
            <a:pPr algn="l">
              <a:spcBef>
                <a:spcPct val="50000"/>
              </a:spcBef>
            </a:pPr>
            <a:r>
              <a:rPr lang="en-US" altLang="en-US" sz="1900" dirty="0">
                <a:solidFill>
                  <a:schemeClr val="folHlink"/>
                </a:solidFill>
                <a:latin typeface="Liberation Sans" panose="020B0604020202020204"/>
              </a:rPr>
              <a:t>If investor’s share of investee’s losses exceeds the carrying amount of the investment, the investor ordinarily should discontinue applying the equity method.</a:t>
            </a:r>
          </a:p>
        </p:txBody>
      </p:sp>
      <p:sp>
        <p:nvSpPr>
          <p:cNvPr id="9"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11"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Accounting for </a:t>
            </a:r>
            <a:r>
              <a:rPr lang="en-US" altLang="en-US" sz="3200" b="1" dirty="0" smtClean="0">
                <a:solidFill>
                  <a:schemeClr val="tx2">
                    <a:lumMod val="75000"/>
                  </a:schemeClr>
                </a:solidFill>
                <a:latin typeface="Liberation Sans" panose="020B0604020202020204" pitchFamily="34" charset="0"/>
              </a:rPr>
              <a:t>Share </a:t>
            </a:r>
            <a:r>
              <a:rPr lang="en-US" altLang="en-US" sz="3200" b="1" dirty="0">
                <a:solidFill>
                  <a:schemeClr val="tx2">
                    <a:lumMod val="75000"/>
                  </a:schemeClr>
                </a:solidFill>
                <a:latin typeface="Liberation Sans" panose="020B0604020202020204" pitchFamily="34" charset="0"/>
              </a:rPr>
              <a:t>Investments</a:t>
            </a:r>
          </a:p>
        </p:txBody>
      </p:sp>
      <p:sp>
        <p:nvSpPr>
          <p:cNvPr id="12" name="Rectangle 12"/>
          <p:cNvSpPr>
            <a:spLocks noChangeArrowheads="1"/>
          </p:cNvSpPr>
          <p:nvPr/>
        </p:nvSpPr>
        <p:spPr bwMode="auto">
          <a:xfrm>
            <a:off x="609600" y="1295400"/>
            <a:ext cx="7772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buSzPct val="80000"/>
              <a:defRPr/>
            </a:pPr>
            <a:r>
              <a:rPr lang="en-US" altLang="en-US" sz="2800" b="1" dirty="0" smtClean="0">
                <a:solidFill>
                  <a:srgbClr val="CC0000"/>
                </a:solidFill>
                <a:latin typeface="Liberation Sans" panose="020B0604020202020204" pitchFamily="34" charset="0"/>
              </a:rPr>
              <a:t>Holdings Between 20% and 50%</a:t>
            </a:r>
            <a:endParaRPr lang="en-US" altLang="en-US" sz="2800" b="1" dirty="0">
              <a:solidFill>
                <a:srgbClr val="CC0000"/>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ChangeArrowheads="1"/>
          </p:cNvSpPr>
          <p:nvPr/>
        </p:nvSpPr>
        <p:spPr bwMode="auto">
          <a:xfrm>
            <a:off x="457200" y="1219200"/>
            <a:ext cx="8229600" cy="16764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53975" indent="6350"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1146175" indent="-457200"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414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67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320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92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64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40036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608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20000"/>
              </a:lnSpc>
              <a:spcBef>
                <a:spcPct val="30000"/>
              </a:spcBef>
              <a:buFont typeface="Wingdings" panose="05000000000000000000" pitchFamily="2" charset="2"/>
              <a:buNone/>
            </a:pPr>
            <a:r>
              <a:rPr lang="en-US" altLang="en-US" sz="2100" dirty="0">
                <a:solidFill>
                  <a:schemeClr val="tx1"/>
                </a:solidFill>
                <a:effectLst/>
                <a:latin typeface="Liberation Sans" panose="020B0604020202020204"/>
              </a:rPr>
              <a:t>Illustration</a:t>
            </a:r>
            <a:r>
              <a:rPr lang="en-US" altLang="en-US" sz="2100" dirty="0" smtClean="0">
                <a:solidFill>
                  <a:schemeClr val="tx1"/>
                </a:solidFill>
                <a:effectLst/>
                <a:latin typeface="Liberation Sans" panose="020B0604020202020204"/>
              </a:rPr>
              <a:t>: </a:t>
            </a:r>
            <a:r>
              <a:rPr lang="en-US" altLang="en-US" sz="2100" b="0" dirty="0">
                <a:solidFill>
                  <a:schemeClr val="tx1"/>
                </a:solidFill>
                <a:effectLst/>
                <a:latin typeface="Liberation Sans" panose="020B0604020202020204"/>
              </a:rPr>
              <a:t>Milar </a:t>
            </a:r>
            <a:r>
              <a:rPr lang="en-US" altLang="en-US" sz="2100" b="0" dirty="0" smtClean="0">
                <a:solidFill>
                  <a:schemeClr val="tx1"/>
                </a:solidFill>
                <a:effectLst/>
                <a:latin typeface="Liberation Sans" panose="020B0604020202020204"/>
              </a:rPr>
              <a:t>plc acquires </a:t>
            </a:r>
            <a:r>
              <a:rPr lang="en-US" altLang="en-US" sz="2100" b="0" dirty="0">
                <a:solidFill>
                  <a:schemeClr val="tx1"/>
                </a:solidFill>
                <a:effectLst/>
                <a:latin typeface="Liberation Sans" panose="020B0604020202020204"/>
              </a:rPr>
              <a:t>30% of the ordinary shares of Beck </a:t>
            </a:r>
            <a:r>
              <a:rPr lang="en-US" altLang="en-US" sz="2100" b="0" dirty="0" smtClean="0">
                <a:solidFill>
                  <a:schemeClr val="tx1"/>
                </a:solidFill>
                <a:effectLst/>
                <a:latin typeface="Liberation Sans" panose="020B0604020202020204"/>
              </a:rPr>
              <a:t>plc for </a:t>
            </a:r>
            <a:r>
              <a:rPr lang="en-US" altLang="en-US" sz="2100" b="0" dirty="0">
                <a:solidFill>
                  <a:schemeClr val="tx1"/>
                </a:solidFill>
                <a:effectLst/>
                <a:latin typeface="Liberation Sans" panose="020B0604020202020204"/>
                <a:cs typeface="Arial" panose="020B0604020202020204" pitchFamily="34" charset="0"/>
              </a:rPr>
              <a:t>₤</a:t>
            </a:r>
            <a:r>
              <a:rPr lang="en-US" altLang="en-US" sz="2100" b="0" dirty="0">
                <a:solidFill>
                  <a:schemeClr val="tx1"/>
                </a:solidFill>
                <a:effectLst/>
                <a:latin typeface="Liberation Sans" panose="020B0604020202020204"/>
              </a:rPr>
              <a:t>120,000 on January 1, </a:t>
            </a:r>
            <a:r>
              <a:rPr lang="en-US" altLang="en-US" sz="2100" b="0" dirty="0" smtClean="0">
                <a:solidFill>
                  <a:schemeClr val="tx1"/>
                </a:solidFill>
                <a:effectLst/>
                <a:latin typeface="Liberation Sans" panose="020B0604020202020204"/>
              </a:rPr>
              <a:t>2017.  </a:t>
            </a:r>
            <a:r>
              <a:rPr lang="en-US" altLang="en-US" sz="2100" b="0" dirty="0">
                <a:solidFill>
                  <a:schemeClr val="tx1"/>
                </a:solidFill>
                <a:effectLst/>
                <a:latin typeface="Liberation Sans" panose="020B0604020202020204"/>
              </a:rPr>
              <a:t>For </a:t>
            </a:r>
            <a:r>
              <a:rPr lang="en-US" altLang="en-US" sz="2100" b="0" dirty="0" smtClean="0">
                <a:solidFill>
                  <a:schemeClr val="tx1"/>
                </a:solidFill>
                <a:effectLst/>
                <a:latin typeface="Liberation Sans" panose="020B0604020202020204"/>
              </a:rPr>
              <a:t>2017, </a:t>
            </a:r>
            <a:r>
              <a:rPr lang="en-US" altLang="en-US" sz="2100" b="0" dirty="0">
                <a:solidFill>
                  <a:schemeClr val="tx1"/>
                </a:solidFill>
                <a:effectLst/>
                <a:latin typeface="Liberation Sans" panose="020B0604020202020204"/>
              </a:rPr>
              <a:t>Beck reports net income of </a:t>
            </a:r>
            <a:r>
              <a:rPr lang="en-US" altLang="en-US" sz="2100" b="0" dirty="0">
                <a:solidFill>
                  <a:schemeClr val="tx1"/>
                </a:solidFill>
                <a:effectLst/>
                <a:latin typeface="Liberation Sans" panose="020B0604020202020204"/>
                <a:cs typeface="Arial" panose="020B0604020202020204" pitchFamily="34" charset="0"/>
              </a:rPr>
              <a:t>₤</a:t>
            </a:r>
            <a:r>
              <a:rPr lang="en-US" altLang="en-US" sz="2100" b="0" dirty="0">
                <a:solidFill>
                  <a:schemeClr val="tx1"/>
                </a:solidFill>
                <a:effectLst/>
                <a:latin typeface="Liberation Sans" panose="020B0604020202020204"/>
              </a:rPr>
              <a:t>100,000 and paid dividends of </a:t>
            </a:r>
            <a:r>
              <a:rPr lang="en-US" altLang="en-US" sz="2100" b="0" dirty="0">
                <a:solidFill>
                  <a:schemeClr val="tx1"/>
                </a:solidFill>
                <a:effectLst/>
                <a:latin typeface="Liberation Sans" panose="020B0604020202020204"/>
                <a:cs typeface="Arial" panose="020B0604020202020204" pitchFamily="34" charset="0"/>
              </a:rPr>
              <a:t>₤</a:t>
            </a:r>
            <a:r>
              <a:rPr lang="en-US" altLang="en-US" sz="2100" b="0" dirty="0">
                <a:solidFill>
                  <a:schemeClr val="tx1"/>
                </a:solidFill>
                <a:effectLst/>
                <a:latin typeface="Liberation Sans" panose="020B0604020202020204"/>
              </a:rPr>
              <a:t>40,000.  Prepare the entries for these transactions.</a:t>
            </a:r>
          </a:p>
        </p:txBody>
      </p:sp>
      <p:sp>
        <p:nvSpPr>
          <p:cNvPr id="910339" name="Rectangle 3"/>
          <p:cNvSpPr>
            <a:spLocks noChangeArrowheads="1"/>
          </p:cNvSpPr>
          <p:nvPr/>
        </p:nvSpPr>
        <p:spPr bwMode="auto">
          <a:xfrm>
            <a:off x="830263" y="3079750"/>
            <a:ext cx="81534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749300" indent="-749300" algn="l">
              <a:spcBef>
                <a:spcPct val="20000"/>
              </a:spcBef>
              <a:buClr>
                <a:schemeClr val="accent2"/>
              </a:buClr>
              <a:buSzPct val="75000"/>
              <a:buFont typeface="Wingdings" panose="05000000000000000000" pitchFamily="2" charset="2"/>
              <a:buChar char="l"/>
              <a:tabLst>
                <a:tab pos="6400800" algn="r"/>
              </a:tabLst>
              <a:defRPr sz="2800" b="1">
                <a:solidFill>
                  <a:schemeClr val="bg2"/>
                </a:solidFill>
                <a:effectLst>
                  <a:outerShdw blurRad="38100" dist="38100" dir="2700000" algn="tl">
                    <a:srgbClr val="C0C0C0"/>
                  </a:outerShdw>
                </a:effectLst>
                <a:latin typeface="Arial" panose="020B0604020202020204" pitchFamily="34" charset="0"/>
              </a:defRPr>
            </a:lvl1pPr>
            <a:lvl2pPr marL="1144588" indent="-228600" algn="l">
              <a:spcBef>
                <a:spcPct val="20000"/>
              </a:spcBef>
              <a:buClr>
                <a:schemeClr val="accent2"/>
              </a:buClr>
              <a:buSzPct val="75000"/>
              <a:buFont typeface="Wingdings" panose="05000000000000000000" pitchFamily="2" charset="2"/>
              <a:buChar char="l"/>
              <a:tabLst>
                <a:tab pos="6400800" algn="r"/>
              </a:tabLst>
              <a:defRPr sz="2400" b="1">
                <a:solidFill>
                  <a:schemeClr val="bg2"/>
                </a:solidFill>
                <a:effectLst>
                  <a:outerShdw blurRad="38100" dist="38100" dir="2700000" algn="tl">
                    <a:srgbClr val="C0C0C0"/>
                  </a:outerShdw>
                </a:effectLst>
                <a:latin typeface="Arial" panose="020B0604020202020204" pitchFamily="34" charset="0"/>
              </a:defRPr>
            </a:lvl2pPr>
            <a:lvl3pPr marL="1487488" indent="-22860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3pPr>
            <a:lvl4pPr marL="1773238" indent="-17145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4pPr>
            <a:lvl5pPr marL="2058988" indent="-17145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5pPr>
            <a:lvl6pPr marL="25161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6pPr>
            <a:lvl7pPr marL="29733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7pPr>
            <a:lvl8pPr marL="34305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8pPr>
            <a:lvl9pPr marL="38877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9pPr>
          </a:lstStyle>
          <a:p>
            <a:pPr>
              <a:buFont typeface="Wingdings" panose="05000000000000000000" pitchFamily="2" charset="2"/>
              <a:buNone/>
            </a:pPr>
            <a:r>
              <a:rPr lang="en-US" altLang="en-US" sz="2100" b="0" dirty="0">
                <a:effectLst/>
                <a:latin typeface="Liberation Sans" panose="020B0604020202020204"/>
                <a:cs typeface="Times" panose="02020603050405020304" pitchFamily="18" charset="0"/>
              </a:rPr>
              <a:t>	Share </a:t>
            </a:r>
            <a:r>
              <a:rPr lang="en-US" altLang="en-US" sz="2100" b="0" dirty="0" smtClean="0">
                <a:effectLst/>
                <a:latin typeface="Liberation Sans" panose="020B0604020202020204"/>
                <a:cs typeface="Times" panose="02020603050405020304" pitchFamily="18" charset="0"/>
              </a:rPr>
              <a:t>Investments </a:t>
            </a:r>
            <a:r>
              <a:rPr lang="en-US" altLang="en-US" sz="2100" b="0" dirty="0">
                <a:effectLst/>
                <a:latin typeface="Liberation Sans" panose="020B0604020202020204"/>
                <a:cs typeface="Times" panose="02020603050405020304" pitchFamily="18" charset="0"/>
              </a:rPr>
              <a:t>	120,000</a:t>
            </a:r>
          </a:p>
        </p:txBody>
      </p:sp>
      <p:sp>
        <p:nvSpPr>
          <p:cNvPr id="910340" name="Rectangle 4"/>
          <p:cNvSpPr>
            <a:spLocks noChangeArrowheads="1"/>
          </p:cNvSpPr>
          <p:nvPr/>
        </p:nvSpPr>
        <p:spPr bwMode="auto">
          <a:xfrm>
            <a:off x="1295400" y="3521075"/>
            <a:ext cx="78486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625475" indent="-625475" algn="l">
              <a:spcBef>
                <a:spcPct val="20000"/>
              </a:spcBef>
              <a:buClr>
                <a:schemeClr val="accent2"/>
              </a:buClr>
              <a:buSzPct val="75000"/>
              <a:buFont typeface="Wingdings" panose="05000000000000000000" pitchFamily="2" charset="2"/>
              <a:buChar char="l"/>
              <a:tabLst>
                <a:tab pos="7086600" algn="r"/>
              </a:tabLst>
              <a:defRPr sz="2800" b="1">
                <a:solidFill>
                  <a:schemeClr val="bg2"/>
                </a:solidFill>
                <a:effectLst>
                  <a:outerShdw blurRad="38100" dist="38100" dir="2700000" algn="tl">
                    <a:srgbClr val="C0C0C0"/>
                  </a:outerShdw>
                </a:effectLst>
                <a:latin typeface="Arial" panose="020B0604020202020204" pitchFamily="34" charset="0"/>
              </a:defRPr>
            </a:lvl1pPr>
            <a:lvl2pPr marL="1257300" indent="-228600" algn="l">
              <a:spcBef>
                <a:spcPct val="20000"/>
              </a:spcBef>
              <a:buClr>
                <a:schemeClr val="accent2"/>
              </a:buClr>
              <a:buSzPct val="75000"/>
              <a:buFont typeface="Wingdings" panose="05000000000000000000" pitchFamily="2" charset="2"/>
              <a:buChar char="l"/>
              <a:tabLst>
                <a:tab pos="7086600" algn="r"/>
              </a:tabLst>
              <a:defRPr sz="2400" b="1">
                <a:solidFill>
                  <a:schemeClr val="bg2"/>
                </a:solidFill>
                <a:effectLst>
                  <a:outerShdw blurRad="38100" dist="38100" dir="2700000" algn="tl">
                    <a:srgbClr val="C0C0C0"/>
                  </a:outerShdw>
                </a:effectLst>
                <a:latin typeface="Arial" panose="020B0604020202020204" pitchFamily="34" charset="0"/>
              </a:defRPr>
            </a:lvl2pPr>
            <a:lvl3pPr marL="1600200" indent="-22860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3pPr>
            <a:lvl4pPr marL="1885950" indent="-17145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4pPr>
            <a:lvl5pPr marL="2171700" indent="-17145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5pPr>
            <a:lvl6pPr marL="26289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6pPr>
            <a:lvl7pPr marL="30861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7pPr>
            <a:lvl8pPr marL="35433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8pPr>
            <a:lvl9pPr marL="40005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9pPr>
          </a:lstStyle>
          <a:p>
            <a:pPr>
              <a:buFont typeface="Wingdings" panose="05000000000000000000" pitchFamily="2" charset="2"/>
              <a:buNone/>
            </a:pPr>
            <a:r>
              <a:rPr lang="en-US" altLang="en-US" sz="2100" b="0" dirty="0">
                <a:effectLst/>
                <a:latin typeface="Liberation Sans" panose="020B0604020202020204"/>
              </a:rPr>
              <a:t>	</a:t>
            </a:r>
            <a:r>
              <a:rPr lang="en-US" altLang="en-US" sz="2100" b="0" dirty="0">
                <a:effectLst/>
                <a:latin typeface="Liberation Sans" panose="020B0604020202020204"/>
                <a:cs typeface="Times" panose="02020603050405020304" pitchFamily="18" charset="0"/>
              </a:rPr>
              <a:t>Cash</a:t>
            </a:r>
            <a:r>
              <a:rPr lang="en-US" altLang="en-US" sz="2100" b="0" dirty="0">
                <a:effectLst/>
                <a:latin typeface="Liberation Sans" panose="020B0604020202020204"/>
              </a:rPr>
              <a:t> 	120,000</a:t>
            </a:r>
          </a:p>
        </p:txBody>
      </p:sp>
      <p:sp>
        <p:nvSpPr>
          <p:cNvPr id="910341" name="Rectangle 5"/>
          <p:cNvSpPr>
            <a:spLocks noChangeArrowheads="1"/>
          </p:cNvSpPr>
          <p:nvPr/>
        </p:nvSpPr>
        <p:spPr bwMode="auto">
          <a:xfrm>
            <a:off x="830263" y="5349875"/>
            <a:ext cx="81534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749300" indent="-749300" algn="l">
              <a:spcBef>
                <a:spcPct val="20000"/>
              </a:spcBef>
              <a:buClr>
                <a:schemeClr val="accent2"/>
              </a:buClr>
              <a:buSzPct val="75000"/>
              <a:buFont typeface="Wingdings" panose="05000000000000000000" pitchFamily="2" charset="2"/>
              <a:buChar char="l"/>
              <a:tabLst>
                <a:tab pos="6400800" algn="r"/>
              </a:tabLst>
              <a:defRPr sz="2800" b="1">
                <a:solidFill>
                  <a:schemeClr val="bg2"/>
                </a:solidFill>
                <a:effectLst>
                  <a:outerShdw blurRad="38100" dist="38100" dir="2700000" algn="tl">
                    <a:srgbClr val="C0C0C0"/>
                  </a:outerShdw>
                </a:effectLst>
                <a:latin typeface="Arial" panose="020B0604020202020204" pitchFamily="34" charset="0"/>
              </a:defRPr>
            </a:lvl1pPr>
            <a:lvl2pPr marL="1144588" indent="-228600" algn="l">
              <a:spcBef>
                <a:spcPct val="20000"/>
              </a:spcBef>
              <a:buClr>
                <a:schemeClr val="accent2"/>
              </a:buClr>
              <a:buSzPct val="75000"/>
              <a:buFont typeface="Wingdings" panose="05000000000000000000" pitchFamily="2" charset="2"/>
              <a:buChar char="l"/>
              <a:tabLst>
                <a:tab pos="6400800" algn="r"/>
              </a:tabLst>
              <a:defRPr sz="2400" b="1">
                <a:solidFill>
                  <a:schemeClr val="bg2"/>
                </a:solidFill>
                <a:effectLst>
                  <a:outerShdw blurRad="38100" dist="38100" dir="2700000" algn="tl">
                    <a:srgbClr val="C0C0C0"/>
                  </a:outerShdw>
                </a:effectLst>
                <a:latin typeface="Arial" panose="020B0604020202020204" pitchFamily="34" charset="0"/>
              </a:defRPr>
            </a:lvl2pPr>
            <a:lvl3pPr marL="1487488" indent="-22860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3pPr>
            <a:lvl4pPr marL="1773238" indent="-17145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4pPr>
            <a:lvl5pPr marL="2058988" indent="-17145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5pPr>
            <a:lvl6pPr marL="25161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6pPr>
            <a:lvl7pPr marL="29733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7pPr>
            <a:lvl8pPr marL="34305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8pPr>
            <a:lvl9pPr marL="38877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9pPr>
          </a:lstStyle>
          <a:p>
            <a:pPr>
              <a:buFont typeface="Wingdings" panose="05000000000000000000" pitchFamily="2" charset="2"/>
              <a:buNone/>
            </a:pPr>
            <a:r>
              <a:rPr lang="en-US" altLang="en-US" sz="2100" b="0" dirty="0">
                <a:effectLst/>
                <a:latin typeface="Liberation Sans" panose="020B0604020202020204"/>
                <a:cs typeface="Times" panose="02020603050405020304" pitchFamily="18" charset="0"/>
              </a:rPr>
              <a:t>	Cash   </a:t>
            </a:r>
            <a:r>
              <a:rPr lang="en-US" altLang="en-US" sz="1800" b="0" dirty="0">
                <a:effectLst/>
                <a:latin typeface="Liberation Sans" panose="020B0604020202020204"/>
              </a:rPr>
              <a:t>(₤40,000 x 30%)</a:t>
            </a:r>
            <a:r>
              <a:rPr lang="en-US" altLang="en-US" sz="1700" b="0" dirty="0">
                <a:effectLst/>
                <a:latin typeface="Liberation Sans" panose="020B0604020202020204"/>
              </a:rPr>
              <a:t> </a:t>
            </a:r>
            <a:r>
              <a:rPr lang="en-US" altLang="en-US" sz="2100" b="0" dirty="0">
                <a:effectLst/>
                <a:latin typeface="Liberation Sans" panose="020B0604020202020204"/>
                <a:cs typeface="Times" panose="02020603050405020304" pitchFamily="18" charset="0"/>
              </a:rPr>
              <a:t> 	12,000</a:t>
            </a:r>
          </a:p>
        </p:txBody>
      </p:sp>
      <p:sp>
        <p:nvSpPr>
          <p:cNvPr id="910342" name="Rectangle 6"/>
          <p:cNvSpPr>
            <a:spLocks noChangeArrowheads="1"/>
          </p:cNvSpPr>
          <p:nvPr/>
        </p:nvSpPr>
        <p:spPr bwMode="auto">
          <a:xfrm>
            <a:off x="1295400" y="5791200"/>
            <a:ext cx="78486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625475" indent="-625475" algn="l">
              <a:spcBef>
                <a:spcPct val="20000"/>
              </a:spcBef>
              <a:buClr>
                <a:schemeClr val="accent2"/>
              </a:buClr>
              <a:buSzPct val="75000"/>
              <a:buFont typeface="Wingdings" panose="05000000000000000000" pitchFamily="2" charset="2"/>
              <a:buChar char="l"/>
              <a:tabLst>
                <a:tab pos="7086600" algn="r"/>
              </a:tabLst>
              <a:defRPr sz="2800" b="1">
                <a:solidFill>
                  <a:schemeClr val="bg2"/>
                </a:solidFill>
                <a:effectLst>
                  <a:outerShdw blurRad="38100" dist="38100" dir="2700000" algn="tl">
                    <a:srgbClr val="C0C0C0"/>
                  </a:outerShdw>
                </a:effectLst>
                <a:latin typeface="Arial" panose="020B0604020202020204" pitchFamily="34" charset="0"/>
              </a:defRPr>
            </a:lvl1pPr>
            <a:lvl2pPr marL="1257300" indent="-228600" algn="l">
              <a:spcBef>
                <a:spcPct val="20000"/>
              </a:spcBef>
              <a:buClr>
                <a:schemeClr val="accent2"/>
              </a:buClr>
              <a:buSzPct val="75000"/>
              <a:buFont typeface="Wingdings" panose="05000000000000000000" pitchFamily="2" charset="2"/>
              <a:buChar char="l"/>
              <a:tabLst>
                <a:tab pos="7086600" algn="r"/>
              </a:tabLst>
              <a:defRPr sz="2400" b="1">
                <a:solidFill>
                  <a:schemeClr val="bg2"/>
                </a:solidFill>
                <a:effectLst>
                  <a:outerShdw blurRad="38100" dist="38100" dir="2700000" algn="tl">
                    <a:srgbClr val="C0C0C0"/>
                  </a:outerShdw>
                </a:effectLst>
                <a:latin typeface="Arial" panose="020B0604020202020204" pitchFamily="34" charset="0"/>
              </a:defRPr>
            </a:lvl2pPr>
            <a:lvl3pPr marL="1600200" indent="-22860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3pPr>
            <a:lvl4pPr marL="1885950" indent="-17145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4pPr>
            <a:lvl5pPr marL="2171700" indent="-17145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5pPr>
            <a:lvl6pPr marL="26289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6pPr>
            <a:lvl7pPr marL="30861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7pPr>
            <a:lvl8pPr marL="35433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8pPr>
            <a:lvl9pPr marL="40005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9pPr>
          </a:lstStyle>
          <a:p>
            <a:pPr>
              <a:buFont typeface="Wingdings" panose="05000000000000000000" pitchFamily="2" charset="2"/>
              <a:buNone/>
            </a:pPr>
            <a:r>
              <a:rPr lang="en-US" altLang="en-US" sz="2100" b="0" dirty="0">
                <a:effectLst/>
                <a:latin typeface="Liberation Sans" panose="020B0604020202020204"/>
              </a:rPr>
              <a:t>	 </a:t>
            </a:r>
            <a:r>
              <a:rPr lang="en-US" altLang="en-US" sz="2100" b="0" dirty="0">
                <a:effectLst/>
                <a:latin typeface="Liberation Sans" panose="020B0604020202020204"/>
                <a:cs typeface="Times" panose="02020603050405020304" pitchFamily="18" charset="0"/>
              </a:rPr>
              <a:t>Share </a:t>
            </a:r>
            <a:r>
              <a:rPr lang="en-US" altLang="en-US" sz="2100" b="0" dirty="0" smtClean="0">
                <a:effectLst/>
                <a:latin typeface="Liberation Sans" panose="020B0604020202020204"/>
                <a:cs typeface="Times" panose="02020603050405020304" pitchFamily="18" charset="0"/>
              </a:rPr>
              <a:t>Investments</a:t>
            </a:r>
            <a:r>
              <a:rPr lang="en-US" altLang="en-US" sz="2100" b="0" dirty="0">
                <a:effectLst/>
                <a:latin typeface="Liberation Sans" panose="020B0604020202020204"/>
              </a:rPr>
              <a:t>	12,000</a:t>
            </a:r>
          </a:p>
        </p:txBody>
      </p:sp>
      <p:sp>
        <p:nvSpPr>
          <p:cNvPr id="910343" name="Rectangle 7"/>
          <p:cNvSpPr>
            <a:spLocks noChangeArrowheads="1"/>
          </p:cNvSpPr>
          <p:nvPr/>
        </p:nvSpPr>
        <p:spPr bwMode="auto">
          <a:xfrm>
            <a:off x="830263" y="4222750"/>
            <a:ext cx="81534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749300" indent="-749300" algn="l">
              <a:spcBef>
                <a:spcPct val="20000"/>
              </a:spcBef>
              <a:buClr>
                <a:schemeClr val="accent2"/>
              </a:buClr>
              <a:buSzPct val="75000"/>
              <a:buFont typeface="Wingdings" panose="05000000000000000000" pitchFamily="2" charset="2"/>
              <a:buChar char="l"/>
              <a:tabLst>
                <a:tab pos="6400800" algn="r"/>
              </a:tabLst>
              <a:defRPr sz="2800" b="1">
                <a:solidFill>
                  <a:schemeClr val="bg2"/>
                </a:solidFill>
                <a:effectLst>
                  <a:outerShdw blurRad="38100" dist="38100" dir="2700000" algn="tl">
                    <a:srgbClr val="C0C0C0"/>
                  </a:outerShdw>
                </a:effectLst>
                <a:latin typeface="Arial" panose="020B0604020202020204" pitchFamily="34" charset="0"/>
              </a:defRPr>
            </a:lvl1pPr>
            <a:lvl2pPr marL="1144588" indent="-228600" algn="l">
              <a:spcBef>
                <a:spcPct val="20000"/>
              </a:spcBef>
              <a:buClr>
                <a:schemeClr val="accent2"/>
              </a:buClr>
              <a:buSzPct val="75000"/>
              <a:buFont typeface="Wingdings" panose="05000000000000000000" pitchFamily="2" charset="2"/>
              <a:buChar char="l"/>
              <a:tabLst>
                <a:tab pos="6400800" algn="r"/>
              </a:tabLst>
              <a:defRPr sz="2400" b="1">
                <a:solidFill>
                  <a:schemeClr val="bg2"/>
                </a:solidFill>
                <a:effectLst>
                  <a:outerShdw blurRad="38100" dist="38100" dir="2700000" algn="tl">
                    <a:srgbClr val="C0C0C0"/>
                  </a:outerShdw>
                </a:effectLst>
                <a:latin typeface="Arial" panose="020B0604020202020204" pitchFamily="34" charset="0"/>
              </a:defRPr>
            </a:lvl2pPr>
            <a:lvl3pPr marL="1487488" indent="-22860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3pPr>
            <a:lvl4pPr marL="1773238" indent="-17145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4pPr>
            <a:lvl5pPr marL="2058988" indent="-171450" algn="l">
              <a:spcBef>
                <a:spcPct val="20000"/>
              </a:spcBef>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5pPr>
            <a:lvl6pPr marL="25161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6pPr>
            <a:lvl7pPr marL="29733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7pPr>
            <a:lvl8pPr marL="34305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8pPr>
            <a:lvl9pPr marL="3887788" indent="-171450" eaLnBrk="0" fontAlgn="base" hangingPunct="0">
              <a:spcBef>
                <a:spcPct val="20000"/>
              </a:spcBef>
              <a:spcAft>
                <a:spcPct val="0"/>
              </a:spcAft>
              <a:buClr>
                <a:schemeClr val="accent2"/>
              </a:buClr>
              <a:buSzPct val="75000"/>
              <a:buFont typeface="Wingdings" panose="05000000000000000000" pitchFamily="2" charset="2"/>
              <a:buChar char="l"/>
              <a:tabLst>
                <a:tab pos="6400800" algn="r"/>
              </a:tabLst>
              <a:defRPr sz="2000" b="1">
                <a:solidFill>
                  <a:schemeClr val="bg2"/>
                </a:solidFill>
                <a:effectLst>
                  <a:outerShdw blurRad="38100" dist="38100" dir="2700000" algn="tl">
                    <a:srgbClr val="C0C0C0"/>
                  </a:outerShdw>
                </a:effectLst>
                <a:latin typeface="Arial" panose="020B0604020202020204" pitchFamily="34" charset="0"/>
              </a:defRPr>
            </a:lvl9pPr>
          </a:lstStyle>
          <a:p>
            <a:pPr>
              <a:buFont typeface="Wingdings" panose="05000000000000000000" pitchFamily="2" charset="2"/>
              <a:buNone/>
            </a:pPr>
            <a:r>
              <a:rPr lang="en-US" altLang="en-US" sz="2100" b="0" dirty="0">
                <a:effectLst/>
                <a:latin typeface="Liberation Sans" panose="020B0604020202020204"/>
                <a:cs typeface="Times" panose="02020603050405020304" pitchFamily="18" charset="0"/>
              </a:rPr>
              <a:t>	Share </a:t>
            </a:r>
            <a:r>
              <a:rPr lang="en-US" altLang="en-US" sz="2100" b="0" dirty="0" smtClean="0">
                <a:effectLst/>
                <a:latin typeface="Liberation Sans" panose="020B0604020202020204"/>
                <a:cs typeface="Times" panose="02020603050405020304" pitchFamily="18" charset="0"/>
              </a:rPr>
              <a:t>Investments  </a:t>
            </a:r>
            <a:r>
              <a:rPr lang="en-US" altLang="en-US" sz="1800" b="0" dirty="0" smtClean="0">
                <a:effectLst/>
                <a:latin typeface="Liberation Sans" panose="020B0604020202020204"/>
              </a:rPr>
              <a:t>(</a:t>
            </a:r>
            <a:r>
              <a:rPr lang="en-US" altLang="en-US" sz="1800" b="0" dirty="0">
                <a:effectLst/>
                <a:latin typeface="Liberation Sans" panose="020B0604020202020204"/>
              </a:rPr>
              <a:t>₤100,000 x 30%)</a:t>
            </a:r>
            <a:r>
              <a:rPr lang="en-US" altLang="en-US" sz="1500" b="0" dirty="0">
                <a:effectLst/>
                <a:latin typeface="Liberation Sans" panose="020B0604020202020204"/>
                <a:cs typeface="Times" panose="02020603050405020304" pitchFamily="18" charset="0"/>
              </a:rPr>
              <a:t> 	</a:t>
            </a:r>
            <a:r>
              <a:rPr lang="en-US" altLang="en-US" sz="2100" b="0" dirty="0">
                <a:effectLst/>
                <a:latin typeface="Liberation Sans" panose="020B0604020202020204"/>
                <a:cs typeface="Times" panose="02020603050405020304" pitchFamily="18" charset="0"/>
              </a:rPr>
              <a:t>30,000</a:t>
            </a:r>
          </a:p>
        </p:txBody>
      </p:sp>
      <p:sp>
        <p:nvSpPr>
          <p:cNvPr id="910344" name="Rectangle 8"/>
          <p:cNvSpPr>
            <a:spLocks noChangeArrowheads="1"/>
          </p:cNvSpPr>
          <p:nvPr/>
        </p:nvSpPr>
        <p:spPr bwMode="auto">
          <a:xfrm>
            <a:off x="1295400" y="4664075"/>
            <a:ext cx="78486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625475" indent="-625475" algn="l">
              <a:spcBef>
                <a:spcPct val="20000"/>
              </a:spcBef>
              <a:buClr>
                <a:schemeClr val="accent2"/>
              </a:buClr>
              <a:buSzPct val="75000"/>
              <a:buFont typeface="Wingdings" panose="05000000000000000000" pitchFamily="2" charset="2"/>
              <a:buChar char="l"/>
              <a:tabLst>
                <a:tab pos="7086600" algn="r"/>
              </a:tabLst>
              <a:defRPr sz="2800" b="1">
                <a:solidFill>
                  <a:schemeClr val="bg2"/>
                </a:solidFill>
                <a:effectLst>
                  <a:outerShdw blurRad="38100" dist="38100" dir="2700000" algn="tl">
                    <a:srgbClr val="C0C0C0"/>
                  </a:outerShdw>
                </a:effectLst>
                <a:latin typeface="Arial" panose="020B0604020202020204" pitchFamily="34" charset="0"/>
              </a:defRPr>
            </a:lvl1pPr>
            <a:lvl2pPr marL="1257300" indent="-228600" algn="l">
              <a:spcBef>
                <a:spcPct val="20000"/>
              </a:spcBef>
              <a:buClr>
                <a:schemeClr val="accent2"/>
              </a:buClr>
              <a:buSzPct val="75000"/>
              <a:buFont typeface="Wingdings" panose="05000000000000000000" pitchFamily="2" charset="2"/>
              <a:buChar char="l"/>
              <a:tabLst>
                <a:tab pos="7086600" algn="r"/>
              </a:tabLst>
              <a:defRPr sz="2400" b="1">
                <a:solidFill>
                  <a:schemeClr val="bg2"/>
                </a:solidFill>
                <a:effectLst>
                  <a:outerShdw blurRad="38100" dist="38100" dir="2700000" algn="tl">
                    <a:srgbClr val="C0C0C0"/>
                  </a:outerShdw>
                </a:effectLst>
                <a:latin typeface="Arial" panose="020B0604020202020204" pitchFamily="34" charset="0"/>
              </a:defRPr>
            </a:lvl2pPr>
            <a:lvl3pPr marL="1600200" indent="-22860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3pPr>
            <a:lvl4pPr marL="1885950" indent="-17145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4pPr>
            <a:lvl5pPr marL="2171700" indent="-171450" algn="l">
              <a:spcBef>
                <a:spcPct val="20000"/>
              </a:spcBef>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5pPr>
            <a:lvl6pPr marL="26289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6pPr>
            <a:lvl7pPr marL="30861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7pPr>
            <a:lvl8pPr marL="35433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8pPr>
            <a:lvl9pPr marL="4000500" indent="-171450" eaLnBrk="0" fontAlgn="base" hangingPunct="0">
              <a:spcBef>
                <a:spcPct val="20000"/>
              </a:spcBef>
              <a:spcAft>
                <a:spcPct val="0"/>
              </a:spcAft>
              <a:buClr>
                <a:schemeClr val="accent2"/>
              </a:buClr>
              <a:buSzPct val="75000"/>
              <a:buFont typeface="Wingdings" panose="05000000000000000000" pitchFamily="2" charset="2"/>
              <a:buChar char="l"/>
              <a:tabLst>
                <a:tab pos="7086600" algn="r"/>
              </a:tabLst>
              <a:defRPr sz="2000" b="1">
                <a:solidFill>
                  <a:schemeClr val="bg2"/>
                </a:solidFill>
                <a:effectLst>
                  <a:outerShdw blurRad="38100" dist="38100" dir="2700000" algn="tl">
                    <a:srgbClr val="C0C0C0"/>
                  </a:outerShdw>
                </a:effectLst>
                <a:latin typeface="Arial" panose="020B0604020202020204" pitchFamily="34" charset="0"/>
              </a:defRPr>
            </a:lvl9pPr>
          </a:lstStyle>
          <a:p>
            <a:pPr>
              <a:buFont typeface="Wingdings" panose="05000000000000000000" pitchFamily="2" charset="2"/>
              <a:buNone/>
            </a:pPr>
            <a:r>
              <a:rPr lang="en-US" altLang="en-US" sz="2100" b="0" dirty="0">
                <a:effectLst/>
                <a:latin typeface="Liberation Sans" panose="020B0604020202020204"/>
              </a:rPr>
              <a:t>	 Revenue from </a:t>
            </a:r>
            <a:r>
              <a:rPr lang="en-US" altLang="en-US" sz="2100" b="0" dirty="0" smtClean="0">
                <a:effectLst/>
                <a:latin typeface="Liberation Sans" panose="020B0604020202020204"/>
              </a:rPr>
              <a:t>Share Investments</a:t>
            </a:r>
            <a:r>
              <a:rPr lang="en-US" altLang="en-US" sz="2100" b="0" dirty="0">
                <a:effectLst/>
                <a:latin typeface="Liberation Sans" panose="020B0604020202020204"/>
              </a:rPr>
              <a:t>	30,000</a:t>
            </a:r>
          </a:p>
        </p:txBody>
      </p:sp>
      <p:sp>
        <p:nvSpPr>
          <p:cNvPr id="910356" name="Text Box 20"/>
          <p:cNvSpPr txBox="1">
            <a:spLocks noChangeArrowheads="1"/>
          </p:cNvSpPr>
          <p:nvPr/>
        </p:nvSpPr>
        <p:spPr bwMode="auto">
          <a:xfrm>
            <a:off x="381000" y="3078163"/>
            <a:ext cx="1219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9pPr>
          </a:lstStyle>
          <a:p>
            <a:pPr>
              <a:spcBef>
                <a:spcPct val="15000"/>
              </a:spcBef>
            </a:pPr>
            <a:r>
              <a:rPr lang="en-US" altLang="en-US" sz="2100" b="1" dirty="0">
                <a:latin typeface="Liberation Sans" panose="020B0604020202020204"/>
                <a:cs typeface="Arial" panose="020B0604020202020204" pitchFamily="34" charset="0"/>
              </a:rPr>
              <a:t>Jan. 1</a:t>
            </a:r>
          </a:p>
        </p:txBody>
      </p:sp>
      <p:sp>
        <p:nvSpPr>
          <p:cNvPr id="910357" name="Text Box 21"/>
          <p:cNvSpPr txBox="1">
            <a:spLocks noChangeArrowheads="1"/>
          </p:cNvSpPr>
          <p:nvPr/>
        </p:nvSpPr>
        <p:spPr bwMode="auto">
          <a:xfrm>
            <a:off x="381000" y="4221163"/>
            <a:ext cx="1295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9pPr>
          </a:lstStyle>
          <a:p>
            <a:pPr>
              <a:spcBef>
                <a:spcPct val="15000"/>
              </a:spcBef>
            </a:pPr>
            <a:r>
              <a:rPr lang="en-US" altLang="en-US" sz="2100" b="1" dirty="0">
                <a:latin typeface="Liberation Sans" panose="020B0604020202020204"/>
                <a:cs typeface="Arial" panose="020B0604020202020204" pitchFamily="34" charset="0"/>
              </a:rPr>
              <a:t>Dec. 31</a:t>
            </a:r>
          </a:p>
        </p:txBody>
      </p:sp>
      <p:sp>
        <p:nvSpPr>
          <p:cNvPr id="910358" name="Text Box 22"/>
          <p:cNvSpPr txBox="1">
            <a:spLocks noChangeArrowheads="1"/>
          </p:cNvSpPr>
          <p:nvPr/>
        </p:nvSpPr>
        <p:spPr bwMode="auto">
          <a:xfrm>
            <a:off x="381000" y="5364163"/>
            <a:ext cx="1295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747713" algn="l"/>
                <a:tab pos="4806950" algn="r"/>
                <a:tab pos="7659688" algn="r"/>
              </a:tabLst>
              <a:defRPr sz="2400">
                <a:solidFill>
                  <a:schemeClr val="tx1"/>
                </a:solidFill>
                <a:latin typeface="Times New Roman" panose="02020603050405020304" pitchFamily="18" charset="0"/>
              </a:defRPr>
            </a:lvl1pPr>
            <a:lvl2pPr marL="1079500" indent="-457200" algn="l">
              <a:tabLst>
                <a:tab pos="747713" algn="l"/>
                <a:tab pos="4806950" algn="r"/>
                <a:tab pos="7659688" algn="r"/>
              </a:tabLst>
              <a:defRPr sz="2400">
                <a:solidFill>
                  <a:schemeClr val="tx1"/>
                </a:solidFill>
                <a:latin typeface="Times New Roman" panose="02020603050405020304" pitchFamily="18" charset="0"/>
              </a:defRPr>
            </a:lvl2pPr>
            <a:lvl3pPr marL="1651000" indent="-457200" algn="l">
              <a:tabLst>
                <a:tab pos="747713" algn="l"/>
                <a:tab pos="4806950" algn="r"/>
                <a:tab pos="7659688" algn="r"/>
              </a:tabLst>
              <a:defRPr sz="2400">
                <a:solidFill>
                  <a:schemeClr val="tx1"/>
                </a:solidFill>
                <a:latin typeface="Times New Roman" panose="02020603050405020304" pitchFamily="18" charset="0"/>
              </a:defRPr>
            </a:lvl3pPr>
            <a:lvl4pPr marL="2222500" indent="-457200" algn="l">
              <a:tabLst>
                <a:tab pos="747713" algn="l"/>
                <a:tab pos="4806950" algn="r"/>
                <a:tab pos="7659688" algn="r"/>
              </a:tabLst>
              <a:defRPr sz="2400">
                <a:solidFill>
                  <a:schemeClr val="tx1"/>
                </a:solidFill>
                <a:latin typeface="Times New Roman" panose="02020603050405020304" pitchFamily="18" charset="0"/>
              </a:defRPr>
            </a:lvl4pPr>
            <a:lvl5pPr marL="2794000" indent="-457200" algn="l">
              <a:tabLst>
                <a:tab pos="747713"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747713" algn="l"/>
                <a:tab pos="4806950" algn="r"/>
                <a:tab pos="7659688" algn="r"/>
              </a:tabLst>
              <a:defRPr sz="2400">
                <a:solidFill>
                  <a:schemeClr val="tx1"/>
                </a:solidFill>
                <a:latin typeface="Times New Roman" panose="02020603050405020304" pitchFamily="18" charset="0"/>
              </a:defRPr>
            </a:lvl9pPr>
          </a:lstStyle>
          <a:p>
            <a:pPr>
              <a:spcBef>
                <a:spcPct val="15000"/>
              </a:spcBef>
            </a:pPr>
            <a:r>
              <a:rPr lang="en-US" altLang="en-US" sz="2100" b="1" dirty="0">
                <a:latin typeface="Liberation Sans" panose="020B0604020202020204"/>
                <a:cs typeface="Arial" panose="020B0604020202020204" pitchFamily="34" charset="0"/>
              </a:rPr>
              <a:t>Dec. 31</a:t>
            </a:r>
          </a:p>
        </p:txBody>
      </p:sp>
      <p:sp>
        <p:nvSpPr>
          <p:cNvPr id="20787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a:solidFill>
                  <a:srgbClr val="CC0000"/>
                </a:solidFill>
                <a:effectLst/>
                <a:latin typeface="Liberation Sans" panose="020B0604020202020204"/>
              </a:rPr>
              <a:t>Holdings Between 20% and 50%</a:t>
            </a:r>
          </a:p>
        </p:txBody>
      </p:sp>
      <p:sp>
        <p:nvSpPr>
          <p:cNvPr id="910361" name="Line 2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0339"/>
                                        </p:tgtEl>
                                        <p:attrNameLst>
                                          <p:attrName>style.visibility</p:attrName>
                                        </p:attrNameLst>
                                      </p:cBhvr>
                                      <p:to>
                                        <p:strVal val="visible"/>
                                      </p:to>
                                    </p:set>
                                    <p:animEffect transition="in" filter="wipe(left)">
                                      <p:cBhvr>
                                        <p:cTn id="7" dur="500"/>
                                        <p:tgtEl>
                                          <p:spTgt spid="910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0340"/>
                                        </p:tgtEl>
                                        <p:attrNameLst>
                                          <p:attrName>style.visibility</p:attrName>
                                        </p:attrNameLst>
                                      </p:cBhvr>
                                      <p:to>
                                        <p:strVal val="visible"/>
                                      </p:to>
                                    </p:set>
                                    <p:animEffect transition="in" filter="wipe(left)">
                                      <p:cBhvr>
                                        <p:cTn id="12" dur="500"/>
                                        <p:tgtEl>
                                          <p:spTgt spid="9103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0343"/>
                                        </p:tgtEl>
                                        <p:attrNameLst>
                                          <p:attrName>style.visibility</p:attrName>
                                        </p:attrNameLst>
                                      </p:cBhvr>
                                      <p:to>
                                        <p:strVal val="visible"/>
                                      </p:to>
                                    </p:set>
                                    <p:animEffect transition="in" filter="wipe(left)">
                                      <p:cBhvr>
                                        <p:cTn id="17" dur="500"/>
                                        <p:tgtEl>
                                          <p:spTgt spid="9103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0344"/>
                                        </p:tgtEl>
                                        <p:attrNameLst>
                                          <p:attrName>style.visibility</p:attrName>
                                        </p:attrNameLst>
                                      </p:cBhvr>
                                      <p:to>
                                        <p:strVal val="visible"/>
                                      </p:to>
                                    </p:set>
                                    <p:animEffect transition="in" filter="wipe(left)">
                                      <p:cBhvr>
                                        <p:cTn id="22" dur="500"/>
                                        <p:tgtEl>
                                          <p:spTgt spid="9103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0341"/>
                                        </p:tgtEl>
                                        <p:attrNameLst>
                                          <p:attrName>style.visibility</p:attrName>
                                        </p:attrNameLst>
                                      </p:cBhvr>
                                      <p:to>
                                        <p:strVal val="visible"/>
                                      </p:to>
                                    </p:set>
                                    <p:animEffect transition="in" filter="wipe(left)">
                                      <p:cBhvr>
                                        <p:cTn id="27" dur="500"/>
                                        <p:tgtEl>
                                          <p:spTgt spid="9103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10342"/>
                                        </p:tgtEl>
                                        <p:attrNameLst>
                                          <p:attrName>style.visibility</p:attrName>
                                        </p:attrNameLst>
                                      </p:cBhvr>
                                      <p:to>
                                        <p:strVal val="visible"/>
                                      </p:to>
                                    </p:set>
                                    <p:animEffect transition="in" filter="wipe(left)">
                                      <p:cBhvr>
                                        <p:cTn id="32" dur="500"/>
                                        <p:tgtEl>
                                          <p:spTgt spid="910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39" grpId="0"/>
      <p:bldP spid="910340" grpId="0"/>
      <p:bldP spid="910341" grpId="0"/>
      <p:bldP spid="910342" grpId="0"/>
      <p:bldP spid="910343" grpId="0"/>
      <p:bldP spid="9103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44" name="Text Box 8"/>
          <p:cNvSpPr txBox="1">
            <a:spLocks noChangeArrowheads="1"/>
          </p:cNvSpPr>
          <p:nvPr/>
        </p:nvSpPr>
        <p:spPr bwMode="auto">
          <a:xfrm>
            <a:off x="457200" y="2971800"/>
            <a:ext cx="7772400" cy="885825"/>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53975" indent="6350" algn="l">
              <a:defRPr sz="2400">
                <a:solidFill>
                  <a:schemeClr val="tx1"/>
                </a:solidFill>
                <a:latin typeface="Times New Roman" panose="02020603050405020304" pitchFamily="18" charset="0"/>
              </a:defRPr>
            </a:lvl1pPr>
            <a:lvl2pPr marL="1146175" indent="-457200" algn="l">
              <a:defRPr sz="2400">
                <a:solidFill>
                  <a:schemeClr val="tx1"/>
                </a:solidFill>
                <a:latin typeface="Times New Roman" panose="02020603050405020304" pitchFamily="18" charset="0"/>
              </a:defRPr>
            </a:lvl2pPr>
            <a:lvl3pPr marL="1641475" indent="-381000" algn="l">
              <a:defRPr sz="2400">
                <a:solidFill>
                  <a:schemeClr val="tx1"/>
                </a:solidFill>
                <a:latin typeface="Times New Roman" panose="02020603050405020304" pitchFamily="18" charset="0"/>
              </a:defRPr>
            </a:lvl3pPr>
            <a:lvl4pPr marL="2136775" indent="-381000" algn="l">
              <a:defRPr sz="2400">
                <a:solidFill>
                  <a:schemeClr val="tx1"/>
                </a:solidFill>
                <a:latin typeface="Times New Roman" panose="02020603050405020304" pitchFamily="18" charset="0"/>
              </a:defRPr>
            </a:lvl4pPr>
            <a:lvl5pPr marL="2632075" indent="-381000" algn="l">
              <a:defRPr sz="2400">
                <a:solidFill>
                  <a:schemeClr val="tx1"/>
                </a:solidFill>
                <a:latin typeface="Times New Roman" panose="02020603050405020304" pitchFamily="18" charset="0"/>
              </a:defRPr>
            </a:lvl5pPr>
            <a:lvl6pPr marL="3089275" indent="-381000" eaLnBrk="0" fontAlgn="base" hangingPunct="0">
              <a:spcBef>
                <a:spcPct val="0"/>
              </a:spcBef>
              <a:spcAft>
                <a:spcPct val="0"/>
              </a:spcAft>
              <a:defRPr sz="2400">
                <a:solidFill>
                  <a:schemeClr val="tx1"/>
                </a:solidFill>
                <a:latin typeface="Times New Roman" panose="02020603050405020304" pitchFamily="18" charset="0"/>
              </a:defRPr>
            </a:lvl6pPr>
            <a:lvl7pPr marL="3546475" indent="-381000" eaLnBrk="0" fontAlgn="base" hangingPunct="0">
              <a:spcBef>
                <a:spcPct val="0"/>
              </a:spcBef>
              <a:spcAft>
                <a:spcPct val="0"/>
              </a:spcAft>
              <a:defRPr sz="2400">
                <a:solidFill>
                  <a:schemeClr val="tx1"/>
                </a:solidFill>
                <a:latin typeface="Times New Roman" panose="02020603050405020304" pitchFamily="18" charset="0"/>
              </a:defRPr>
            </a:lvl7pPr>
            <a:lvl8pPr marL="4003675" indent="-381000" eaLnBrk="0" fontAlgn="base" hangingPunct="0">
              <a:spcBef>
                <a:spcPct val="0"/>
              </a:spcBef>
              <a:spcAft>
                <a:spcPct val="0"/>
              </a:spcAft>
              <a:defRPr sz="2400">
                <a:solidFill>
                  <a:schemeClr val="tx1"/>
                </a:solidFill>
                <a:latin typeface="Times New Roman" panose="02020603050405020304" pitchFamily="18" charset="0"/>
              </a:defRPr>
            </a:lvl8pPr>
            <a:lvl9pPr marL="4460875" indent="-381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30000"/>
              </a:spcBef>
              <a:buClr>
                <a:schemeClr val="accent2"/>
              </a:buClr>
              <a:buSzPct val="75000"/>
              <a:buFont typeface="Wingdings" panose="05000000000000000000" pitchFamily="2" charset="2"/>
              <a:buNone/>
            </a:pPr>
            <a:r>
              <a:rPr lang="en-US" altLang="en-US" sz="2100" dirty="0">
                <a:solidFill>
                  <a:srgbClr val="000000"/>
                </a:solidFill>
                <a:latin typeface="Liberation Sans" panose="020B0604020202020204"/>
              </a:rPr>
              <a:t>After Milar posts the transactions for the year, its investment and revenue accounts will show the following.</a:t>
            </a:r>
          </a:p>
        </p:txBody>
      </p:sp>
      <p:pic>
        <p:nvPicPr>
          <p:cNvPr id="935976"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14800"/>
            <a:ext cx="8382000" cy="1525587"/>
          </a:xfrm>
          <a:prstGeom prst="rect">
            <a:avLst/>
          </a:prstGeom>
          <a:solidFill>
            <a:schemeClr val="tx1"/>
          </a:solidFill>
          <a:ln w="1905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a:solidFill>
                  <a:srgbClr val="CC0000"/>
                </a:solidFill>
                <a:effectLst/>
                <a:latin typeface="Liberation Sans" panose="020B0604020202020204"/>
              </a:rPr>
              <a:t>Holdings Between 20% and 50%</a:t>
            </a:r>
          </a:p>
        </p:txBody>
      </p:sp>
      <p:sp>
        <p:nvSpPr>
          <p:cNvPr id="10" name="Line 2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a:rPr>
              <a:t>LO 3</a:t>
            </a:r>
            <a:endParaRPr lang="en-US" altLang="en-US" sz="1600" b="1" i="1" dirty="0">
              <a:solidFill>
                <a:schemeClr val="bg2"/>
              </a:solidFill>
              <a:latin typeface="Liberation Sans" panose="020B0604020202020204"/>
            </a:endParaRPr>
          </a:p>
        </p:txBody>
      </p:sp>
      <p:sp>
        <p:nvSpPr>
          <p:cNvPr id="12" name="Rectangle 2"/>
          <p:cNvSpPr>
            <a:spLocks noChangeArrowheads="1"/>
          </p:cNvSpPr>
          <p:nvPr/>
        </p:nvSpPr>
        <p:spPr bwMode="auto">
          <a:xfrm>
            <a:off x="457200" y="1219200"/>
            <a:ext cx="8229600" cy="16764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53975" indent="6350"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1146175" indent="-457200"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414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67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320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92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64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40036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608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20000"/>
              </a:lnSpc>
              <a:spcBef>
                <a:spcPct val="30000"/>
              </a:spcBef>
              <a:buFont typeface="Wingdings" panose="05000000000000000000" pitchFamily="2" charset="2"/>
              <a:buNone/>
            </a:pPr>
            <a:r>
              <a:rPr lang="en-US" altLang="en-US" sz="2100" dirty="0">
                <a:solidFill>
                  <a:schemeClr val="tx1"/>
                </a:solidFill>
                <a:effectLst/>
                <a:latin typeface="Liberation Sans" panose="020B0604020202020204"/>
              </a:rPr>
              <a:t>Illustration</a:t>
            </a:r>
            <a:r>
              <a:rPr lang="en-US" altLang="en-US" sz="2100" dirty="0" smtClean="0">
                <a:solidFill>
                  <a:schemeClr val="tx1"/>
                </a:solidFill>
                <a:effectLst/>
                <a:latin typeface="Liberation Sans" panose="020B0604020202020204"/>
              </a:rPr>
              <a:t>: </a:t>
            </a:r>
            <a:r>
              <a:rPr lang="en-US" altLang="en-US" sz="2100" b="0" dirty="0">
                <a:solidFill>
                  <a:schemeClr val="tx1"/>
                </a:solidFill>
                <a:effectLst/>
                <a:latin typeface="Liberation Sans" panose="020B0604020202020204"/>
              </a:rPr>
              <a:t>Milar </a:t>
            </a:r>
            <a:r>
              <a:rPr lang="en-US" altLang="en-US" sz="2100" b="0" dirty="0" smtClean="0">
                <a:solidFill>
                  <a:schemeClr val="tx1"/>
                </a:solidFill>
                <a:effectLst/>
                <a:latin typeface="Liberation Sans" panose="020B0604020202020204"/>
              </a:rPr>
              <a:t>plc acquires </a:t>
            </a:r>
            <a:r>
              <a:rPr lang="en-US" altLang="en-US" sz="2100" b="0" dirty="0">
                <a:solidFill>
                  <a:schemeClr val="tx1"/>
                </a:solidFill>
                <a:effectLst/>
                <a:latin typeface="Liberation Sans" panose="020B0604020202020204"/>
              </a:rPr>
              <a:t>30% of the ordinary shares of Beck </a:t>
            </a:r>
            <a:r>
              <a:rPr lang="en-US" altLang="en-US" sz="2100" b="0" dirty="0" smtClean="0">
                <a:solidFill>
                  <a:schemeClr val="tx1"/>
                </a:solidFill>
                <a:effectLst/>
                <a:latin typeface="Liberation Sans" panose="020B0604020202020204"/>
              </a:rPr>
              <a:t>plc for </a:t>
            </a:r>
            <a:r>
              <a:rPr lang="en-US" altLang="en-US" sz="2100" b="0" dirty="0">
                <a:solidFill>
                  <a:schemeClr val="tx1"/>
                </a:solidFill>
                <a:effectLst/>
                <a:latin typeface="Liberation Sans" panose="020B0604020202020204"/>
                <a:cs typeface="Arial" panose="020B0604020202020204" pitchFamily="34" charset="0"/>
              </a:rPr>
              <a:t>₤</a:t>
            </a:r>
            <a:r>
              <a:rPr lang="en-US" altLang="en-US" sz="2100" b="0" dirty="0">
                <a:solidFill>
                  <a:schemeClr val="tx1"/>
                </a:solidFill>
                <a:effectLst/>
                <a:latin typeface="Liberation Sans" panose="020B0604020202020204"/>
              </a:rPr>
              <a:t>120,000 on January 1, </a:t>
            </a:r>
            <a:r>
              <a:rPr lang="en-US" altLang="en-US" sz="2100" b="0" dirty="0" smtClean="0">
                <a:solidFill>
                  <a:schemeClr val="tx1"/>
                </a:solidFill>
                <a:effectLst/>
                <a:latin typeface="Liberation Sans" panose="020B0604020202020204"/>
              </a:rPr>
              <a:t>2017.  </a:t>
            </a:r>
            <a:r>
              <a:rPr lang="en-US" altLang="en-US" sz="2100" b="0" dirty="0">
                <a:solidFill>
                  <a:schemeClr val="tx1"/>
                </a:solidFill>
                <a:effectLst/>
                <a:latin typeface="Liberation Sans" panose="020B0604020202020204"/>
              </a:rPr>
              <a:t>For </a:t>
            </a:r>
            <a:r>
              <a:rPr lang="en-US" altLang="en-US" sz="2100" b="0" dirty="0" smtClean="0">
                <a:solidFill>
                  <a:schemeClr val="tx1"/>
                </a:solidFill>
                <a:effectLst/>
                <a:latin typeface="Liberation Sans" panose="020B0604020202020204"/>
              </a:rPr>
              <a:t>2017, </a:t>
            </a:r>
            <a:r>
              <a:rPr lang="en-US" altLang="en-US" sz="2100" b="0" dirty="0">
                <a:solidFill>
                  <a:schemeClr val="tx1"/>
                </a:solidFill>
                <a:effectLst/>
                <a:latin typeface="Liberation Sans" panose="020B0604020202020204"/>
              </a:rPr>
              <a:t>Beck reports net income of </a:t>
            </a:r>
            <a:r>
              <a:rPr lang="en-US" altLang="en-US" sz="2100" b="0" dirty="0">
                <a:solidFill>
                  <a:schemeClr val="tx1"/>
                </a:solidFill>
                <a:effectLst/>
                <a:latin typeface="Liberation Sans" panose="020B0604020202020204"/>
                <a:cs typeface="Arial" panose="020B0604020202020204" pitchFamily="34" charset="0"/>
              </a:rPr>
              <a:t>₤</a:t>
            </a:r>
            <a:r>
              <a:rPr lang="en-US" altLang="en-US" sz="2100" b="0" dirty="0">
                <a:solidFill>
                  <a:schemeClr val="tx1"/>
                </a:solidFill>
                <a:effectLst/>
                <a:latin typeface="Liberation Sans" panose="020B0604020202020204"/>
              </a:rPr>
              <a:t>100,000 and paid dividends of </a:t>
            </a:r>
            <a:r>
              <a:rPr lang="en-US" altLang="en-US" sz="2100" b="0" dirty="0">
                <a:solidFill>
                  <a:schemeClr val="tx1"/>
                </a:solidFill>
                <a:effectLst/>
                <a:latin typeface="Liberation Sans" panose="020B0604020202020204"/>
                <a:cs typeface="Arial" panose="020B0604020202020204" pitchFamily="34" charset="0"/>
              </a:rPr>
              <a:t>₤</a:t>
            </a:r>
            <a:r>
              <a:rPr lang="en-US" altLang="en-US" sz="2100" b="0" dirty="0">
                <a:solidFill>
                  <a:schemeClr val="tx1"/>
                </a:solidFill>
                <a:effectLst/>
                <a:latin typeface="Liberation Sans" panose="020B0604020202020204"/>
              </a:rPr>
              <a:t>40,000.  Prepare the entries for these transactions.</a:t>
            </a:r>
          </a:p>
        </p:txBody>
      </p:sp>
      <p:sp>
        <p:nvSpPr>
          <p:cNvPr id="2" name="Rectangle 1"/>
          <p:cNvSpPr/>
          <p:nvPr/>
        </p:nvSpPr>
        <p:spPr>
          <a:xfrm>
            <a:off x="304800" y="5688635"/>
            <a:ext cx="4572000" cy="461665"/>
          </a:xfrm>
          <a:prstGeom prst="rect">
            <a:avLst/>
          </a:prstGeom>
        </p:spPr>
        <p:txBody>
          <a:bodyPr>
            <a:spAutoFit/>
          </a:bodyPr>
          <a:lstStyle/>
          <a:p>
            <a:pPr algn="l"/>
            <a:r>
              <a:rPr lang="en-US" sz="1200" b="1" dirty="0" smtClean="0">
                <a:latin typeface="Liberation Sans" panose="020B0604020202020204"/>
              </a:rPr>
              <a:t>Illustration 12-4 </a:t>
            </a:r>
          </a:p>
          <a:p>
            <a:pPr algn="l"/>
            <a:r>
              <a:rPr lang="en-US" sz="1200" dirty="0" smtClean="0">
                <a:latin typeface="Liberation Sans" panose="020B0604020202020204"/>
              </a:rPr>
              <a:t>Investment and revenue accounts after posting</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33400" y="1828800"/>
            <a:ext cx="7924800" cy="401796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lstStyle>
            <a:lvl1pPr>
              <a:defRPr sz="2400">
                <a:solidFill>
                  <a:schemeClr val="tx1"/>
                </a:solidFill>
                <a:latin typeface="Times New Roman" pitchFamily="18" charset="0"/>
              </a:defRPr>
            </a:lvl1pPr>
            <a:lvl2pPr marL="69215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ct val="50000"/>
              </a:spcBef>
              <a:buClr>
                <a:schemeClr val="accent2"/>
              </a:buClr>
              <a:buSzPct val="75000"/>
              <a:buFont typeface="Wingdings" pitchFamily="2" charset="2"/>
              <a:buNone/>
            </a:pPr>
            <a:r>
              <a:rPr lang="en-US" altLang="en-US" sz="2300" dirty="0" smtClean="0">
                <a:latin typeface="Liberation Sans" panose="020B0604020202020204" pitchFamily="34" charset="0"/>
              </a:rPr>
              <a:t>Assume </a:t>
            </a:r>
            <a:r>
              <a:rPr lang="en-US" altLang="en-US" sz="2300" dirty="0">
                <a:latin typeface="Liberation Sans" panose="020B0604020202020204" pitchFamily="34" charset="0"/>
              </a:rPr>
              <a:t>that Horicon NV acquired 25% of the ordinary shares of Sheboygan NV on January 1, 2017, for €300,000. During 2017, Sheboygan reported net income of €160,000 and paid total dividends of €60,000. If Horicon uses the equity method to account for its investment, the balance in the investment account on December 31, 2017, will be: </a:t>
            </a:r>
            <a:endParaRPr lang="en-US" altLang="en-US" sz="2300" dirty="0" smtClean="0">
              <a:latin typeface="Liberation Sans" panose="020B0604020202020204" pitchFamily="34" charset="0"/>
            </a:endParaRPr>
          </a:p>
          <a:p>
            <a:pPr marL="800100" lvl="1" indent="-455613" algn="l">
              <a:lnSpc>
                <a:spcPct val="120000"/>
              </a:lnSpc>
              <a:spcBef>
                <a:spcPct val="50000"/>
              </a:spcBef>
              <a:buClr>
                <a:schemeClr val="tx1"/>
              </a:buClr>
              <a:buFont typeface="Wingdings" pitchFamily="2" charset="2"/>
              <a:buAutoNum type="alphaLcPeriod"/>
              <a:tabLst>
                <a:tab pos="3427413" algn="l"/>
              </a:tabLst>
            </a:pPr>
            <a:r>
              <a:rPr lang="en-US" altLang="en-US" sz="2300" dirty="0" smtClean="0">
                <a:latin typeface="Liberation Sans" panose="020B0604020202020204" pitchFamily="34" charset="0"/>
              </a:rPr>
              <a:t>€300,000</a:t>
            </a:r>
            <a:r>
              <a:rPr lang="en-US" altLang="en-US" sz="2300" dirty="0">
                <a:latin typeface="Liberation Sans" panose="020B0604020202020204" pitchFamily="34" charset="0"/>
              </a:rPr>
              <a:t>	</a:t>
            </a:r>
            <a:r>
              <a:rPr lang="en-US" altLang="en-US" sz="2300" dirty="0" smtClean="0">
                <a:latin typeface="Liberation Sans" panose="020B0604020202020204" pitchFamily="34" charset="0"/>
              </a:rPr>
              <a:t>c.   </a:t>
            </a:r>
            <a:r>
              <a:rPr lang="en-US" altLang="en-US" sz="2300" dirty="0">
                <a:latin typeface="Liberation Sans" panose="020B0604020202020204" pitchFamily="34" charset="0"/>
              </a:rPr>
              <a:t>€400,000. </a:t>
            </a:r>
            <a:endParaRPr lang="en-US" altLang="en-US" sz="2300" dirty="0" smtClean="0">
              <a:latin typeface="Liberation Sans" panose="020B0604020202020204" pitchFamily="34" charset="0"/>
            </a:endParaRPr>
          </a:p>
          <a:p>
            <a:pPr marL="800100" lvl="1" indent="-455613" algn="l">
              <a:lnSpc>
                <a:spcPct val="120000"/>
              </a:lnSpc>
              <a:spcBef>
                <a:spcPct val="50000"/>
              </a:spcBef>
              <a:buClr>
                <a:schemeClr val="tx1"/>
              </a:buClr>
              <a:buFont typeface="Wingdings" pitchFamily="2" charset="2"/>
              <a:buAutoNum type="alphaLcPeriod"/>
              <a:tabLst>
                <a:tab pos="3427413" algn="l"/>
              </a:tabLst>
            </a:pPr>
            <a:r>
              <a:rPr lang="en-US" altLang="en-US" sz="2300" dirty="0" smtClean="0">
                <a:latin typeface="Liberation Sans" panose="020B0604020202020204" pitchFamily="34" charset="0"/>
              </a:rPr>
              <a:t>€</a:t>
            </a:r>
            <a:r>
              <a:rPr lang="en-US" altLang="en-US" sz="2300" dirty="0">
                <a:latin typeface="Liberation Sans" panose="020B0604020202020204" pitchFamily="34" charset="0"/>
              </a:rPr>
              <a:t>325,000. 	</a:t>
            </a:r>
            <a:r>
              <a:rPr lang="en-US" altLang="en-US" sz="2300" dirty="0" smtClean="0">
                <a:latin typeface="Liberation Sans" panose="020B0604020202020204" pitchFamily="34" charset="0"/>
              </a:rPr>
              <a:t>d.   </a:t>
            </a:r>
            <a:r>
              <a:rPr lang="en-US" altLang="en-US" sz="2300" dirty="0">
                <a:latin typeface="Liberation Sans" panose="020B0604020202020204" pitchFamily="34" charset="0"/>
              </a:rPr>
              <a:t>€340,000. </a:t>
            </a:r>
          </a:p>
        </p:txBody>
      </p:sp>
      <p:sp>
        <p:nvSpPr>
          <p:cNvPr id="26628"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29" name="Rectangle 4"/>
          <p:cNvSpPr>
            <a:spLocks noChangeArrowheads="1"/>
          </p:cNvSpPr>
          <p:nvPr/>
        </p:nvSpPr>
        <p:spPr bwMode="auto">
          <a:xfrm>
            <a:off x="533400" y="1295400"/>
            <a:ext cx="3657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p>
            <a:pPr algn="l">
              <a:lnSpc>
                <a:spcPct val="90000"/>
              </a:lnSpc>
              <a:spcBef>
                <a:spcPct val="20000"/>
              </a:spcBef>
              <a:buClr>
                <a:schemeClr val="tx1"/>
              </a:buClr>
              <a:buFont typeface="Wingdings" pitchFamily="2" charset="2"/>
              <a:buNone/>
            </a:pPr>
            <a:r>
              <a:rPr lang="en-US" altLang="en-US" sz="3000" b="1" dirty="0">
                <a:solidFill>
                  <a:srgbClr val="CC0000"/>
                </a:solidFill>
                <a:latin typeface="Liberation Sans" panose="020B0604020202020204" pitchFamily="34" charset="0"/>
              </a:rPr>
              <a:t>Question</a:t>
            </a:r>
          </a:p>
        </p:txBody>
      </p:sp>
      <p:sp>
        <p:nvSpPr>
          <p:cNvPr id="8" name="Notched Right Arrow 7"/>
          <p:cNvSpPr/>
          <p:nvPr/>
        </p:nvSpPr>
        <p:spPr bwMode="auto">
          <a:xfrm>
            <a:off x="228600" y="5562600"/>
            <a:ext cx="609600"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2663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3</a:t>
            </a:r>
            <a:endParaRPr lang="en-US" altLang="en-US" sz="1600" b="1" i="1" dirty="0">
              <a:solidFill>
                <a:schemeClr val="bg2"/>
              </a:solidFill>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Holdings Between 20% and 50%</a:t>
            </a:r>
            <a:endParaRPr lang="en-US" altLang="en-US" sz="3200" b="1" dirty="0">
              <a:solidFill>
                <a:srgbClr val="CC0000"/>
              </a:solidFill>
              <a:latin typeface="Liberation Sans" panose="020B0604020202020204" pitchFamily="34" charset="0"/>
            </a:endParaRPr>
          </a:p>
        </p:txBody>
      </p:sp>
    </p:spTree>
    <p:extLst>
      <p:ext uri="{BB962C8B-B14F-4D97-AF65-F5344CB8AC3E}">
        <p14:creationId xmlns:p14="http://schemas.microsoft.com/office/powerpoint/2010/main" val="31184538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7" name="Rectangle 3"/>
          <p:cNvSpPr>
            <a:spLocks noChangeArrowheads="1"/>
          </p:cNvSpPr>
          <p:nvPr/>
        </p:nvSpPr>
        <p:spPr bwMode="auto">
          <a:xfrm>
            <a:off x="533400" y="1905000"/>
            <a:ext cx="8077200" cy="29392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indent="-458788">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lgn="l">
              <a:lnSpc>
                <a:spcPct val="125000"/>
              </a:lnSpc>
              <a:spcBef>
                <a:spcPts val="1200"/>
              </a:spcBef>
              <a:buClr>
                <a:srgbClr val="CC0000"/>
              </a:buClr>
              <a:buSzPct val="80000"/>
              <a:buFont typeface="Wingdings" pitchFamily="2" charset="2"/>
              <a:buChar char="u"/>
            </a:pPr>
            <a:r>
              <a:rPr lang="en-US" altLang="en-US" sz="2200" b="1" dirty="0" smtClean="0">
                <a:solidFill>
                  <a:schemeClr val="tx2">
                    <a:lumMod val="75000"/>
                  </a:schemeClr>
                </a:solidFill>
                <a:latin typeface="Liberation Sans" panose="020B0604020202020204" pitchFamily="34" charset="0"/>
              </a:rPr>
              <a:t>Parent </a:t>
            </a:r>
            <a:r>
              <a:rPr lang="en-US" altLang="en-US" sz="2200" b="1" dirty="0">
                <a:solidFill>
                  <a:schemeClr val="tx2">
                    <a:lumMod val="75000"/>
                  </a:schemeClr>
                </a:solidFill>
                <a:latin typeface="Liberation Sans" panose="020B0604020202020204" pitchFamily="34" charset="0"/>
              </a:rPr>
              <a:t>company</a:t>
            </a:r>
            <a:r>
              <a:rPr lang="en-US" altLang="en-US" sz="2200" dirty="0">
                <a:solidFill>
                  <a:schemeClr val="tx2">
                    <a:lumMod val="75000"/>
                  </a:schemeClr>
                </a:solidFill>
                <a:latin typeface="Liberation Sans" panose="020B0604020202020204" pitchFamily="34" charset="0"/>
              </a:rPr>
              <a:t> </a:t>
            </a:r>
            <a:r>
              <a:rPr lang="en-US" altLang="en-US" sz="2200" dirty="0">
                <a:latin typeface="Liberation Sans" panose="020B0604020202020204" pitchFamily="34" charset="0"/>
              </a:rPr>
              <a:t>- </a:t>
            </a:r>
            <a:r>
              <a:rPr lang="en-US" altLang="en-US" sz="2200" dirty="0">
                <a:solidFill>
                  <a:srgbClr val="000000"/>
                </a:solidFill>
                <a:latin typeface="Liberation Sans" panose="020B0604020202020204" pitchFamily="34" charset="0"/>
              </a:rPr>
              <a:t>A company that owns more than 50% of the ordinary shares of another entity.</a:t>
            </a:r>
          </a:p>
          <a:p>
            <a:pPr lvl="1" algn="l">
              <a:lnSpc>
                <a:spcPct val="125000"/>
              </a:lnSpc>
              <a:spcBef>
                <a:spcPts val="1200"/>
              </a:spcBef>
              <a:buClr>
                <a:srgbClr val="CC0000"/>
              </a:buClr>
              <a:buSzPct val="80000"/>
              <a:buFont typeface="Wingdings" pitchFamily="2" charset="2"/>
              <a:buChar char="u"/>
            </a:pPr>
            <a:r>
              <a:rPr lang="en-US" altLang="en-US" sz="2200" b="1" dirty="0">
                <a:solidFill>
                  <a:schemeClr val="tx2">
                    <a:lumMod val="75000"/>
                  </a:schemeClr>
                </a:solidFill>
                <a:latin typeface="Liberation Sans" panose="020B0604020202020204" pitchFamily="34" charset="0"/>
              </a:rPr>
              <a:t>Subsidiary (affiliated) company </a:t>
            </a:r>
            <a:r>
              <a:rPr lang="en-US" altLang="en-US" sz="2200" dirty="0">
                <a:solidFill>
                  <a:srgbClr val="000000"/>
                </a:solidFill>
                <a:latin typeface="Liberation Sans" panose="020B0604020202020204" pitchFamily="34" charset="0"/>
              </a:rPr>
              <a:t>- entity whose shares the parent company owns</a:t>
            </a:r>
            <a:r>
              <a:rPr lang="en-US" altLang="en-US" sz="2200" dirty="0" smtClean="0">
                <a:solidFill>
                  <a:srgbClr val="000000"/>
                </a:solidFill>
                <a:latin typeface="Liberation Sans" panose="020B0604020202020204" pitchFamily="34" charset="0"/>
              </a:rPr>
              <a:t>.</a:t>
            </a:r>
            <a:endParaRPr lang="en-US" altLang="en-US" sz="2200" dirty="0">
              <a:solidFill>
                <a:srgbClr val="000000"/>
              </a:solidFill>
              <a:latin typeface="Liberation Sans" panose="020B0604020202020204" pitchFamily="34" charset="0"/>
            </a:endParaRPr>
          </a:p>
          <a:p>
            <a:pPr lvl="1" algn="l">
              <a:lnSpc>
                <a:spcPct val="125000"/>
              </a:lnSpc>
              <a:spcBef>
                <a:spcPts val="1200"/>
              </a:spcBef>
              <a:buClr>
                <a:srgbClr val="CC0000"/>
              </a:buClr>
              <a:buSzPct val="80000"/>
              <a:buFont typeface="Wingdings" pitchFamily="2" charset="2"/>
              <a:buChar char="u"/>
            </a:pPr>
            <a:r>
              <a:rPr lang="en-US" altLang="en-US" sz="2200" dirty="0" smtClean="0">
                <a:solidFill>
                  <a:srgbClr val="000000"/>
                </a:solidFill>
                <a:latin typeface="Liberation Sans" panose="020B0604020202020204" pitchFamily="34" charset="0"/>
              </a:rPr>
              <a:t>Parent </a:t>
            </a:r>
            <a:r>
              <a:rPr lang="en-US" altLang="en-US" sz="2200" dirty="0">
                <a:solidFill>
                  <a:srgbClr val="000000"/>
                </a:solidFill>
                <a:latin typeface="Liberation Sans" panose="020B0604020202020204" pitchFamily="34" charset="0"/>
              </a:rPr>
              <a:t>generally prepares </a:t>
            </a:r>
            <a:r>
              <a:rPr lang="en-US" altLang="en-US" sz="2200" b="1" dirty="0">
                <a:solidFill>
                  <a:schemeClr val="tx2">
                    <a:lumMod val="75000"/>
                  </a:schemeClr>
                </a:solidFill>
                <a:latin typeface="Liberation Sans" panose="020B0604020202020204" pitchFamily="34" charset="0"/>
              </a:rPr>
              <a:t>consolidated financial statements</a:t>
            </a:r>
            <a:r>
              <a:rPr lang="en-US" altLang="en-US" sz="2200" dirty="0">
                <a:solidFill>
                  <a:srgbClr val="000000"/>
                </a:solidFill>
                <a:latin typeface="Liberation Sans" panose="020B0604020202020204" pitchFamily="34" charset="0"/>
              </a:rPr>
              <a:t>.</a:t>
            </a:r>
            <a:endParaRPr lang="en-US" altLang="en-US" sz="2200" b="1" dirty="0">
              <a:solidFill>
                <a:srgbClr val="800000"/>
              </a:solidFill>
              <a:latin typeface="Liberation Sans" panose="020B0604020202020204" pitchFamily="34" charset="0"/>
            </a:endParaRPr>
          </a:p>
        </p:txBody>
      </p:sp>
      <p:sp>
        <p:nvSpPr>
          <p:cNvPr id="28675"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Accounting for Stock Investments</a:t>
            </a:r>
          </a:p>
        </p:txBody>
      </p:sp>
      <p:sp>
        <p:nvSpPr>
          <p:cNvPr id="2867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7654" name="Rectangle 8"/>
          <p:cNvSpPr>
            <a:spLocks noChangeArrowheads="1"/>
          </p:cNvSpPr>
          <p:nvPr/>
        </p:nvSpPr>
        <p:spPr bwMode="auto">
          <a:xfrm>
            <a:off x="533400" y="1295400"/>
            <a:ext cx="5105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buSzPct val="80000"/>
              <a:defRPr/>
            </a:pPr>
            <a:r>
              <a:rPr lang="en-US" altLang="en-US" sz="2800" b="1" dirty="0" smtClean="0">
                <a:solidFill>
                  <a:srgbClr val="CC0000"/>
                </a:solidFill>
                <a:latin typeface="Liberation Sans" panose="020B0604020202020204" pitchFamily="34" charset="0"/>
              </a:rPr>
              <a:t>Holdings of More than 50%</a:t>
            </a:r>
            <a:endParaRPr lang="en-US" altLang="en-US" sz="2800" b="1" dirty="0">
              <a:solidFill>
                <a:srgbClr val="CC0000"/>
              </a:solidFill>
              <a:latin typeface="Liberation Sans" panose="020B0604020202020204" pitchFamily="34" charset="0"/>
            </a:endParaRPr>
          </a:p>
        </p:txBody>
      </p:sp>
      <p:sp>
        <p:nvSpPr>
          <p:cNvPr id="2867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cxnSp>
        <p:nvCxnSpPr>
          <p:cNvPr id="7" name="Straight Connector 6"/>
          <p:cNvCxnSpPr/>
          <p:nvPr/>
        </p:nvCxnSpPr>
        <p:spPr bwMode="auto">
          <a:xfrm>
            <a:off x="6019800" y="990600"/>
            <a:ext cx="0" cy="7620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Rectangle 7"/>
          <p:cNvSpPr/>
          <p:nvPr/>
        </p:nvSpPr>
        <p:spPr>
          <a:xfrm>
            <a:off x="6096000" y="1028581"/>
            <a:ext cx="2819400" cy="800219"/>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4</a:t>
            </a:r>
            <a:endParaRPr lang="en-US" sz="1400" b="1" i="0" dirty="0">
              <a:solidFill>
                <a:srgbClr val="FF3300"/>
              </a:solidFill>
              <a:latin typeface="Liberation Sans" panose="020B0604020202020204"/>
            </a:endParaRPr>
          </a:p>
          <a:p>
            <a:pPr algn="l"/>
            <a:r>
              <a:rPr lang="en-US" sz="1400" b="1" dirty="0" smtClean="0">
                <a:latin typeface="Liberation Sans" panose="020B0604020202020204"/>
              </a:rPr>
              <a:t>Describe the use of consolidated financial </a:t>
            </a:r>
            <a:r>
              <a:rPr lang="en-US" sz="1400" b="1" dirty="0" smtClean="0">
                <a:latin typeface="Liberation Sans" panose="020B0604020202020204"/>
              </a:rPr>
              <a:t>statements.</a:t>
            </a:r>
            <a:endParaRPr lang="en-US" sz="1400" b="1" dirty="0">
              <a:latin typeface="Liberation Sans" panose="020B0604020202020204"/>
            </a:endParaRPr>
          </a:p>
        </p:txBody>
      </p:sp>
    </p:spTree>
    <p:extLst>
      <p:ext uri="{BB962C8B-B14F-4D97-AF65-F5344CB8AC3E}">
        <p14:creationId xmlns:p14="http://schemas.microsoft.com/office/powerpoint/2010/main" val="4170846748"/>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225759" y="539088"/>
            <a:ext cx="1889901"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i="0" dirty="0" smtClean="0">
                <a:solidFill>
                  <a:schemeClr val="tx2">
                    <a:lumMod val="75000"/>
                  </a:schemeClr>
                </a:solidFill>
                <a:latin typeface="Arial" panose="020B0604020202020204" pitchFamily="34" charset="0"/>
                <a:cs typeface="Arial" panose="020B0604020202020204" pitchFamily="34" charset="0"/>
              </a:rPr>
              <a:t>12</a:t>
            </a:r>
            <a:endParaRPr lang="en-US" altLang="en-US" sz="9600" i="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905000"/>
            <a:ext cx="8331200" cy="432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20000"/>
              </a:lnSpc>
              <a:spcBef>
                <a:spcPts val="1200"/>
              </a:spcBef>
              <a:defRPr/>
            </a:pPr>
            <a:r>
              <a:rPr lang="en-US" sz="2100" b="1" i="0"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20000"/>
              </a:lnSpc>
              <a:spcBef>
                <a:spcPts val="1200"/>
              </a:spcBef>
              <a:spcAft>
                <a:spcPts val="0"/>
              </a:spcAft>
              <a:defRPr/>
            </a:pPr>
            <a:r>
              <a:rPr lang="en-US" sz="1900" b="0" i="0" dirty="0" smtClean="0">
                <a:solidFill>
                  <a:schemeClr val="tx1"/>
                </a:solidFill>
                <a:latin typeface="Liberation Sans" panose="020B0604020202020204" pitchFamily="34" charset="0"/>
              </a:rPr>
              <a:t>After </a:t>
            </a:r>
            <a:r>
              <a:rPr lang="en-US" sz="1900" b="0" i="0"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20000"/>
              </a:lnSpc>
              <a:spcBef>
                <a:spcPts val="1200"/>
              </a:spcBef>
              <a:buClr>
                <a:srgbClr val="CC0000"/>
              </a:buClr>
              <a:buFont typeface="+mj-lt"/>
              <a:buAutoNum type="arabicPeriod"/>
              <a:defRPr/>
            </a:pPr>
            <a:r>
              <a:rPr lang="en-US" sz="1900" dirty="0" smtClean="0">
                <a:latin typeface="Liberation Sans" panose="020B0604020202020204" pitchFamily="34" charset="0"/>
              </a:rPr>
              <a:t>Discuss </a:t>
            </a:r>
            <a:r>
              <a:rPr lang="en-US" sz="1900" dirty="0">
                <a:latin typeface="Liberation Sans" panose="020B0604020202020204" pitchFamily="34" charset="0"/>
              </a:rPr>
              <a:t>why corporations invest in debt and share securities</a:t>
            </a:r>
            <a:r>
              <a:rPr lang="en-US" sz="1900" dirty="0" smtClean="0">
                <a:latin typeface="Liberation Sans" panose="020B0604020202020204" pitchFamily="34" charset="0"/>
              </a:rPr>
              <a:t>.</a:t>
            </a:r>
          </a:p>
          <a:p>
            <a:pPr marL="341313" indent="-341313" algn="l" defTabSz="865188" eaLnBrk="1" hangingPunct="1">
              <a:lnSpc>
                <a:spcPct val="120000"/>
              </a:lnSpc>
              <a:spcBef>
                <a:spcPts val="12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accounting for debt investments</a:t>
            </a:r>
            <a:r>
              <a:rPr lang="en-US" sz="1900" dirty="0" smtClean="0">
                <a:latin typeface="Liberation Sans" panose="020B0604020202020204" pitchFamily="34" charset="0"/>
              </a:rPr>
              <a:t>.</a:t>
            </a:r>
          </a:p>
          <a:p>
            <a:pPr marL="341313" indent="-341313" algn="l" defTabSz="865188" eaLnBrk="1" hangingPunct="1">
              <a:lnSpc>
                <a:spcPct val="120000"/>
              </a:lnSpc>
              <a:spcBef>
                <a:spcPts val="12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accounting for share investments</a:t>
            </a:r>
            <a:r>
              <a:rPr lang="en-US" sz="1900" dirty="0" smtClean="0">
                <a:latin typeface="Liberation Sans" panose="020B0604020202020204" pitchFamily="34" charset="0"/>
              </a:rPr>
              <a:t>.</a:t>
            </a:r>
          </a:p>
          <a:p>
            <a:pPr marL="341313" indent="-341313" algn="l" defTabSz="865188" eaLnBrk="1" hangingPunct="1">
              <a:lnSpc>
                <a:spcPct val="120000"/>
              </a:lnSpc>
              <a:spcBef>
                <a:spcPts val="1200"/>
              </a:spcBef>
              <a:buClr>
                <a:srgbClr val="CC0000"/>
              </a:buClr>
              <a:buFont typeface="+mj-lt"/>
              <a:buAutoNum type="arabicPeriod"/>
              <a:defRPr/>
            </a:pPr>
            <a:r>
              <a:rPr lang="en-US" sz="1900" dirty="0" smtClean="0">
                <a:latin typeface="Liberation Sans" panose="020B0604020202020204" pitchFamily="34" charset="0"/>
              </a:rPr>
              <a:t>Describe </a:t>
            </a:r>
            <a:r>
              <a:rPr lang="en-US" sz="1900" dirty="0">
                <a:latin typeface="Liberation Sans" panose="020B0604020202020204" pitchFamily="34" charset="0"/>
              </a:rPr>
              <a:t>the use of consolidated </a:t>
            </a:r>
            <a:r>
              <a:rPr lang="en-US" sz="1900" dirty="0" smtClean="0">
                <a:latin typeface="Liberation Sans" panose="020B0604020202020204" pitchFamily="34" charset="0"/>
              </a:rPr>
              <a:t>financial </a:t>
            </a:r>
            <a:r>
              <a:rPr lang="en-US" sz="1900" dirty="0">
                <a:latin typeface="Liberation Sans" panose="020B0604020202020204" pitchFamily="34" charset="0"/>
              </a:rPr>
              <a:t>statements</a:t>
            </a:r>
            <a:r>
              <a:rPr lang="en-US" sz="1900" dirty="0" smtClean="0">
                <a:latin typeface="Liberation Sans" panose="020B0604020202020204" pitchFamily="34" charset="0"/>
              </a:rPr>
              <a:t>.</a:t>
            </a:r>
          </a:p>
          <a:p>
            <a:pPr marL="341313" indent="-341313" algn="l" defTabSz="865188" eaLnBrk="1" hangingPunct="1">
              <a:lnSpc>
                <a:spcPct val="120000"/>
              </a:lnSpc>
              <a:spcBef>
                <a:spcPts val="1200"/>
              </a:spcBef>
              <a:buClr>
                <a:srgbClr val="CC0000"/>
              </a:buClr>
              <a:buFont typeface="+mj-lt"/>
              <a:buAutoNum type="arabicPeriod"/>
              <a:defRPr/>
            </a:pPr>
            <a:r>
              <a:rPr lang="en-US" sz="1900" dirty="0" smtClean="0">
                <a:latin typeface="Liberation Sans" panose="020B0604020202020204" pitchFamily="34" charset="0"/>
              </a:rPr>
              <a:t>Indicate </a:t>
            </a:r>
            <a:r>
              <a:rPr lang="en-US" sz="1900" dirty="0">
                <a:latin typeface="Liberation Sans" panose="020B0604020202020204" pitchFamily="34" charset="0"/>
              </a:rPr>
              <a:t>how debt and share investments are reported in </a:t>
            </a:r>
            <a:r>
              <a:rPr lang="en-US" sz="1900" dirty="0" smtClean="0">
                <a:latin typeface="Liberation Sans" panose="020B0604020202020204" pitchFamily="34" charset="0"/>
              </a:rPr>
              <a:t>financial </a:t>
            </a:r>
            <a:r>
              <a:rPr lang="en-US" sz="1900" dirty="0">
                <a:latin typeface="Liberation Sans" panose="020B0604020202020204" pitchFamily="34" charset="0"/>
              </a:rPr>
              <a:t>statements</a:t>
            </a:r>
            <a:r>
              <a:rPr lang="en-US" sz="1900" dirty="0" smtClean="0">
                <a:latin typeface="Liberation Sans" panose="020B0604020202020204" pitchFamily="34" charset="0"/>
              </a:rPr>
              <a:t>.</a:t>
            </a:r>
          </a:p>
          <a:p>
            <a:pPr marL="341313" indent="-341313" algn="l" defTabSz="865188" eaLnBrk="1" hangingPunct="1">
              <a:lnSpc>
                <a:spcPct val="120000"/>
              </a:lnSpc>
              <a:spcBef>
                <a:spcPts val="1200"/>
              </a:spcBef>
              <a:buClr>
                <a:srgbClr val="CC0000"/>
              </a:buClr>
              <a:buFont typeface="+mj-lt"/>
              <a:buAutoNum type="arabicPeriod"/>
              <a:defRPr/>
            </a:pPr>
            <a:r>
              <a:rPr lang="en-US" sz="1900" dirty="0" smtClean="0">
                <a:latin typeface="Liberation Sans" panose="020B0604020202020204" pitchFamily="34" charset="0"/>
              </a:rPr>
              <a:t>Distinguish </a:t>
            </a:r>
            <a:r>
              <a:rPr lang="en-US" sz="1900" dirty="0">
                <a:latin typeface="Liberation Sans" panose="020B0604020202020204" pitchFamily="34" charset="0"/>
              </a:rPr>
              <a:t>between short-term and long-term investments. </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i="0" dirty="0" smtClean="0">
                <a:solidFill>
                  <a:srgbClr val="5F5F5F"/>
                </a:solidFill>
                <a:latin typeface="Liberation Sans" panose="020B0604020202020204" pitchFamily="34" charset="0"/>
                <a:cs typeface="Arial" panose="020B0604020202020204" pitchFamily="34" charset="0"/>
              </a:rPr>
              <a:t>CHAPTER</a:t>
            </a:r>
            <a:endParaRPr lang="en-US" altLang="en-US" sz="8800" i="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362200" y="762000"/>
            <a:ext cx="6629400"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800" b="1" i="0" dirty="0" smtClean="0">
                <a:solidFill>
                  <a:srgbClr val="5F5F5F"/>
                </a:solidFill>
                <a:latin typeface="Liberation Sans" panose="020B0604020202020204" pitchFamily="34" charset="0"/>
              </a:rPr>
              <a:t>Investments</a:t>
            </a:r>
            <a:endParaRPr lang="en-US" altLang="en-US" sz="4800" b="1" i="0"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2133600" y="667243"/>
            <a:ext cx="0" cy="103909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latin typeface="Liberation Sans" panose="020B0604020202020204" pitchFamily="34" charset="0"/>
            </a:endParaRPr>
          </a:p>
        </p:txBody>
      </p:sp>
    </p:spTree>
    <p:extLst>
      <p:ext uri="{BB962C8B-B14F-4D97-AF65-F5344CB8AC3E}">
        <p14:creationId xmlns:p14="http://schemas.microsoft.com/office/powerpoint/2010/main" val="921595789"/>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609600" y="1295400"/>
            <a:ext cx="8077200" cy="9387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pPr>
            <a:r>
              <a:rPr lang="en-US" altLang="en-US" sz="2300" dirty="0">
                <a:latin typeface="Liberation Sans" panose="020B0604020202020204" pitchFamily="34" charset="0"/>
              </a:rPr>
              <a:t>Consolidated statements indicate the magnitude and scope of operations of the companies under common control.</a:t>
            </a:r>
          </a:p>
        </p:txBody>
      </p:sp>
      <p:sp>
        <p:nvSpPr>
          <p:cNvPr id="2969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defRPr/>
            </a:pPr>
            <a:r>
              <a:rPr lang="en-US" altLang="en-US" sz="3200" b="1" dirty="0" smtClean="0">
                <a:solidFill>
                  <a:srgbClr val="CC0000"/>
                </a:solidFill>
                <a:latin typeface="Liberation Sans" panose="020B0604020202020204" pitchFamily="34" charset="0"/>
              </a:rPr>
              <a:t>Holdings of More than 50%</a:t>
            </a:r>
            <a:endParaRPr lang="en-US" altLang="en-US" sz="3200" b="1" dirty="0">
              <a:solidFill>
                <a:srgbClr val="CC0000"/>
              </a:solidFill>
              <a:latin typeface="Liberation Sans" panose="020B0604020202020204" pitchFamily="34" charset="0"/>
            </a:endParaRPr>
          </a:p>
        </p:txBody>
      </p:sp>
      <p:sp>
        <p:nvSpPr>
          <p:cNvPr id="2970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970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4</a:t>
            </a:r>
            <a:endParaRPr lang="en-US" altLang="en-US" sz="1600" b="1" i="1" dirty="0">
              <a:solidFill>
                <a:schemeClr val="bg2"/>
              </a:solidFill>
              <a:latin typeface="Liberation Sans" panose="020B0604020202020204" pitchFamily="34" charset="0"/>
            </a:endParaRPr>
          </a:p>
        </p:txBody>
      </p:sp>
      <p:sp>
        <p:nvSpPr>
          <p:cNvPr id="2" name="Rectangle 1"/>
          <p:cNvSpPr/>
          <p:nvPr/>
        </p:nvSpPr>
        <p:spPr>
          <a:xfrm>
            <a:off x="242248" y="4477389"/>
            <a:ext cx="4267200" cy="461963"/>
          </a:xfrm>
          <a:prstGeom prst="rect">
            <a:avLst/>
          </a:prstGeom>
        </p:spPr>
        <p:txBody>
          <a:bodyPr>
            <a:spAutoFit/>
          </a:bodyPr>
          <a:lstStyle/>
          <a:p>
            <a:pPr algn="l">
              <a:defRPr/>
            </a:pPr>
            <a:r>
              <a:rPr lang="en-US" sz="1200" b="1" dirty="0" smtClean="0">
                <a:latin typeface="Liberation Sans" panose="020B0604020202020204" pitchFamily="34" charset="0"/>
              </a:rPr>
              <a:t>Illustration 12-5</a:t>
            </a:r>
            <a:endParaRPr lang="en-US" sz="1200" b="1" dirty="0">
              <a:latin typeface="Liberation Sans" panose="020B0604020202020204" pitchFamily="34" charset="0"/>
            </a:endParaRPr>
          </a:p>
          <a:p>
            <a:pPr algn="l">
              <a:defRPr/>
            </a:pPr>
            <a:r>
              <a:rPr lang="en-US" sz="1200" dirty="0">
                <a:latin typeface="Liberation Sans" panose="020B0604020202020204" pitchFamily="34" charset="0"/>
              </a:rPr>
              <a:t>Examples of consolidated companies and their subsidiaries</a:t>
            </a:r>
          </a:p>
        </p:txBody>
      </p:sp>
      <p:pic>
        <p:nvPicPr>
          <p:cNvPr id="3" name="Picture 2"/>
          <p:cNvPicPr>
            <a:picLocks noChangeAspect="1"/>
          </p:cNvPicPr>
          <p:nvPr/>
        </p:nvPicPr>
        <p:blipFill>
          <a:blip r:embed="rId3"/>
          <a:stretch>
            <a:fillRect/>
          </a:stretch>
        </p:blipFill>
        <p:spPr>
          <a:xfrm>
            <a:off x="304800" y="2496921"/>
            <a:ext cx="8534400" cy="1922679"/>
          </a:xfrm>
          <a:prstGeom prst="rect">
            <a:avLst/>
          </a:prstGeom>
          <a:noFill/>
          <a:ln w="19050" cap="sq">
            <a:solidFill>
              <a:schemeClr val="tx1"/>
            </a:solidFill>
            <a:miter lim="800000"/>
            <a:headEnd type="none" w="sm" len="sm"/>
            <a:tailEnd type="none" w="sm" len="sm"/>
          </a:ln>
        </p:spPr>
      </p:pic>
    </p:spTree>
    <p:extLst>
      <p:ext uri="{BB962C8B-B14F-4D97-AF65-F5344CB8AC3E}">
        <p14:creationId xmlns:p14="http://schemas.microsoft.com/office/powerpoint/2010/main" val="3973712653"/>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7391400" cy="560388"/>
          </a:xfrm>
          <a:prstGeom prst="rect">
            <a:avLst/>
          </a:prstGeom>
          <a:noFill/>
          <a:ln>
            <a:noFill/>
          </a:ln>
          <a:effectLst/>
        </p:spPr>
        <p:txBody>
          <a:bodyPr lIns="90488" tIns="44450" rIns="90488" bIns="44450" anchor="ctr" anchorCtr="0"/>
          <a:lstStyle/>
          <a:p>
            <a:pPr algn="l"/>
            <a:r>
              <a:rPr lang="en-US" altLang="en-US" sz="2800" b="1" i="0" dirty="0" smtClean="0">
                <a:solidFill>
                  <a:srgbClr val="FF6600"/>
                </a:solidFill>
                <a:latin typeface="Liberation Sans" panose="020B0604020202020204" pitchFamily="34" charset="0"/>
              </a:rPr>
              <a:t>Accounting Across the Organization</a:t>
            </a:r>
            <a:endParaRPr lang="en-US" altLang="en-US" sz="2800" b="1" i="0" dirty="0">
              <a:solidFill>
                <a:srgbClr val="FF6600"/>
              </a:solidFill>
              <a:latin typeface="Liberation Sans" panose="020B0604020202020204" pitchFamily="34" charset="0"/>
            </a:endParaRPr>
          </a:p>
        </p:txBody>
      </p:sp>
      <p:sp>
        <p:nvSpPr>
          <p:cNvPr id="2" name="Rectangle 1"/>
          <p:cNvSpPr/>
          <p:nvPr/>
        </p:nvSpPr>
        <p:spPr>
          <a:xfrm>
            <a:off x="457200" y="914400"/>
            <a:ext cx="8153400" cy="2452403"/>
          </a:xfrm>
          <a:prstGeom prst="rect">
            <a:avLst/>
          </a:prstGeom>
        </p:spPr>
        <p:txBody>
          <a:bodyPr wrap="square">
            <a:spAutoFit/>
          </a:bodyPr>
          <a:lstStyle/>
          <a:p>
            <a:pPr algn="just">
              <a:lnSpc>
                <a:spcPct val="110000"/>
              </a:lnSpc>
            </a:pPr>
            <a:r>
              <a:rPr lang="en-US" sz="1700" b="1" dirty="0" smtClean="0">
                <a:latin typeface="Liberation Sans" panose="020B0604020202020204" pitchFamily="34" charset="0"/>
              </a:rPr>
              <a:t>Who’s in Control?</a:t>
            </a:r>
          </a:p>
          <a:p>
            <a:pPr algn="just">
              <a:lnSpc>
                <a:spcPct val="110000"/>
              </a:lnSpc>
              <a:spcBef>
                <a:spcPts val="600"/>
              </a:spcBef>
            </a:pPr>
            <a:r>
              <a:rPr lang="en-US" sz="1700" b="1" dirty="0" smtClean="0">
                <a:solidFill>
                  <a:srgbClr val="CC0000"/>
                </a:solidFill>
                <a:latin typeface="Liberation Sans" panose="020B0604020202020204" pitchFamily="34" charset="0"/>
              </a:rPr>
              <a:t>adidas</a:t>
            </a:r>
            <a:r>
              <a:rPr lang="en-US" sz="1700" dirty="0" smtClean="0">
                <a:solidFill>
                  <a:srgbClr val="CC0000"/>
                </a:solidFill>
                <a:latin typeface="Liberation Sans" panose="020B0604020202020204" pitchFamily="34" charset="0"/>
              </a:rPr>
              <a:t> </a:t>
            </a:r>
            <a:r>
              <a:rPr lang="en-US" sz="1700" dirty="0" smtClean="0">
                <a:latin typeface="Liberation Sans" panose="020B0604020202020204" pitchFamily="34" charset="0"/>
              </a:rPr>
              <a:t>(DEU) owns 100% of the shares of </a:t>
            </a:r>
            <a:r>
              <a:rPr lang="en-US" sz="1700" b="1" dirty="0" smtClean="0">
                <a:solidFill>
                  <a:srgbClr val="CC0000"/>
                </a:solidFill>
                <a:latin typeface="Liberation Sans" panose="020B0604020202020204" pitchFamily="34" charset="0"/>
              </a:rPr>
              <a:t>Rockport</a:t>
            </a:r>
            <a:r>
              <a:rPr lang="en-US" sz="1700" dirty="0" smtClean="0">
                <a:solidFill>
                  <a:srgbClr val="CC0000"/>
                </a:solidFill>
                <a:latin typeface="Liberation Sans" panose="020B0604020202020204" pitchFamily="34" charset="0"/>
              </a:rPr>
              <a:t> </a:t>
            </a:r>
            <a:r>
              <a:rPr lang="en-US" sz="1700" dirty="0" smtClean="0">
                <a:latin typeface="Liberation Sans" panose="020B0604020202020204" pitchFamily="34" charset="0"/>
              </a:rPr>
              <a:t>(USA). The ordinary shareholders of adidas elect the board of directors of the company, who, in turn, select the officers and managers of the company. adidas’s board of directors controls the property owned by the corporation, which includes the ordinary shares of Rockport. Thus, they are in a position to elect the board of directors of Rockport and, in effect, control its operations. These relationships are graphically illustrated below.</a:t>
            </a:r>
          </a:p>
        </p:txBody>
      </p:sp>
      <p:sp>
        <p:nvSpPr>
          <p:cNvPr id="6" name="Text Box 3"/>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7" name="Rectangle 6"/>
          <p:cNvSpPr/>
          <p:nvPr/>
        </p:nvSpPr>
        <p:spPr bwMode="auto">
          <a:xfrm>
            <a:off x="332096" y="353704"/>
            <a:ext cx="8458200" cy="588573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318448" y="6248400"/>
            <a:ext cx="8476488" cy="161358"/>
          </a:xfrm>
          <a:prstGeom prst="rect">
            <a:avLst/>
          </a:prstGeom>
          <a:solidFill>
            <a:srgbClr val="FF66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4" name="Picture 3"/>
          <p:cNvPicPr>
            <a:picLocks noChangeAspect="1"/>
          </p:cNvPicPr>
          <p:nvPr/>
        </p:nvPicPr>
        <p:blipFill>
          <a:blip r:embed="rId3"/>
          <a:stretch>
            <a:fillRect/>
          </a:stretch>
        </p:blipFill>
        <p:spPr>
          <a:xfrm>
            <a:off x="1697017" y="3213524"/>
            <a:ext cx="6303983" cy="2855101"/>
          </a:xfrm>
          <a:prstGeom prst="rect">
            <a:avLst/>
          </a:prstGeom>
        </p:spPr>
      </p:pic>
    </p:spTree>
    <p:extLst>
      <p:ext uri="{BB962C8B-B14F-4D97-AF65-F5344CB8AC3E}">
        <p14:creationId xmlns:p14="http://schemas.microsoft.com/office/powerpoint/2010/main" val="3180200113"/>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1971950"/>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1900" dirty="0" smtClean="0">
                <a:solidFill>
                  <a:schemeClr val="bg2"/>
                </a:solidFill>
                <a:latin typeface="Liberation Sans" panose="020B0604020202020204" pitchFamily="34" charset="0"/>
              </a:rPr>
              <a:t>Rho </a:t>
            </a:r>
            <a:r>
              <a:rPr lang="en-US" sz="1900" dirty="0">
                <a:solidFill>
                  <a:schemeClr val="bg2"/>
                </a:solidFill>
                <a:latin typeface="Liberation Sans" panose="020B0604020202020204" pitchFamily="34" charset="0"/>
              </a:rPr>
              <a:t>Jean Ltd. acquired 5% of the 400,000 ordinary shares of Stillwater Ltd. at a total cost of NT$60 per share on May 18, 2017. On August 30, Stillwater declared and paid a NT$750,000 dividend. On December 31, Stillwater reported net income of NT$2,440,000 for the year. </a:t>
            </a:r>
            <a:endParaRPr lang="en-US" sz="1900" dirty="0" smtClean="0">
              <a:solidFill>
                <a:schemeClr val="bg2"/>
              </a:solidFill>
              <a:latin typeface="Liberation Sans" panose="020B0604020202020204" pitchFamily="34" charset="0"/>
            </a:endParaRPr>
          </a:p>
          <a:p>
            <a:pPr algn="l">
              <a:lnSpc>
                <a:spcPct val="120000"/>
              </a:lnSpc>
              <a:spcBef>
                <a:spcPts val="1200"/>
              </a:spcBef>
            </a:pPr>
            <a:r>
              <a:rPr lang="en-US" sz="1900" dirty="0">
                <a:solidFill>
                  <a:schemeClr val="bg2"/>
                </a:solidFill>
                <a:latin typeface="Liberation Sans" panose="020B0604020202020204" pitchFamily="34" charset="0"/>
              </a:rPr>
              <a:t>Prepare all necessary journal entries for </a:t>
            </a:r>
            <a:r>
              <a:rPr lang="en-US" sz="1900" dirty="0" smtClean="0">
                <a:solidFill>
                  <a:schemeClr val="bg2"/>
                </a:solidFill>
                <a:latin typeface="Liberation Sans" panose="020B0604020202020204" pitchFamily="34" charset="0"/>
              </a:rPr>
              <a:t>2017. </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 name="Rectangle 2"/>
          <p:cNvSpPr/>
          <p:nvPr/>
        </p:nvSpPr>
        <p:spPr>
          <a:xfrm>
            <a:off x="457200" y="3414932"/>
            <a:ext cx="1295400" cy="384721"/>
          </a:xfrm>
          <a:prstGeom prst="rect">
            <a:avLst/>
          </a:prstGeom>
        </p:spPr>
        <p:txBody>
          <a:bodyPr wrap="square">
            <a:spAutoFit/>
          </a:bodyPr>
          <a:lstStyle/>
          <a:p>
            <a:pPr algn="l"/>
            <a:r>
              <a:rPr lang="en-US" sz="1900" dirty="0" smtClean="0">
                <a:solidFill>
                  <a:schemeClr val="bg2"/>
                </a:solidFill>
                <a:latin typeface="Liberation Sans" panose="020B0604020202020204" pitchFamily="34" charset="0"/>
              </a:rPr>
              <a:t>May 18</a:t>
            </a:r>
            <a:endParaRPr lang="en-US" sz="1900" dirty="0">
              <a:solidFill>
                <a:schemeClr val="bg2"/>
              </a:solidFill>
              <a:latin typeface="Liberation Sans" panose="020B0604020202020204" pitchFamily="34" charset="0"/>
            </a:endParaRPr>
          </a:p>
        </p:txBody>
      </p:sp>
      <p:sp>
        <p:nvSpPr>
          <p:cNvPr id="9" name="Text Box 5"/>
          <p:cNvSpPr txBox="1">
            <a:spLocks noChangeArrowheads="1"/>
          </p:cNvSpPr>
          <p:nvPr/>
        </p:nvSpPr>
        <p:spPr bwMode="auto">
          <a:xfrm>
            <a:off x="1514167" y="3395728"/>
            <a:ext cx="7401233" cy="8358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830888" algn="r"/>
                <a:tab pos="7145338" algn="r"/>
                <a:tab pos="7258050" algn="r"/>
              </a:tabLst>
            </a:pPr>
            <a:r>
              <a:rPr lang="en-US" sz="1900" dirty="0" smtClean="0"/>
              <a:t>Share </a:t>
            </a:r>
            <a:r>
              <a:rPr lang="en-US" sz="1900" dirty="0"/>
              <a:t>Investments </a:t>
            </a:r>
            <a:r>
              <a:rPr lang="en-US" sz="1600" dirty="0"/>
              <a:t>(</a:t>
            </a:r>
            <a:r>
              <a:rPr lang="en-US" sz="1600" dirty="0" smtClean="0"/>
              <a:t>400,000 × 5% × NT$60</a:t>
            </a:r>
            <a:r>
              <a:rPr lang="en-US" sz="1600" dirty="0"/>
              <a:t>) </a:t>
            </a:r>
            <a:r>
              <a:rPr lang="en-US" sz="1900" dirty="0" smtClean="0"/>
              <a:t>	1,200,000   </a:t>
            </a:r>
          </a:p>
          <a:p>
            <a:pPr>
              <a:lnSpc>
                <a:spcPct val="114000"/>
              </a:lnSpc>
              <a:spcBef>
                <a:spcPts val="600"/>
              </a:spcBef>
              <a:tabLst>
                <a:tab pos="5830888" algn="r"/>
                <a:tab pos="7145338" algn="r"/>
                <a:tab pos="7258050" algn="r"/>
              </a:tabLst>
            </a:pPr>
            <a:r>
              <a:rPr lang="en-US" sz="1900" dirty="0" smtClean="0"/>
              <a:t>	Cash  		1,200,000 </a:t>
            </a:r>
            <a:endParaRPr lang="en-US" altLang="en-US" sz="1900" dirty="0"/>
          </a:p>
        </p:txBody>
      </p:sp>
      <p:sp>
        <p:nvSpPr>
          <p:cNvPr id="8" name="Rectangle 7"/>
          <p:cNvSpPr/>
          <p:nvPr/>
        </p:nvSpPr>
        <p:spPr>
          <a:xfrm>
            <a:off x="457200" y="4441134"/>
            <a:ext cx="1056967" cy="384721"/>
          </a:xfrm>
          <a:prstGeom prst="rect">
            <a:avLst/>
          </a:prstGeom>
        </p:spPr>
        <p:txBody>
          <a:bodyPr wrap="square">
            <a:spAutoFit/>
          </a:bodyPr>
          <a:lstStyle/>
          <a:p>
            <a:pPr algn="l"/>
            <a:r>
              <a:rPr lang="en-US" sz="1900" dirty="0" smtClean="0">
                <a:solidFill>
                  <a:schemeClr val="bg2"/>
                </a:solidFill>
                <a:latin typeface="Liberation Sans" panose="020B0604020202020204" pitchFamily="34" charset="0"/>
              </a:rPr>
              <a:t>Aug. 30</a:t>
            </a:r>
            <a:endParaRPr lang="en-US" sz="1900" dirty="0">
              <a:solidFill>
                <a:schemeClr val="bg2"/>
              </a:solidFill>
              <a:latin typeface="Liberation Sans" panose="020B0604020202020204" pitchFamily="34" charset="0"/>
            </a:endParaRPr>
          </a:p>
        </p:txBody>
      </p:sp>
      <p:sp>
        <p:nvSpPr>
          <p:cNvPr id="13" name="Text Box 5"/>
          <p:cNvSpPr txBox="1">
            <a:spLocks noChangeArrowheads="1"/>
          </p:cNvSpPr>
          <p:nvPr/>
        </p:nvSpPr>
        <p:spPr bwMode="auto">
          <a:xfrm>
            <a:off x="1514167" y="4421930"/>
            <a:ext cx="7401233" cy="8358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830888" algn="r"/>
                <a:tab pos="7145338" algn="r"/>
                <a:tab pos="7258050" algn="r"/>
              </a:tabLst>
            </a:pPr>
            <a:r>
              <a:rPr lang="en-US" sz="1900" dirty="0"/>
              <a:t>Cash </a:t>
            </a:r>
            <a:r>
              <a:rPr lang="en-US" sz="1900" dirty="0" smtClean="0"/>
              <a:t>	37,500   </a:t>
            </a:r>
          </a:p>
          <a:p>
            <a:pPr>
              <a:lnSpc>
                <a:spcPct val="114000"/>
              </a:lnSpc>
              <a:spcBef>
                <a:spcPts val="600"/>
              </a:spcBef>
              <a:tabLst>
                <a:tab pos="5830888" algn="r"/>
                <a:tab pos="7145338" algn="r"/>
                <a:tab pos="7258050" algn="r"/>
              </a:tabLst>
            </a:pPr>
            <a:r>
              <a:rPr lang="en-US" sz="1900" dirty="0" smtClean="0"/>
              <a:t>	Dividend </a:t>
            </a:r>
            <a:r>
              <a:rPr lang="en-US" sz="1900" dirty="0"/>
              <a:t>Revenue </a:t>
            </a:r>
            <a:r>
              <a:rPr lang="en-US" sz="1600" dirty="0"/>
              <a:t>(NT$750,000 × 5%)  </a:t>
            </a:r>
            <a:r>
              <a:rPr lang="en-US" sz="1900" dirty="0" smtClean="0"/>
              <a:t>		37,500 </a:t>
            </a:r>
            <a:endParaRPr lang="en-US" altLang="en-US" sz="1900" dirty="0"/>
          </a:p>
        </p:txBody>
      </p:sp>
    </p:spTree>
    <p:extLst>
      <p:ext uri="{BB962C8B-B14F-4D97-AF65-F5344CB8AC3E}">
        <p14:creationId xmlns:p14="http://schemas.microsoft.com/office/powerpoint/2010/main" val="18843381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left)">
                                      <p:cBhvr>
                                        <p:cTn id="2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P spid="13"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235141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1900" dirty="0">
                <a:solidFill>
                  <a:schemeClr val="bg2"/>
                </a:solidFill>
                <a:latin typeface="Liberation Sans" panose="020B0604020202020204" pitchFamily="34" charset="0"/>
              </a:rPr>
              <a:t>Natal, Ltd. obtained </a:t>
            </a:r>
            <a:r>
              <a:rPr lang="en-US" sz="1900" dirty="0" smtClean="0">
                <a:solidFill>
                  <a:schemeClr val="bg2"/>
                </a:solidFill>
                <a:latin typeface="Liberation Sans" panose="020B0604020202020204" pitchFamily="34" charset="0"/>
              </a:rPr>
              <a:t>significant influence </a:t>
            </a:r>
            <a:r>
              <a:rPr lang="en-US" sz="1900" dirty="0">
                <a:solidFill>
                  <a:schemeClr val="bg2"/>
                </a:solidFill>
                <a:latin typeface="Liberation Sans" panose="020B0604020202020204" pitchFamily="34" charset="0"/>
              </a:rPr>
              <a:t>over North Sails by buying 40% of North Sails’ 60,000 outstanding ordinary shares at a cost of NT$120 per share on January 1, 2017. On April 15, North Sails declared and paid a cash dividend of NT$450,000. On December 31, North Sails reported net income of NT$1,200,000 for the year.</a:t>
            </a:r>
          </a:p>
          <a:p>
            <a:pPr algn="l">
              <a:lnSpc>
                <a:spcPct val="120000"/>
              </a:lnSpc>
              <a:spcBef>
                <a:spcPts val="1200"/>
              </a:spcBef>
            </a:pPr>
            <a:r>
              <a:rPr lang="en-US" sz="1900" dirty="0" smtClean="0">
                <a:solidFill>
                  <a:schemeClr val="bg2"/>
                </a:solidFill>
                <a:latin typeface="Liberation Sans" panose="020B0604020202020204" pitchFamily="34" charset="0"/>
              </a:rPr>
              <a:t>Prepare </a:t>
            </a:r>
            <a:r>
              <a:rPr lang="en-US" sz="1900" dirty="0">
                <a:solidFill>
                  <a:schemeClr val="bg2"/>
                </a:solidFill>
                <a:latin typeface="Liberation Sans" panose="020B0604020202020204" pitchFamily="34" charset="0"/>
              </a:rPr>
              <a:t>all necessary journal entries for </a:t>
            </a:r>
            <a:r>
              <a:rPr lang="en-US" sz="1900" dirty="0" smtClean="0">
                <a:solidFill>
                  <a:schemeClr val="bg2"/>
                </a:solidFill>
                <a:latin typeface="Liberation Sans" panose="020B0604020202020204" pitchFamily="34" charset="0"/>
              </a:rPr>
              <a:t>2017. </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 name="Rectangle 2"/>
          <p:cNvSpPr/>
          <p:nvPr/>
        </p:nvSpPr>
        <p:spPr>
          <a:xfrm>
            <a:off x="457200" y="3719732"/>
            <a:ext cx="1295400" cy="384721"/>
          </a:xfrm>
          <a:prstGeom prst="rect">
            <a:avLst/>
          </a:prstGeom>
        </p:spPr>
        <p:txBody>
          <a:bodyPr wrap="square">
            <a:spAutoFit/>
          </a:bodyPr>
          <a:lstStyle/>
          <a:p>
            <a:pPr algn="l"/>
            <a:r>
              <a:rPr lang="en-US" sz="1900" dirty="0" smtClean="0">
                <a:solidFill>
                  <a:schemeClr val="bg2"/>
                </a:solidFill>
                <a:latin typeface="Liberation Sans" panose="020B0604020202020204" pitchFamily="34" charset="0"/>
              </a:rPr>
              <a:t>Jan. 1</a:t>
            </a:r>
            <a:endParaRPr lang="en-US" sz="1900" dirty="0">
              <a:solidFill>
                <a:schemeClr val="bg2"/>
              </a:solidFill>
              <a:latin typeface="Liberation Sans" panose="020B0604020202020204" pitchFamily="34" charset="0"/>
            </a:endParaRPr>
          </a:p>
        </p:txBody>
      </p:sp>
      <p:sp>
        <p:nvSpPr>
          <p:cNvPr id="9" name="Text Box 5"/>
          <p:cNvSpPr txBox="1">
            <a:spLocks noChangeArrowheads="1"/>
          </p:cNvSpPr>
          <p:nvPr/>
        </p:nvSpPr>
        <p:spPr bwMode="auto">
          <a:xfrm>
            <a:off x="1514167" y="3700528"/>
            <a:ext cx="7401233" cy="8358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830888" algn="r"/>
                <a:tab pos="7145338" algn="r"/>
                <a:tab pos="7258050" algn="r"/>
              </a:tabLst>
            </a:pPr>
            <a:r>
              <a:rPr lang="en-US" sz="1900" dirty="0"/>
              <a:t>Share Investments </a:t>
            </a:r>
            <a:r>
              <a:rPr lang="en-US" sz="1600" dirty="0"/>
              <a:t>(60,000 × 40% × NT$120) </a:t>
            </a:r>
            <a:r>
              <a:rPr lang="en-US" sz="1600" dirty="0" smtClean="0"/>
              <a:t>	</a:t>
            </a:r>
            <a:r>
              <a:rPr lang="en-US" sz="1900" dirty="0" smtClean="0"/>
              <a:t>2,880,000   </a:t>
            </a:r>
          </a:p>
          <a:p>
            <a:pPr>
              <a:lnSpc>
                <a:spcPct val="114000"/>
              </a:lnSpc>
              <a:spcBef>
                <a:spcPts val="600"/>
              </a:spcBef>
              <a:tabLst>
                <a:tab pos="5830888" algn="r"/>
                <a:tab pos="7145338" algn="r"/>
                <a:tab pos="7258050" algn="r"/>
              </a:tabLst>
            </a:pPr>
            <a:r>
              <a:rPr lang="en-US" sz="1900" dirty="0" smtClean="0"/>
              <a:t>	Cash  		2,880,000 </a:t>
            </a:r>
            <a:endParaRPr lang="en-US" altLang="en-US" sz="1900" dirty="0"/>
          </a:p>
        </p:txBody>
      </p:sp>
      <p:sp>
        <p:nvSpPr>
          <p:cNvPr id="8" name="Rectangle 7"/>
          <p:cNvSpPr/>
          <p:nvPr/>
        </p:nvSpPr>
        <p:spPr>
          <a:xfrm>
            <a:off x="457200" y="4667404"/>
            <a:ext cx="1056967" cy="384721"/>
          </a:xfrm>
          <a:prstGeom prst="rect">
            <a:avLst/>
          </a:prstGeom>
        </p:spPr>
        <p:txBody>
          <a:bodyPr wrap="square">
            <a:spAutoFit/>
          </a:bodyPr>
          <a:lstStyle/>
          <a:p>
            <a:pPr algn="l"/>
            <a:r>
              <a:rPr lang="en-US" sz="1900" dirty="0" smtClean="0">
                <a:solidFill>
                  <a:schemeClr val="bg2"/>
                </a:solidFill>
                <a:latin typeface="Liberation Sans" panose="020B0604020202020204" pitchFamily="34" charset="0"/>
              </a:rPr>
              <a:t>Apr. 15</a:t>
            </a:r>
            <a:endParaRPr lang="en-US" sz="1900" dirty="0">
              <a:solidFill>
                <a:schemeClr val="bg2"/>
              </a:solidFill>
              <a:latin typeface="Liberation Sans" panose="020B0604020202020204" pitchFamily="34" charset="0"/>
            </a:endParaRPr>
          </a:p>
        </p:txBody>
      </p:sp>
      <p:sp>
        <p:nvSpPr>
          <p:cNvPr id="13" name="Text Box 5"/>
          <p:cNvSpPr txBox="1">
            <a:spLocks noChangeArrowheads="1"/>
          </p:cNvSpPr>
          <p:nvPr/>
        </p:nvSpPr>
        <p:spPr bwMode="auto">
          <a:xfrm>
            <a:off x="1514167" y="4648200"/>
            <a:ext cx="7401233" cy="8358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830888" algn="r"/>
                <a:tab pos="7145338" algn="r"/>
                <a:tab pos="7258050" algn="r"/>
              </a:tabLst>
            </a:pPr>
            <a:r>
              <a:rPr lang="en-US" sz="1900" dirty="0"/>
              <a:t>Cash </a:t>
            </a:r>
            <a:r>
              <a:rPr lang="en-US" sz="1900" dirty="0" smtClean="0"/>
              <a:t>	180,000   </a:t>
            </a:r>
          </a:p>
          <a:p>
            <a:pPr>
              <a:lnSpc>
                <a:spcPct val="114000"/>
              </a:lnSpc>
              <a:spcBef>
                <a:spcPts val="600"/>
              </a:spcBef>
              <a:tabLst>
                <a:tab pos="5830888" algn="r"/>
                <a:tab pos="7145338" algn="r"/>
                <a:tab pos="7258050" algn="r"/>
              </a:tabLst>
            </a:pPr>
            <a:r>
              <a:rPr lang="en-US" sz="1900" dirty="0"/>
              <a:t>	</a:t>
            </a:r>
            <a:r>
              <a:rPr lang="en-US" sz="1900" dirty="0" smtClean="0"/>
              <a:t>Share </a:t>
            </a:r>
            <a:r>
              <a:rPr lang="en-US" sz="1900" dirty="0"/>
              <a:t>Investments </a:t>
            </a:r>
            <a:r>
              <a:rPr lang="en-US" sz="1600" dirty="0"/>
              <a:t>(NT$450,000 × 40%)  </a:t>
            </a:r>
            <a:r>
              <a:rPr lang="en-US" sz="1900" dirty="0" smtClean="0"/>
              <a:t>		180,000 </a:t>
            </a:r>
            <a:endParaRPr lang="en-US" altLang="en-US" sz="1900" dirty="0"/>
          </a:p>
        </p:txBody>
      </p:sp>
      <p:sp>
        <p:nvSpPr>
          <p:cNvPr id="14" name="Rectangle 13"/>
          <p:cNvSpPr/>
          <p:nvPr/>
        </p:nvSpPr>
        <p:spPr>
          <a:xfrm>
            <a:off x="457200" y="5584134"/>
            <a:ext cx="1056967" cy="384721"/>
          </a:xfrm>
          <a:prstGeom prst="rect">
            <a:avLst/>
          </a:prstGeom>
        </p:spPr>
        <p:txBody>
          <a:bodyPr wrap="square">
            <a:spAutoFit/>
          </a:bodyPr>
          <a:lstStyle/>
          <a:p>
            <a:pPr algn="l"/>
            <a:r>
              <a:rPr lang="en-US" sz="1900" dirty="0" smtClean="0">
                <a:solidFill>
                  <a:schemeClr val="bg2"/>
                </a:solidFill>
                <a:latin typeface="Liberation Sans" panose="020B0604020202020204" pitchFamily="34" charset="0"/>
              </a:rPr>
              <a:t>Dec. 31</a:t>
            </a:r>
            <a:endParaRPr lang="en-US" sz="1900" dirty="0">
              <a:solidFill>
                <a:schemeClr val="bg2"/>
              </a:solidFill>
              <a:latin typeface="Liberation Sans" panose="020B0604020202020204" pitchFamily="34" charset="0"/>
            </a:endParaRPr>
          </a:p>
        </p:txBody>
      </p:sp>
      <p:sp>
        <p:nvSpPr>
          <p:cNvPr id="15" name="Text Box 5"/>
          <p:cNvSpPr txBox="1">
            <a:spLocks noChangeArrowheads="1"/>
          </p:cNvSpPr>
          <p:nvPr/>
        </p:nvSpPr>
        <p:spPr bwMode="auto">
          <a:xfrm>
            <a:off x="1514167" y="5564930"/>
            <a:ext cx="7401233" cy="8358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5830888" algn="r"/>
                <a:tab pos="7145338" algn="r"/>
                <a:tab pos="7258050" algn="r"/>
              </a:tabLst>
            </a:pPr>
            <a:r>
              <a:rPr lang="en-US" sz="1900" dirty="0"/>
              <a:t>Share Investments </a:t>
            </a:r>
            <a:r>
              <a:rPr lang="en-US" sz="1600" dirty="0"/>
              <a:t>(NT$1,200,000 × 40%) </a:t>
            </a:r>
            <a:r>
              <a:rPr lang="en-US" sz="1900" dirty="0" smtClean="0"/>
              <a:t>	480,000   </a:t>
            </a:r>
          </a:p>
          <a:p>
            <a:pPr>
              <a:lnSpc>
                <a:spcPct val="114000"/>
              </a:lnSpc>
              <a:spcBef>
                <a:spcPts val="600"/>
              </a:spcBef>
              <a:tabLst>
                <a:tab pos="5830888" algn="r"/>
                <a:tab pos="7145338" algn="r"/>
                <a:tab pos="7258050" algn="r"/>
              </a:tabLst>
            </a:pPr>
            <a:r>
              <a:rPr lang="en-US" sz="1900" dirty="0" smtClean="0"/>
              <a:t>	Revenue </a:t>
            </a:r>
            <a:r>
              <a:rPr lang="en-US" sz="1900" dirty="0"/>
              <a:t>from Share Investments  </a:t>
            </a:r>
            <a:r>
              <a:rPr lang="en-US" sz="1900" dirty="0" smtClean="0"/>
              <a:t>		480,000 </a:t>
            </a:r>
            <a:endParaRPr lang="en-US" altLang="en-US" sz="1900" dirty="0"/>
          </a:p>
        </p:txBody>
      </p:sp>
    </p:spTree>
    <p:extLst>
      <p:ext uri="{BB962C8B-B14F-4D97-AF65-F5344CB8AC3E}">
        <p14:creationId xmlns:p14="http://schemas.microsoft.com/office/powerpoint/2010/main" val="13800961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left)">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left)">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wipe(left)">
                                      <p:cBhvr>
                                        <p:cTn id="3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P spid="13" grpId="0" build="p" bldLvl="3"/>
      <p:bldP spid="15"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5410200" y="976952"/>
            <a:ext cx="0" cy="7756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55396" name="Rectangle 4"/>
          <p:cNvSpPr>
            <a:spLocks noChangeArrowheads="1"/>
          </p:cNvSpPr>
          <p:nvPr/>
        </p:nvSpPr>
        <p:spPr bwMode="auto">
          <a:xfrm>
            <a:off x="533400" y="1915950"/>
            <a:ext cx="7239000" cy="15973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marL="1716088" indent="-457200" algn="l">
              <a:defRPr sz="2400">
                <a:solidFill>
                  <a:schemeClr val="tx1"/>
                </a:solidFill>
                <a:latin typeface="Times New Roman" panose="02020603050405020304" pitchFamily="18" charset="0"/>
              </a:defRPr>
            </a:lvl3pPr>
            <a:lvl4pPr marL="2287588" indent="-457200" algn="l">
              <a:defRPr sz="2400">
                <a:solidFill>
                  <a:schemeClr val="tx1"/>
                </a:solidFill>
                <a:latin typeface="Times New Roman" panose="02020603050405020304" pitchFamily="18" charset="0"/>
              </a:defRPr>
            </a:lvl4pPr>
            <a:lvl5pPr marL="2859088" indent="-457200" algn="l">
              <a:defRPr sz="2400">
                <a:solidFill>
                  <a:schemeClr val="tx1"/>
                </a:solidFill>
                <a:latin typeface="Times New Roman" panose="02020603050405020304" pitchFamily="18" charset="0"/>
              </a:defRPr>
            </a:lvl5pPr>
            <a:lvl6pPr marL="3316288" indent="-457200" eaLnBrk="0" fontAlgn="base" hangingPunct="0">
              <a:spcBef>
                <a:spcPct val="0"/>
              </a:spcBef>
              <a:spcAft>
                <a:spcPct val="0"/>
              </a:spcAft>
              <a:defRPr sz="2400">
                <a:solidFill>
                  <a:schemeClr val="tx1"/>
                </a:solidFill>
                <a:latin typeface="Times New Roman" panose="02020603050405020304" pitchFamily="18" charset="0"/>
              </a:defRPr>
            </a:lvl6pPr>
            <a:lvl7pPr marL="3773488" indent="-457200" eaLnBrk="0" fontAlgn="base" hangingPunct="0">
              <a:spcBef>
                <a:spcPct val="0"/>
              </a:spcBef>
              <a:spcAft>
                <a:spcPct val="0"/>
              </a:spcAft>
              <a:defRPr sz="2400">
                <a:solidFill>
                  <a:schemeClr val="tx1"/>
                </a:solidFill>
                <a:latin typeface="Times New Roman" panose="02020603050405020304" pitchFamily="18" charset="0"/>
              </a:defRPr>
            </a:lvl7pPr>
            <a:lvl8pPr marL="4230688" indent="-457200" eaLnBrk="0" fontAlgn="base" hangingPunct="0">
              <a:spcBef>
                <a:spcPct val="0"/>
              </a:spcBef>
              <a:spcAft>
                <a:spcPct val="0"/>
              </a:spcAft>
              <a:defRPr sz="2400">
                <a:solidFill>
                  <a:schemeClr val="tx1"/>
                </a:solidFill>
                <a:latin typeface="Times New Roman" panose="02020603050405020304" pitchFamily="18" charset="0"/>
              </a:defRPr>
            </a:lvl8pPr>
            <a:lvl9pPr marL="4687888"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pPr>
            <a:r>
              <a:rPr lang="en-US" altLang="en-US" sz="2200" b="1" dirty="0" smtClean="0">
                <a:latin typeface="Liberation Sans" panose="020B0604020202020204"/>
              </a:rPr>
              <a:t>DEBT INVESTMENTS</a:t>
            </a:r>
            <a:r>
              <a:rPr lang="en-US" altLang="en-US" sz="2200" dirty="0" smtClean="0">
                <a:latin typeface="Liberation Sans" panose="020B0604020202020204"/>
              </a:rPr>
              <a:t> are </a:t>
            </a:r>
            <a:r>
              <a:rPr lang="en-US" altLang="en-US" sz="2200" dirty="0">
                <a:latin typeface="Liberation Sans" panose="020B0604020202020204"/>
              </a:rPr>
              <a:t>classified into two categories:</a:t>
            </a:r>
          </a:p>
          <a:p>
            <a:pPr lvl="1">
              <a:lnSpc>
                <a:spcPct val="120000"/>
              </a:lnSpc>
              <a:spcBef>
                <a:spcPct val="50000"/>
              </a:spcBef>
              <a:buClr>
                <a:srgbClr val="CC0000"/>
              </a:buClr>
              <a:buSzPct val="80000"/>
              <a:buFont typeface="Wingdings" panose="05000000000000000000" pitchFamily="2" charset="2"/>
              <a:buChar char="u"/>
            </a:pPr>
            <a:r>
              <a:rPr lang="en-US" altLang="en-US" sz="2100" b="1" dirty="0">
                <a:solidFill>
                  <a:schemeClr val="hlink"/>
                </a:solidFill>
                <a:latin typeface="Liberation Sans" panose="020B0604020202020204"/>
              </a:rPr>
              <a:t>Trading securities </a:t>
            </a:r>
          </a:p>
          <a:p>
            <a:pPr lvl="1">
              <a:lnSpc>
                <a:spcPct val="120000"/>
              </a:lnSpc>
              <a:spcBef>
                <a:spcPct val="50000"/>
              </a:spcBef>
              <a:buClr>
                <a:srgbClr val="CC0000"/>
              </a:buClr>
              <a:buSzPct val="80000"/>
              <a:buFont typeface="Wingdings" panose="05000000000000000000" pitchFamily="2" charset="2"/>
              <a:buChar char="u"/>
            </a:pPr>
            <a:r>
              <a:rPr lang="en-US" altLang="en-US" sz="2100" b="1" dirty="0">
                <a:solidFill>
                  <a:schemeClr val="hlink"/>
                </a:solidFill>
                <a:latin typeface="Liberation Sans" panose="020B0604020202020204"/>
              </a:rPr>
              <a:t>Held-for-collection securities </a:t>
            </a:r>
          </a:p>
        </p:txBody>
      </p:sp>
      <p:sp>
        <p:nvSpPr>
          <p:cNvPr id="955397" name="Rectangle 5"/>
          <p:cNvSpPr>
            <a:spLocks noChangeArrowheads="1"/>
          </p:cNvSpPr>
          <p:nvPr/>
        </p:nvSpPr>
        <p:spPr bwMode="auto">
          <a:xfrm>
            <a:off x="838200" y="5473700"/>
            <a:ext cx="7391400" cy="698500"/>
          </a:xfrm>
          <a:prstGeom prst="rect">
            <a:avLst/>
          </a:prstGeom>
          <a:solidFill>
            <a:srgbClr val="FFFFCC"/>
          </a:solidFill>
          <a:ln w="28575" cap="sq">
            <a:solidFill>
              <a:schemeClr val="tx1"/>
            </a:solidFill>
            <a:miter lim="800000"/>
            <a:headEnd/>
            <a:tailEnd/>
          </a:ln>
          <a:effectLst/>
        </p:spPr>
        <p:txBody>
          <a:bodyPr>
            <a:spAutoFit/>
          </a:bodyPr>
          <a:lstStyle/>
          <a:p>
            <a:pPr>
              <a:spcBef>
                <a:spcPct val="50000"/>
              </a:spcBef>
            </a:pPr>
            <a:r>
              <a:rPr lang="en-US" altLang="en-US" sz="1900" dirty="0">
                <a:solidFill>
                  <a:schemeClr val="folHlink"/>
                </a:solidFill>
                <a:latin typeface="Liberation Sans" panose="020B0604020202020204"/>
              </a:rPr>
              <a:t>These guidelines apply to all debt securities and to those share investments in which the holdings are less than 20%.</a:t>
            </a:r>
          </a:p>
        </p:txBody>
      </p:sp>
      <p:sp>
        <p:nvSpPr>
          <p:cNvPr id="955404" name="Rectangle 12"/>
          <p:cNvSpPr>
            <a:spLocks noChangeArrowheads="1"/>
          </p:cNvSpPr>
          <p:nvPr/>
        </p:nvSpPr>
        <p:spPr bwMode="auto">
          <a:xfrm>
            <a:off x="533400" y="3592350"/>
            <a:ext cx="7620000" cy="15973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marL="1716088" indent="-457200" algn="l">
              <a:defRPr sz="2400">
                <a:solidFill>
                  <a:schemeClr val="tx1"/>
                </a:solidFill>
                <a:latin typeface="Times New Roman" panose="02020603050405020304" pitchFamily="18" charset="0"/>
              </a:defRPr>
            </a:lvl3pPr>
            <a:lvl4pPr marL="2287588" indent="-457200" algn="l">
              <a:defRPr sz="2400">
                <a:solidFill>
                  <a:schemeClr val="tx1"/>
                </a:solidFill>
                <a:latin typeface="Times New Roman" panose="02020603050405020304" pitchFamily="18" charset="0"/>
              </a:defRPr>
            </a:lvl4pPr>
            <a:lvl5pPr marL="2859088" indent="-457200" algn="l">
              <a:defRPr sz="2400">
                <a:solidFill>
                  <a:schemeClr val="tx1"/>
                </a:solidFill>
                <a:latin typeface="Times New Roman" panose="02020603050405020304" pitchFamily="18" charset="0"/>
              </a:defRPr>
            </a:lvl5pPr>
            <a:lvl6pPr marL="3316288" indent="-457200" eaLnBrk="0" fontAlgn="base" hangingPunct="0">
              <a:spcBef>
                <a:spcPct val="0"/>
              </a:spcBef>
              <a:spcAft>
                <a:spcPct val="0"/>
              </a:spcAft>
              <a:defRPr sz="2400">
                <a:solidFill>
                  <a:schemeClr val="tx1"/>
                </a:solidFill>
                <a:latin typeface="Times New Roman" panose="02020603050405020304" pitchFamily="18" charset="0"/>
              </a:defRPr>
            </a:lvl6pPr>
            <a:lvl7pPr marL="3773488" indent="-457200" eaLnBrk="0" fontAlgn="base" hangingPunct="0">
              <a:spcBef>
                <a:spcPct val="0"/>
              </a:spcBef>
              <a:spcAft>
                <a:spcPct val="0"/>
              </a:spcAft>
              <a:defRPr sz="2400">
                <a:solidFill>
                  <a:schemeClr val="tx1"/>
                </a:solidFill>
                <a:latin typeface="Times New Roman" panose="02020603050405020304" pitchFamily="18" charset="0"/>
              </a:defRPr>
            </a:lvl7pPr>
            <a:lvl8pPr marL="4230688" indent="-457200" eaLnBrk="0" fontAlgn="base" hangingPunct="0">
              <a:spcBef>
                <a:spcPct val="0"/>
              </a:spcBef>
              <a:spcAft>
                <a:spcPct val="0"/>
              </a:spcAft>
              <a:defRPr sz="2400">
                <a:solidFill>
                  <a:schemeClr val="tx1"/>
                </a:solidFill>
                <a:latin typeface="Times New Roman" panose="02020603050405020304" pitchFamily="18" charset="0"/>
              </a:defRPr>
            </a:lvl8pPr>
            <a:lvl9pPr marL="4687888"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pPr>
            <a:r>
              <a:rPr lang="en-US" altLang="en-US" sz="2200" b="1" dirty="0" smtClean="0">
                <a:latin typeface="Liberation Sans" panose="020B0604020202020204"/>
              </a:rPr>
              <a:t>SHARE INVESTMENTS</a:t>
            </a:r>
            <a:r>
              <a:rPr lang="en-US" altLang="en-US" sz="2200" dirty="0" smtClean="0">
                <a:latin typeface="Liberation Sans" panose="020B0604020202020204"/>
              </a:rPr>
              <a:t> are </a:t>
            </a:r>
            <a:r>
              <a:rPr lang="en-US" altLang="en-US" sz="2200" dirty="0">
                <a:latin typeface="Liberation Sans" panose="020B0604020202020204"/>
              </a:rPr>
              <a:t>classified into two categories:</a:t>
            </a:r>
          </a:p>
          <a:p>
            <a:pPr lvl="1">
              <a:lnSpc>
                <a:spcPct val="120000"/>
              </a:lnSpc>
              <a:spcBef>
                <a:spcPct val="50000"/>
              </a:spcBef>
              <a:buClr>
                <a:srgbClr val="CC0000"/>
              </a:buClr>
              <a:buSzPct val="80000"/>
              <a:buFont typeface="Wingdings" panose="05000000000000000000" pitchFamily="2" charset="2"/>
              <a:buChar char="u"/>
            </a:pPr>
            <a:r>
              <a:rPr lang="en-US" altLang="en-US" sz="2100" b="1" dirty="0">
                <a:solidFill>
                  <a:schemeClr val="hlink"/>
                </a:solidFill>
                <a:latin typeface="Liberation Sans" panose="020B0604020202020204"/>
              </a:rPr>
              <a:t>Trading securities </a:t>
            </a:r>
          </a:p>
          <a:p>
            <a:pPr lvl="1">
              <a:lnSpc>
                <a:spcPct val="120000"/>
              </a:lnSpc>
              <a:spcBef>
                <a:spcPct val="50000"/>
              </a:spcBef>
              <a:buClr>
                <a:srgbClr val="CC0000"/>
              </a:buClr>
              <a:buSzPct val="80000"/>
              <a:buFont typeface="Wingdings" panose="05000000000000000000" pitchFamily="2" charset="2"/>
              <a:buChar char="u"/>
            </a:pPr>
            <a:r>
              <a:rPr lang="en-US" altLang="en-US" sz="2100" b="1" dirty="0">
                <a:solidFill>
                  <a:schemeClr val="hlink"/>
                </a:solidFill>
                <a:latin typeface="Liberation Sans" panose="020B0604020202020204"/>
              </a:rPr>
              <a:t>Non-trading securities </a:t>
            </a:r>
          </a:p>
        </p:txBody>
      </p:sp>
      <p:sp>
        <p:nvSpPr>
          <p:cNvPr id="10" name="TextBox 9"/>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latin typeface="Liberation Sans" panose="020B0604020202020204"/>
              </a:rPr>
              <a:t>Valuing and Reporting Investments</a:t>
            </a:r>
            <a:endParaRPr lang="en-US" altLang="en-US" i="0" dirty="0">
              <a:solidFill>
                <a:schemeClr val="accent3"/>
              </a:solidFill>
              <a:latin typeface="Liberation Sans" panose="020B0604020202020204"/>
            </a:endParaRPr>
          </a:p>
        </p:txBody>
      </p:sp>
      <p:sp>
        <p:nvSpPr>
          <p:cNvPr id="11" name="TextBox 10"/>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latin typeface="Liberation Sans" panose="020B0604020202020204"/>
            </a:endParaRPr>
          </a:p>
        </p:txBody>
      </p:sp>
      <p:sp>
        <p:nvSpPr>
          <p:cNvPr id="12" name="Rectangle 11"/>
          <p:cNvSpPr/>
          <p:nvPr/>
        </p:nvSpPr>
        <p:spPr>
          <a:xfrm>
            <a:off x="5486400" y="1028581"/>
            <a:ext cx="3581400" cy="800219"/>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a:t>
            </a:r>
            <a:r>
              <a:rPr lang="en-US" sz="1800" b="1" i="0" dirty="0" smtClean="0">
                <a:solidFill>
                  <a:srgbClr val="FF3300"/>
                </a:solidFill>
                <a:latin typeface="Liberation Sans" panose="020B0604020202020204"/>
              </a:rPr>
              <a:t>5</a:t>
            </a:r>
            <a:r>
              <a:rPr lang="en-US" sz="1400" b="1" dirty="0">
                <a:solidFill>
                  <a:srgbClr val="FF3300"/>
                </a:solidFill>
                <a:latin typeface="Liberation Sans" panose="020B0604020202020204"/>
              </a:rPr>
              <a:t> </a:t>
            </a:r>
            <a:endParaRPr lang="en-US" sz="1400" b="1" dirty="0" smtClean="0">
              <a:solidFill>
                <a:srgbClr val="FF3300"/>
              </a:solidFill>
              <a:latin typeface="Liberation Sans" panose="020B0604020202020204"/>
            </a:endParaRPr>
          </a:p>
          <a:p>
            <a:pPr algn="l"/>
            <a:r>
              <a:rPr lang="en-US" sz="1400" b="1" dirty="0" smtClean="0">
                <a:latin typeface="Liberation Sans" panose="020B0604020202020204"/>
              </a:rPr>
              <a:t>Indicate </a:t>
            </a:r>
            <a:r>
              <a:rPr lang="en-US" sz="1400" b="1" dirty="0">
                <a:latin typeface="Liberation Sans" panose="020B0604020202020204"/>
              </a:rPr>
              <a:t>how debt and share investments are reported in financial statements.</a:t>
            </a: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
        <p:nvSpPr>
          <p:cNvPr id="15" name="Rectangle 3"/>
          <p:cNvSpPr>
            <a:spLocks noChangeArrowheads="1"/>
          </p:cNvSpPr>
          <p:nvPr/>
        </p:nvSpPr>
        <p:spPr bwMode="auto">
          <a:xfrm>
            <a:off x="533400" y="1268025"/>
            <a:ext cx="7620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80000"/>
            </a:pPr>
            <a:r>
              <a:rPr lang="en-US" altLang="en-US" sz="2800" b="1" dirty="0">
                <a:solidFill>
                  <a:srgbClr val="CC0000"/>
                </a:solidFill>
                <a:latin typeface="Liberation Sans" panose="020B0604020202020204"/>
              </a:rPr>
              <a:t>Categories of Securities</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i="0" dirty="0">
                <a:solidFill>
                  <a:schemeClr val="tx2">
                    <a:lumMod val="75000"/>
                  </a:schemeClr>
                </a:solidFill>
                <a:effectLst/>
                <a:latin typeface="Arial" panose="020B0604020202020204" pitchFamily="34" charset="0"/>
              </a:rPr>
              <a:t>Valuing and Reporting Investments</a:t>
            </a:r>
          </a:p>
        </p:txBody>
      </p:sp>
      <p:sp>
        <p:nvSpPr>
          <p:cNvPr id="108647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3"/>
          <p:cNvSpPr>
            <a:spLocks noChangeArrowheads="1"/>
          </p:cNvSpPr>
          <p:nvPr/>
        </p:nvSpPr>
        <p:spPr bwMode="auto">
          <a:xfrm>
            <a:off x="533400" y="1268025"/>
            <a:ext cx="7620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80000"/>
            </a:pPr>
            <a:r>
              <a:rPr lang="en-US" altLang="en-US" sz="2800" b="1" dirty="0">
                <a:solidFill>
                  <a:srgbClr val="CC0000"/>
                </a:solidFill>
                <a:latin typeface="Liberation Sans" panose="020B0604020202020204"/>
              </a:rPr>
              <a:t>Categories of Securities</a:t>
            </a:r>
          </a:p>
        </p:txBody>
      </p:sp>
      <p:pic>
        <p:nvPicPr>
          <p:cNvPr id="2" name="Picture 1"/>
          <p:cNvPicPr>
            <a:picLocks noChangeAspect="1"/>
          </p:cNvPicPr>
          <p:nvPr/>
        </p:nvPicPr>
        <p:blipFill>
          <a:blip r:embed="rId3"/>
          <a:stretch>
            <a:fillRect/>
          </a:stretch>
        </p:blipFill>
        <p:spPr>
          <a:xfrm>
            <a:off x="304800" y="2031431"/>
            <a:ext cx="8534400" cy="2769169"/>
          </a:xfrm>
          <a:prstGeom prst="rect">
            <a:avLst/>
          </a:prstGeom>
        </p:spPr>
      </p:pic>
      <p:sp>
        <p:nvSpPr>
          <p:cNvPr id="3" name="Rectangle 2"/>
          <p:cNvSpPr/>
          <p:nvPr/>
        </p:nvSpPr>
        <p:spPr>
          <a:xfrm>
            <a:off x="266475" y="4817585"/>
            <a:ext cx="1790925" cy="461665"/>
          </a:xfrm>
          <a:prstGeom prst="rect">
            <a:avLst/>
          </a:prstGeom>
        </p:spPr>
        <p:txBody>
          <a:bodyPr wrap="square">
            <a:spAutoFit/>
          </a:bodyPr>
          <a:lstStyle/>
          <a:p>
            <a:pPr algn="l"/>
            <a:r>
              <a:rPr lang="en-US" sz="1200" b="1" dirty="0">
                <a:latin typeface="Liberation Sans" panose="020B0604020202020204" pitchFamily="34" charset="0"/>
              </a:rPr>
              <a:t>Illustration 12-6 </a:t>
            </a:r>
            <a:endParaRPr lang="en-US" sz="1200" b="1" dirty="0" smtClean="0">
              <a:latin typeface="Liberation Sans" panose="020B0604020202020204" pitchFamily="34" charset="0"/>
            </a:endParaRPr>
          </a:p>
          <a:p>
            <a:pPr algn="l"/>
            <a:r>
              <a:rPr lang="en-US" sz="1200" dirty="0" smtClean="0">
                <a:latin typeface="Liberation Sans" panose="020B0604020202020204" pitchFamily="34" charset="0"/>
              </a:rPr>
              <a:t>Valuation </a:t>
            </a:r>
            <a:r>
              <a:rPr lang="en-US" sz="1200" dirty="0">
                <a:latin typeface="Liberation Sans" panose="020B0604020202020204" pitchFamily="34" charset="0"/>
              </a:rPr>
              <a:t>guidelines</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5" name="Rectangle 3"/>
          <p:cNvSpPr>
            <a:spLocks noChangeArrowheads="1"/>
          </p:cNvSpPr>
          <p:nvPr/>
        </p:nvSpPr>
        <p:spPr bwMode="auto">
          <a:xfrm>
            <a:off x="533400" y="1295400"/>
            <a:ext cx="76200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80000"/>
            </a:pPr>
            <a:r>
              <a:rPr lang="en-US" altLang="en-US" sz="2700" b="1" dirty="0" smtClean="0">
                <a:solidFill>
                  <a:srgbClr val="006600"/>
                </a:solidFill>
                <a:latin typeface="Liberation Sans" panose="020B0604020202020204"/>
              </a:rPr>
              <a:t>TRADING SECURITIES</a:t>
            </a:r>
            <a:endParaRPr lang="en-US" altLang="en-US" sz="2700" b="1" dirty="0">
              <a:solidFill>
                <a:srgbClr val="006600"/>
              </a:solidFill>
              <a:latin typeface="Liberation Sans" panose="020B0604020202020204"/>
            </a:endParaRPr>
          </a:p>
        </p:txBody>
      </p:sp>
      <p:sp>
        <p:nvSpPr>
          <p:cNvPr id="945156" name="Rectangle 4"/>
          <p:cNvSpPr>
            <a:spLocks noChangeArrowheads="1"/>
          </p:cNvSpPr>
          <p:nvPr/>
        </p:nvSpPr>
        <p:spPr bwMode="auto">
          <a:xfrm>
            <a:off x="533400" y="1905000"/>
            <a:ext cx="7924800" cy="30008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marL="1716088" indent="-457200" algn="l">
              <a:defRPr sz="2400">
                <a:solidFill>
                  <a:schemeClr val="tx1"/>
                </a:solidFill>
                <a:latin typeface="Times New Roman" panose="02020603050405020304" pitchFamily="18" charset="0"/>
              </a:defRPr>
            </a:lvl3pPr>
            <a:lvl4pPr marL="2287588" indent="-457200" algn="l">
              <a:defRPr sz="2400">
                <a:solidFill>
                  <a:schemeClr val="tx1"/>
                </a:solidFill>
                <a:latin typeface="Times New Roman" panose="02020603050405020304" pitchFamily="18" charset="0"/>
              </a:defRPr>
            </a:lvl4pPr>
            <a:lvl5pPr marL="2859088" indent="-457200" algn="l">
              <a:defRPr sz="2400">
                <a:solidFill>
                  <a:schemeClr val="tx1"/>
                </a:solidFill>
                <a:latin typeface="Times New Roman" panose="02020603050405020304" pitchFamily="18" charset="0"/>
              </a:defRPr>
            </a:lvl5pPr>
            <a:lvl6pPr marL="3316288" indent="-457200" eaLnBrk="0" fontAlgn="base" hangingPunct="0">
              <a:spcBef>
                <a:spcPct val="0"/>
              </a:spcBef>
              <a:spcAft>
                <a:spcPct val="0"/>
              </a:spcAft>
              <a:defRPr sz="2400">
                <a:solidFill>
                  <a:schemeClr val="tx1"/>
                </a:solidFill>
                <a:latin typeface="Times New Roman" panose="02020603050405020304" pitchFamily="18" charset="0"/>
              </a:defRPr>
            </a:lvl6pPr>
            <a:lvl7pPr marL="3773488" indent="-457200" eaLnBrk="0" fontAlgn="base" hangingPunct="0">
              <a:spcBef>
                <a:spcPct val="0"/>
              </a:spcBef>
              <a:spcAft>
                <a:spcPct val="0"/>
              </a:spcAft>
              <a:defRPr sz="2400">
                <a:solidFill>
                  <a:schemeClr val="tx1"/>
                </a:solidFill>
                <a:latin typeface="Times New Roman" panose="02020603050405020304" pitchFamily="18" charset="0"/>
              </a:defRPr>
            </a:lvl7pPr>
            <a:lvl8pPr marL="4230688" indent="-457200" eaLnBrk="0" fontAlgn="base" hangingPunct="0">
              <a:spcBef>
                <a:spcPct val="0"/>
              </a:spcBef>
              <a:spcAft>
                <a:spcPct val="0"/>
              </a:spcAft>
              <a:defRPr sz="2400">
                <a:solidFill>
                  <a:schemeClr val="tx1"/>
                </a:solidFill>
                <a:latin typeface="Times New Roman" panose="02020603050405020304" pitchFamily="18" charset="0"/>
              </a:defRPr>
            </a:lvl8pPr>
            <a:lvl9pPr marL="4687888" indent="-457200"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20000"/>
              </a:lnSpc>
              <a:spcBef>
                <a:spcPct val="60000"/>
              </a:spcBef>
              <a:buClr>
                <a:srgbClr val="CC0000"/>
              </a:buClr>
              <a:buSzPct val="80000"/>
              <a:buFont typeface="Wingdings" panose="05000000000000000000" pitchFamily="2" charset="2"/>
              <a:buChar char="u"/>
            </a:pPr>
            <a:r>
              <a:rPr lang="en-US" altLang="en-US" sz="2100" dirty="0">
                <a:latin typeface="Liberation Sans" panose="020B0604020202020204"/>
              </a:rPr>
              <a:t>Companies hold trading securities with the intention of selling them in a short period (generally less than a month). </a:t>
            </a:r>
          </a:p>
          <a:p>
            <a:pPr lvl="1">
              <a:lnSpc>
                <a:spcPct val="120000"/>
              </a:lnSpc>
              <a:spcBef>
                <a:spcPct val="60000"/>
              </a:spcBef>
              <a:buClr>
                <a:srgbClr val="CC0000"/>
              </a:buClr>
              <a:buSzPct val="80000"/>
              <a:buFont typeface="Wingdings" panose="05000000000000000000" pitchFamily="2" charset="2"/>
              <a:buChar char="u"/>
            </a:pPr>
            <a:r>
              <a:rPr lang="en-US" altLang="en-US" sz="2100" b="1" i="1" dirty="0">
                <a:latin typeface="Liberation Sans" panose="020B0604020202020204"/>
              </a:rPr>
              <a:t>Trading</a:t>
            </a:r>
            <a:r>
              <a:rPr lang="en-US" altLang="en-US" sz="2100" i="1" dirty="0">
                <a:latin typeface="Liberation Sans" panose="020B0604020202020204"/>
              </a:rPr>
              <a:t> </a:t>
            </a:r>
            <a:r>
              <a:rPr lang="en-US" altLang="en-US" sz="2100" dirty="0">
                <a:latin typeface="Liberation Sans" panose="020B0604020202020204"/>
              </a:rPr>
              <a:t>means frequent buying and selling.</a:t>
            </a:r>
          </a:p>
          <a:p>
            <a:pPr lvl="1">
              <a:lnSpc>
                <a:spcPct val="120000"/>
              </a:lnSpc>
              <a:spcBef>
                <a:spcPct val="60000"/>
              </a:spcBef>
              <a:buClr>
                <a:srgbClr val="CC0000"/>
              </a:buClr>
              <a:buSzPct val="80000"/>
              <a:buFont typeface="Wingdings" panose="05000000000000000000" pitchFamily="2" charset="2"/>
              <a:buChar char="u"/>
            </a:pPr>
            <a:r>
              <a:rPr lang="en-US" altLang="en-US" sz="2100" dirty="0">
                <a:latin typeface="Liberation Sans" panose="020B0604020202020204"/>
              </a:rPr>
              <a:t>Companies report trading securities at fair value, and report changes from cost as part of net income.</a:t>
            </a:r>
          </a:p>
          <a:p>
            <a:pPr lvl="1">
              <a:lnSpc>
                <a:spcPct val="120000"/>
              </a:lnSpc>
              <a:spcBef>
                <a:spcPct val="60000"/>
              </a:spcBef>
              <a:buClr>
                <a:srgbClr val="CC0000"/>
              </a:buClr>
              <a:buSzPct val="80000"/>
              <a:buFont typeface="Wingdings" panose="05000000000000000000" pitchFamily="2" charset="2"/>
              <a:buChar char="u"/>
            </a:pPr>
            <a:r>
              <a:rPr lang="en-US" altLang="en-US" sz="2100" dirty="0">
                <a:latin typeface="Liberation Sans" panose="020B0604020202020204"/>
              </a:rPr>
              <a:t>Classified as current asset.</a:t>
            </a:r>
          </a:p>
        </p:txBody>
      </p:sp>
      <p:sp>
        <p:nvSpPr>
          <p:cNvPr id="945161" name="Rectangle 9"/>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a:solidFill>
                  <a:srgbClr val="CC0000"/>
                </a:solidFill>
                <a:effectLst/>
                <a:latin typeface="Liberation Sans" panose="020B0604020202020204"/>
              </a:rPr>
              <a:t>Categories of Securities</a:t>
            </a:r>
          </a:p>
        </p:txBody>
      </p:sp>
      <p:sp>
        <p:nvSpPr>
          <p:cNvPr id="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ChangeArrowheads="1"/>
          </p:cNvSpPr>
          <p:nvPr/>
        </p:nvSpPr>
        <p:spPr bwMode="auto">
          <a:xfrm>
            <a:off x="533400" y="1295400"/>
            <a:ext cx="7391400" cy="9144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801688" indent="-574675"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414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67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320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92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64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40036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608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15000"/>
              </a:lnSpc>
              <a:spcBef>
                <a:spcPct val="30000"/>
              </a:spcBef>
              <a:buFont typeface="Wingdings" panose="05000000000000000000" pitchFamily="2" charset="2"/>
              <a:buNone/>
            </a:pPr>
            <a:r>
              <a:rPr lang="en-US" altLang="en-US" sz="2100" dirty="0">
                <a:solidFill>
                  <a:schemeClr val="tx1"/>
                </a:solidFill>
                <a:effectLst/>
                <a:latin typeface="Liberation Sans" panose="020B0604020202020204"/>
              </a:rPr>
              <a:t>Illustration</a:t>
            </a:r>
            <a:r>
              <a:rPr lang="en-US" altLang="en-US" sz="2100" dirty="0" smtClean="0">
                <a:solidFill>
                  <a:schemeClr val="tx1"/>
                </a:solidFill>
                <a:effectLst/>
                <a:latin typeface="Liberation Sans" panose="020B0604020202020204"/>
              </a:rPr>
              <a:t>:</a:t>
            </a:r>
            <a:r>
              <a:rPr lang="en-US" altLang="en-US" sz="2100" b="0" dirty="0" smtClean="0">
                <a:solidFill>
                  <a:schemeClr val="tx1"/>
                </a:solidFill>
                <a:effectLst/>
                <a:latin typeface="Liberation Sans" panose="020B0604020202020204"/>
              </a:rPr>
              <a:t> </a:t>
            </a:r>
            <a:r>
              <a:rPr lang="en-US" altLang="en-US" sz="2100" b="0" dirty="0">
                <a:solidFill>
                  <a:schemeClr val="tx1"/>
                </a:solidFill>
                <a:effectLst/>
                <a:latin typeface="Liberation Sans" panose="020B0604020202020204"/>
              </a:rPr>
              <a:t>Investments of Pace </a:t>
            </a:r>
            <a:r>
              <a:rPr lang="en-US" altLang="en-US" sz="2100" b="0" dirty="0" smtClean="0">
                <a:solidFill>
                  <a:schemeClr val="tx1"/>
                </a:solidFill>
                <a:effectLst/>
                <a:latin typeface="Liberation Sans" panose="020B0604020202020204"/>
              </a:rPr>
              <a:t>SA are </a:t>
            </a:r>
            <a:r>
              <a:rPr lang="en-US" altLang="en-US" sz="2100" b="0" dirty="0">
                <a:solidFill>
                  <a:schemeClr val="tx1"/>
                </a:solidFill>
                <a:effectLst/>
                <a:latin typeface="Liberation Sans" panose="020B0604020202020204"/>
              </a:rPr>
              <a:t>classified as trading securities on December 31, </a:t>
            </a:r>
            <a:r>
              <a:rPr lang="en-US" altLang="en-US" sz="2100" b="0" dirty="0" smtClean="0">
                <a:solidFill>
                  <a:schemeClr val="tx1"/>
                </a:solidFill>
                <a:effectLst/>
                <a:latin typeface="Liberation Sans" panose="020B0604020202020204"/>
              </a:rPr>
              <a:t>2017.</a:t>
            </a:r>
            <a:endParaRPr lang="en-US" altLang="en-US" sz="2100" b="0" dirty="0">
              <a:solidFill>
                <a:schemeClr val="tx1"/>
              </a:solidFill>
              <a:effectLst/>
              <a:latin typeface="Liberation Sans" panose="020B0604020202020204"/>
            </a:endParaRPr>
          </a:p>
        </p:txBody>
      </p:sp>
      <p:sp>
        <p:nvSpPr>
          <p:cNvPr id="914438" name="Rectangle 6"/>
          <p:cNvSpPr>
            <a:spLocks noChangeArrowheads="1"/>
          </p:cNvSpPr>
          <p:nvPr/>
        </p:nvSpPr>
        <p:spPr bwMode="auto">
          <a:xfrm>
            <a:off x="533400" y="4397375"/>
            <a:ext cx="8305800" cy="5334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defRPr sz="2400">
                <a:solidFill>
                  <a:schemeClr val="tx1"/>
                </a:solidFill>
                <a:latin typeface="Times New Roman" panose="02020603050405020304" pitchFamily="18" charset="0"/>
              </a:defRPr>
            </a:lvl1pPr>
            <a:lvl2pPr marL="801688" indent="-574675" algn="l">
              <a:defRPr sz="2400">
                <a:solidFill>
                  <a:schemeClr val="tx1"/>
                </a:solidFill>
                <a:latin typeface="Times New Roman" panose="02020603050405020304" pitchFamily="18" charset="0"/>
              </a:defRPr>
            </a:lvl2pPr>
            <a:lvl3pPr marL="1641475" indent="-381000" algn="l">
              <a:defRPr sz="2400">
                <a:solidFill>
                  <a:schemeClr val="tx1"/>
                </a:solidFill>
                <a:latin typeface="Times New Roman" panose="02020603050405020304" pitchFamily="18" charset="0"/>
              </a:defRPr>
            </a:lvl3pPr>
            <a:lvl4pPr marL="2136775" indent="-381000" algn="l">
              <a:defRPr sz="2400">
                <a:solidFill>
                  <a:schemeClr val="tx1"/>
                </a:solidFill>
                <a:latin typeface="Times New Roman" panose="02020603050405020304" pitchFamily="18" charset="0"/>
              </a:defRPr>
            </a:lvl4pPr>
            <a:lvl5pPr marL="2632075" indent="-381000" algn="l">
              <a:defRPr sz="2400">
                <a:solidFill>
                  <a:schemeClr val="tx1"/>
                </a:solidFill>
                <a:latin typeface="Times New Roman" panose="02020603050405020304" pitchFamily="18" charset="0"/>
              </a:defRPr>
            </a:lvl5pPr>
            <a:lvl6pPr marL="3089275" indent="-381000" eaLnBrk="0" fontAlgn="base" hangingPunct="0">
              <a:spcBef>
                <a:spcPct val="0"/>
              </a:spcBef>
              <a:spcAft>
                <a:spcPct val="0"/>
              </a:spcAft>
              <a:defRPr sz="2400">
                <a:solidFill>
                  <a:schemeClr val="tx1"/>
                </a:solidFill>
                <a:latin typeface="Times New Roman" panose="02020603050405020304" pitchFamily="18" charset="0"/>
              </a:defRPr>
            </a:lvl6pPr>
            <a:lvl7pPr marL="3546475" indent="-381000" eaLnBrk="0" fontAlgn="base" hangingPunct="0">
              <a:spcBef>
                <a:spcPct val="0"/>
              </a:spcBef>
              <a:spcAft>
                <a:spcPct val="0"/>
              </a:spcAft>
              <a:defRPr sz="2400">
                <a:solidFill>
                  <a:schemeClr val="tx1"/>
                </a:solidFill>
                <a:latin typeface="Times New Roman" panose="02020603050405020304" pitchFamily="18" charset="0"/>
              </a:defRPr>
            </a:lvl7pPr>
            <a:lvl8pPr marL="4003675" indent="-381000" eaLnBrk="0" fontAlgn="base" hangingPunct="0">
              <a:spcBef>
                <a:spcPct val="0"/>
              </a:spcBef>
              <a:spcAft>
                <a:spcPct val="0"/>
              </a:spcAft>
              <a:defRPr sz="2400">
                <a:solidFill>
                  <a:schemeClr val="tx1"/>
                </a:solidFill>
                <a:latin typeface="Times New Roman" panose="02020603050405020304" pitchFamily="18" charset="0"/>
              </a:defRPr>
            </a:lvl8pPr>
            <a:lvl9pPr marL="4460875" indent="-381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Bef>
                <a:spcPct val="30000"/>
              </a:spcBef>
              <a:buClr>
                <a:schemeClr val="accent2"/>
              </a:buClr>
              <a:buSzPct val="75000"/>
              <a:buFont typeface="Wingdings" panose="05000000000000000000" pitchFamily="2" charset="2"/>
              <a:buNone/>
            </a:pPr>
            <a:r>
              <a:rPr lang="en-US" altLang="en-US" sz="2100" dirty="0">
                <a:solidFill>
                  <a:schemeClr val="bg2"/>
                </a:solidFill>
                <a:latin typeface="Liberation Sans" panose="020B0604020202020204"/>
              </a:rPr>
              <a:t>The adjusting entry for Pace </a:t>
            </a:r>
            <a:r>
              <a:rPr lang="en-US" altLang="en-US" sz="2100" dirty="0" smtClean="0">
                <a:solidFill>
                  <a:schemeClr val="bg2"/>
                </a:solidFill>
                <a:latin typeface="Liberation Sans" panose="020B0604020202020204"/>
              </a:rPr>
              <a:t>is</a:t>
            </a:r>
            <a:r>
              <a:rPr lang="en-US" altLang="en-US" sz="2100" dirty="0">
                <a:solidFill>
                  <a:schemeClr val="bg2"/>
                </a:solidFill>
                <a:latin typeface="Liberation Sans" panose="020B0604020202020204"/>
              </a:rPr>
              <a:t>:</a:t>
            </a:r>
          </a:p>
        </p:txBody>
      </p:sp>
      <p:sp>
        <p:nvSpPr>
          <p:cNvPr id="914441" name="Text Box 9"/>
          <p:cNvSpPr txBox="1">
            <a:spLocks noChangeArrowheads="1"/>
          </p:cNvSpPr>
          <p:nvPr/>
        </p:nvSpPr>
        <p:spPr bwMode="auto">
          <a:xfrm>
            <a:off x="533400" y="4933950"/>
            <a:ext cx="1600200" cy="4485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00100" algn="l"/>
                <a:tab pos="4806950" algn="r"/>
                <a:tab pos="7659688" algn="r"/>
              </a:tabLst>
              <a:defRPr sz="2400">
                <a:solidFill>
                  <a:schemeClr val="tx1"/>
                </a:solidFill>
                <a:latin typeface="Times New Roman" panose="02020603050405020304" pitchFamily="18" charset="0"/>
              </a:defRPr>
            </a:lvl1pPr>
            <a:lvl2pPr marL="1079500" indent="-457200" algn="l">
              <a:tabLst>
                <a:tab pos="800100" algn="l"/>
                <a:tab pos="4806950" algn="r"/>
                <a:tab pos="7659688" algn="r"/>
              </a:tabLst>
              <a:defRPr sz="2400">
                <a:solidFill>
                  <a:schemeClr val="tx1"/>
                </a:solidFill>
                <a:latin typeface="Times New Roman" panose="02020603050405020304" pitchFamily="18" charset="0"/>
              </a:defRPr>
            </a:lvl2pPr>
            <a:lvl3pPr marL="1651000" indent="-457200" algn="l">
              <a:tabLst>
                <a:tab pos="800100" algn="l"/>
                <a:tab pos="4806950" algn="r"/>
                <a:tab pos="7659688" algn="r"/>
              </a:tabLst>
              <a:defRPr sz="2400">
                <a:solidFill>
                  <a:schemeClr val="tx1"/>
                </a:solidFill>
                <a:latin typeface="Times New Roman" panose="02020603050405020304" pitchFamily="18" charset="0"/>
              </a:defRPr>
            </a:lvl3pPr>
            <a:lvl4pPr marL="2222500" indent="-457200" algn="l">
              <a:tabLst>
                <a:tab pos="800100" algn="l"/>
                <a:tab pos="4806950" algn="r"/>
                <a:tab pos="7659688" algn="r"/>
              </a:tabLst>
              <a:defRPr sz="2400">
                <a:solidFill>
                  <a:schemeClr val="tx1"/>
                </a:solidFill>
                <a:latin typeface="Times New Roman" panose="02020603050405020304" pitchFamily="18" charset="0"/>
              </a:defRPr>
            </a:lvl4pPr>
            <a:lvl5pPr marL="2794000" indent="-457200" algn="l">
              <a:tabLst>
                <a:tab pos="800100"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100" dirty="0">
                <a:latin typeface="Liberation Sans" panose="020B0604020202020204"/>
                <a:cs typeface="Arial" panose="020B0604020202020204" pitchFamily="34" charset="0"/>
              </a:rPr>
              <a:t>Dec. 31</a:t>
            </a:r>
          </a:p>
        </p:txBody>
      </p:sp>
      <p:sp>
        <p:nvSpPr>
          <p:cNvPr id="914442" name="Text Box 10"/>
          <p:cNvSpPr txBox="1">
            <a:spLocks noChangeArrowheads="1"/>
          </p:cNvSpPr>
          <p:nvPr/>
        </p:nvSpPr>
        <p:spPr bwMode="auto">
          <a:xfrm>
            <a:off x="1905000" y="4933950"/>
            <a:ext cx="6781800" cy="48013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0" algn="l"/>
                <a:tab pos="457200" algn="l"/>
                <a:tab pos="5257800" algn="r"/>
                <a:tab pos="6286500" algn="r"/>
                <a:tab pos="7659688" algn="r"/>
              </a:tabLst>
              <a:defRPr sz="2400">
                <a:solidFill>
                  <a:schemeClr val="tx1"/>
                </a:solidFill>
                <a:latin typeface="Times New Roman" panose="02020603050405020304" pitchFamily="18" charset="0"/>
              </a:defRPr>
            </a:lvl1pPr>
            <a:lvl2pPr marL="1079500" indent="-457200" algn="l">
              <a:tabLst>
                <a:tab pos="0" algn="l"/>
                <a:tab pos="457200" algn="l"/>
                <a:tab pos="5257800" algn="r"/>
                <a:tab pos="6286500" algn="r"/>
                <a:tab pos="7659688" algn="r"/>
              </a:tabLst>
              <a:defRPr sz="2400">
                <a:solidFill>
                  <a:schemeClr val="tx1"/>
                </a:solidFill>
                <a:latin typeface="Times New Roman" panose="02020603050405020304" pitchFamily="18" charset="0"/>
              </a:defRPr>
            </a:lvl2pPr>
            <a:lvl3pPr marL="1651000" indent="-457200" algn="l">
              <a:tabLst>
                <a:tab pos="0" algn="l"/>
                <a:tab pos="457200" algn="l"/>
                <a:tab pos="5257800" algn="r"/>
                <a:tab pos="6286500" algn="r"/>
                <a:tab pos="7659688" algn="r"/>
              </a:tabLst>
              <a:defRPr sz="2400">
                <a:solidFill>
                  <a:schemeClr val="tx1"/>
                </a:solidFill>
                <a:latin typeface="Times New Roman" panose="02020603050405020304" pitchFamily="18" charset="0"/>
              </a:defRPr>
            </a:lvl3pPr>
            <a:lvl4pPr marL="2222500" indent="-457200" algn="l">
              <a:tabLst>
                <a:tab pos="0" algn="l"/>
                <a:tab pos="457200" algn="l"/>
                <a:tab pos="5257800" algn="r"/>
                <a:tab pos="6286500" algn="r"/>
                <a:tab pos="7659688" algn="r"/>
              </a:tabLst>
              <a:defRPr sz="2400">
                <a:solidFill>
                  <a:schemeClr val="tx1"/>
                </a:solidFill>
                <a:latin typeface="Times New Roman" panose="02020603050405020304" pitchFamily="18" charset="0"/>
              </a:defRPr>
            </a:lvl4pPr>
            <a:lvl5pPr marL="2794000" indent="-457200" algn="l">
              <a:tabLst>
                <a:tab pos="0" algn="l"/>
                <a:tab pos="457200" algn="l"/>
                <a:tab pos="5257800" algn="r"/>
                <a:tab pos="62865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0" algn="l"/>
                <a:tab pos="457200" algn="l"/>
                <a:tab pos="5257800" algn="r"/>
                <a:tab pos="62865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0" algn="l"/>
                <a:tab pos="457200" algn="l"/>
                <a:tab pos="5257800" algn="r"/>
                <a:tab pos="62865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0" algn="l"/>
                <a:tab pos="457200" algn="l"/>
                <a:tab pos="5257800" algn="r"/>
                <a:tab pos="62865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0" algn="l"/>
                <a:tab pos="457200" algn="l"/>
                <a:tab pos="5257800" algn="r"/>
                <a:tab pos="628650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100" dirty="0">
                <a:latin typeface="Liberation Sans" panose="020B0604020202020204"/>
                <a:cs typeface="Arial" panose="020B0604020202020204" pitchFamily="34" charset="0"/>
              </a:rPr>
              <a:t>Fair </a:t>
            </a:r>
            <a:r>
              <a:rPr lang="en-US" altLang="en-US" sz="2100" dirty="0" smtClean="0">
                <a:latin typeface="Liberation Sans" panose="020B0604020202020204"/>
                <a:cs typeface="Arial" panose="020B0604020202020204" pitchFamily="34" charset="0"/>
              </a:rPr>
              <a:t>Value Adjustment—Trading</a:t>
            </a:r>
            <a:r>
              <a:rPr lang="en-US" altLang="en-US" sz="2100" dirty="0">
                <a:latin typeface="Liberation Sans" panose="020B0604020202020204"/>
                <a:cs typeface="Arial" panose="020B0604020202020204" pitchFamily="34" charset="0"/>
              </a:rPr>
              <a:t>	7,000</a:t>
            </a:r>
          </a:p>
        </p:txBody>
      </p:sp>
      <p:sp>
        <p:nvSpPr>
          <p:cNvPr id="914443" name="Text Box 11"/>
          <p:cNvSpPr txBox="1">
            <a:spLocks noChangeArrowheads="1"/>
          </p:cNvSpPr>
          <p:nvPr/>
        </p:nvSpPr>
        <p:spPr bwMode="auto">
          <a:xfrm>
            <a:off x="1905000" y="5467350"/>
            <a:ext cx="6781800" cy="476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0" algn="l"/>
                <a:tab pos="457200" algn="l"/>
                <a:tab pos="5372100" algn="r"/>
                <a:tab pos="6400800" algn="r"/>
                <a:tab pos="7659688" algn="r"/>
              </a:tabLst>
              <a:defRPr sz="2400">
                <a:solidFill>
                  <a:schemeClr val="tx1"/>
                </a:solidFill>
                <a:latin typeface="Times New Roman" panose="02020603050405020304" pitchFamily="18" charset="0"/>
              </a:defRPr>
            </a:lvl1pPr>
            <a:lvl2pPr marL="1079500" indent="-457200" algn="l">
              <a:tabLst>
                <a:tab pos="0" algn="l"/>
                <a:tab pos="457200" algn="l"/>
                <a:tab pos="5372100" algn="r"/>
                <a:tab pos="6400800" algn="r"/>
                <a:tab pos="7659688" algn="r"/>
              </a:tabLst>
              <a:defRPr sz="2400">
                <a:solidFill>
                  <a:schemeClr val="tx1"/>
                </a:solidFill>
                <a:latin typeface="Times New Roman" panose="02020603050405020304" pitchFamily="18" charset="0"/>
              </a:defRPr>
            </a:lvl2pPr>
            <a:lvl3pPr marL="1651000" indent="-457200" algn="l">
              <a:tabLst>
                <a:tab pos="0" algn="l"/>
                <a:tab pos="457200" algn="l"/>
                <a:tab pos="5372100" algn="r"/>
                <a:tab pos="6400800" algn="r"/>
                <a:tab pos="7659688" algn="r"/>
              </a:tabLst>
              <a:defRPr sz="2400">
                <a:solidFill>
                  <a:schemeClr val="tx1"/>
                </a:solidFill>
                <a:latin typeface="Times New Roman" panose="02020603050405020304" pitchFamily="18" charset="0"/>
              </a:defRPr>
            </a:lvl3pPr>
            <a:lvl4pPr marL="2222500" indent="-457200" algn="l">
              <a:tabLst>
                <a:tab pos="0" algn="l"/>
                <a:tab pos="457200" algn="l"/>
                <a:tab pos="5372100" algn="r"/>
                <a:tab pos="6400800" algn="r"/>
                <a:tab pos="7659688" algn="r"/>
              </a:tabLst>
              <a:defRPr sz="2400">
                <a:solidFill>
                  <a:schemeClr val="tx1"/>
                </a:solidFill>
                <a:latin typeface="Times New Roman" panose="02020603050405020304" pitchFamily="18" charset="0"/>
              </a:defRPr>
            </a:lvl4pPr>
            <a:lvl5pPr marL="2794000" indent="-457200" algn="l">
              <a:tabLst>
                <a:tab pos="0" algn="l"/>
                <a:tab pos="457200" algn="l"/>
                <a:tab pos="5372100" algn="r"/>
                <a:tab pos="64008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0" algn="l"/>
                <a:tab pos="457200" algn="l"/>
                <a:tab pos="5372100" algn="r"/>
                <a:tab pos="64008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0" algn="l"/>
                <a:tab pos="457200" algn="l"/>
                <a:tab pos="5372100" algn="r"/>
                <a:tab pos="64008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0" algn="l"/>
                <a:tab pos="457200" algn="l"/>
                <a:tab pos="5372100" algn="r"/>
                <a:tab pos="64008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0" algn="l"/>
                <a:tab pos="457200" algn="l"/>
                <a:tab pos="5372100" algn="r"/>
                <a:tab pos="640080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100" dirty="0">
                <a:latin typeface="Liberation Sans" panose="020B0604020202020204"/>
                <a:cs typeface="Arial" panose="020B0604020202020204" pitchFamily="34" charset="0"/>
              </a:rPr>
              <a:t>	</a:t>
            </a:r>
            <a:r>
              <a:rPr lang="en-US" altLang="en-US" sz="2100" dirty="0" smtClean="0">
                <a:latin typeface="Liberation Sans" panose="020B0604020202020204"/>
                <a:cs typeface="Arial" panose="020B0604020202020204" pitchFamily="34" charset="0"/>
              </a:rPr>
              <a:t>	Unrealized Gain—Income</a:t>
            </a:r>
            <a:r>
              <a:rPr lang="en-US" altLang="en-US" sz="2100" dirty="0">
                <a:latin typeface="Liberation Sans" panose="020B0604020202020204"/>
                <a:cs typeface="Arial" panose="020B0604020202020204" pitchFamily="34" charset="0"/>
              </a:rPr>
              <a:t>		7,000</a:t>
            </a:r>
          </a:p>
        </p:txBody>
      </p:sp>
      <p:sp>
        <p:nvSpPr>
          <p:cNvPr id="914444" name="Text Box 12"/>
          <p:cNvSpPr txBox="1">
            <a:spLocks noChangeArrowheads="1"/>
          </p:cNvSpPr>
          <p:nvPr/>
        </p:nvSpPr>
        <p:spPr bwMode="auto">
          <a:xfrm>
            <a:off x="6705600" y="1904675"/>
            <a:ext cx="22860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200" b="1" dirty="0">
                <a:latin typeface="Liberation Sans" panose="020B0604020202020204"/>
              </a:rPr>
              <a:t>Illustration </a:t>
            </a:r>
            <a:r>
              <a:rPr lang="en-US" altLang="en-US" sz="1200" b="1" dirty="0" smtClean="0">
                <a:latin typeface="Liberation Sans" panose="020B0604020202020204"/>
              </a:rPr>
              <a:t>12-7</a:t>
            </a:r>
          </a:p>
          <a:p>
            <a:pPr algn="l">
              <a:spcBef>
                <a:spcPts val="0"/>
              </a:spcBef>
            </a:pPr>
            <a:r>
              <a:rPr lang="en-US" altLang="en-US" sz="1200" dirty="0" smtClean="0">
                <a:latin typeface="Liberation Sans" panose="020B0604020202020204"/>
              </a:rPr>
              <a:t>Valuation of trading securities</a:t>
            </a:r>
            <a:endParaRPr lang="en-US" altLang="en-US" sz="1200" dirty="0">
              <a:latin typeface="Liberation Sans" panose="020B0604020202020204"/>
            </a:endParaRPr>
          </a:p>
        </p:txBody>
      </p:sp>
      <p:sp>
        <p:nvSpPr>
          <p:cNvPr id="914449"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TRADING SECURITIES</a:t>
            </a:r>
            <a:endParaRPr lang="en-US" altLang="en-US" sz="3200" i="0" dirty="0">
              <a:solidFill>
                <a:srgbClr val="006600"/>
              </a:solidFill>
              <a:effectLst/>
              <a:latin typeface="Liberation Sans" panose="020B0604020202020204"/>
            </a:endParaRPr>
          </a:p>
        </p:txBody>
      </p:sp>
      <p:sp>
        <p:nvSpPr>
          <p:cNvPr id="914450"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pic>
        <p:nvPicPr>
          <p:cNvPr id="2" name="Picture 1"/>
          <p:cNvPicPr>
            <a:picLocks noChangeAspect="1"/>
          </p:cNvPicPr>
          <p:nvPr/>
        </p:nvPicPr>
        <p:blipFill>
          <a:blip r:embed="rId3"/>
          <a:stretch>
            <a:fillRect/>
          </a:stretch>
        </p:blipFill>
        <p:spPr>
          <a:xfrm>
            <a:off x="304800" y="2416175"/>
            <a:ext cx="8534400" cy="1757591"/>
          </a:xfrm>
          <a:prstGeom prst="rect">
            <a:avLst/>
          </a:prstGeom>
          <a:noFill/>
          <a:ln w="19050" cap="sq" algn="ctr">
            <a:solidFill>
              <a:schemeClr val="tx1"/>
            </a:solidFill>
            <a:miter lim="800000"/>
            <a:headEnd type="none" w="sm" len="sm"/>
            <a:tailEnd type="none" w="sm" len="sm"/>
          </a:ln>
          <a:effec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4442"/>
                                        </p:tgtEl>
                                        <p:attrNameLst>
                                          <p:attrName>style.visibility</p:attrName>
                                        </p:attrNameLst>
                                      </p:cBhvr>
                                      <p:to>
                                        <p:strVal val="visible"/>
                                      </p:to>
                                    </p:set>
                                    <p:animEffect transition="in" filter="wipe(left)">
                                      <p:cBhvr>
                                        <p:cTn id="7" dur="500"/>
                                        <p:tgtEl>
                                          <p:spTgt spid="914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4443"/>
                                        </p:tgtEl>
                                        <p:attrNameLst>
                                          <p:attrName>style.visibility</p:attrName>
                                        </p:attrNameLst>
                                      </p:cBhvr>
                                      <p:to>
                                        <p:strVal val="visible"/>
                                      </p:to>
                                    </p:set>
                                    <p:animEffect transition="in" filter="wipe(left)">
                                      <p:cBhvr>
                                        <p:cTn id="12" dur="500"/>
                                        <p:tgtEl>
                                          <p:spTgt spid="914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42" grpId="0"/>
      <p:bldP spid="91444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ChangeArrowheads="1"/>
          </p:cNvSpPr>
          <p:nvPr/>
        </p:nvSpPr>
        <p:spPr bwMode="auto">
          <a:xfrm>
            <a:off x="533400" y="1295400"/>
            <a:ext cx="8229600" cy="9144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801688" indent="-574675"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414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67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320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92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64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40036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608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15000"/>
              </a:lnSpc>
              <a:spcBef>
                <a:spcPct val="30000"/>
              </a:spcBef>
              <a:buNone/>
            </a:pPr>
            <a:r>
              <a:rPr lang="en-US" altLang="en-US" sz="2100" b="0" dirty="0" smtClean="0">
                <a:solidFill>
                  <a:schemeClr val="tx1"/>
                </a:solidFill>
                <a:effectLst/>
                <a:latin typeface="Liberation Sans" panose="020B0604020202020204"/>
              </a:rPr>
              <a:t>Illustration 12-8 shows the cost and fair values for investments that Pace classified as trading securities on December 31, 2018.</a:t>
            </a:r>
            <a:endParaRPr lang="en-US" altLang="en-US" sz="2100" b="0" dirty="0">
              <a:solidFill>
                <a:schemeClr val="tx1"/>
              </a:solidFill>
              <a:effectLst/>
              <a:latin typeface="Liberation Sans" panose="020B0604020202020204"/>
            </a:endParaRPr>
          </a:p>
        </p:txBody>
      </p:sp>
      <p:sp>
        <p:nvSpPr>
          <p:cNvPr id="914438" name="Rectangle 6"/>
          <p:cNvSpPr>
            <a:spLocks noChangeArrowheads="1"/>
          </p:cNvSpPr>
          <p:nvPr/>
        </p:nvSpPr>
        <p:spPr bwMode="auto">
          <a:xfrm>
            <a:off x="533400" y="4625975"/>
            <a:ext cx="8305800" cy="5334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defRPr sz="2400">
                <a:solidFill>
                  <a:schemeClr val="tx1"/>
                </a:solidFill>
                <a:latin typeface="Times New Roman" panose="02020603050405020304" pitchFamily="18" charset="0"/>
              </a:defRPr>
            </a:lvl1pPr>
            <a:lvl2pPr marL="801688" indent="-574675" algn="l">
              <a:defRPr sz="2400">
                <a:solidFill>
                  <a:schemeClr val="tx1"/>
                </a:solidFill>
                <a:latin typeface="Times New Roman" panose="02020603050405020304" pitchFamily="18" charset="0"/>
              </a:defRPr>
            </a:lvl2pPr>
            <a:lvl3pPr marL="1641475" indent="-381000" algn="l">
              <a:defRPr sz="2400">
                <a:solidFill>
                  <a:schemeClr val="tx1"/>
                </a:solidFill>
                <a:latin typeface="Times New Roman" panose="02020603050405020304" pitchFamily="18" charset="0"/>
              </a:defRPr>
            </a:lvl3pPr>
            <a:lvl4pPr marL="2136775" indent="-381000" algn="l">
              <a:defRPr sz="2400">
                <a:solidFill>
                  <a:schemeClr val="tx1"/>
                </a:solidFill>
                <a:latin typeface="Times New Roman" panose="02020603050405020304" pitchFamily="18" charset="0"/>
              </a:defRPr>
            </a:lvl4pPr>
            <a:lvl5pPr marL="2632075" indent="-381000" algn="l">
              <a:defRPr sz="2400">
                <a:solidFill>
                  <a:schemeClr val="tx1"/>
                </a:solidFill>
                <a:latin typeface="Times New Roman" panose="02020603050405020304" pitchFamily="18" charset="0"/>
              </a:defRPr>
            </a:lvl5pPr>
            <a:lvl6pPr marL="3089275" indent="-381000" eaLnBrk="0" fontAlgn="base" hangingPunct="0">
              <a:spcBef>
                <a:spcPct val="0"/>
              </a:spcBef>
              <a:spcAft>
                <a:spcPct val="0"/>
              </a:spcAft>
              <a:defRPr sz="2400">
                <a:solidFill>
                  <a:schemeClr val="tx1"/>
                </a:solidFill>
                <a:latin typeface="Times New Roman" panose="02020603050405020304" pitchFamily="18" charset="0"/>
              </a:defRPr>
            </a:lvl6pPr>
            <a:lvl7pPr marL="3546475" indent="-381000" eaLnBrk="0" fontAlgn="base" hangingPunct="0">
              <a:spcBef>
                <a:spcPct val="0"/>
              </a:spcBef>
              <a:spcAft>
                <a:spcPct val="0"/>
              </a:spcAft>
              <a:defRPr sz="2400">
                <a:solidFill>
                  <a:schemeClr val="tx1"/>
                </a:solidFill>
                <a:latin typeface="Times New Roman" panose="02020603050405020304" pitchFamily="18" charset="0"/>
              </a:defRPr>
            </a:lvl7pPr>
            <a:lvl8pPr marL="4003675" indent="-381000" eaLnBrk="0" fontAlgn="base" hangingPunct="0">
              <a:spcBef>
                <a:spcPct val="0"/>
              </a:spcBef>
              <a:spcAft>
                <a:spcPct val="0"/>
              </a:spcAft>
              <a:defRPr sz="2400">
                <a:solidFill>
                  <a:schemeClr val="tx1"/>
                </a:solidFill>
                <a:latin typeface="Times New Roman" panose="02020603050405020304" pitchFamily="18" charset="0"/>
              </a:defRPr>
            </a:lvl8pPr>
            <a:lvl9pPr marL="4460875" indent="-381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Bef>
                <a:spcPct val="30000"/>
              </a:spcBef>
              <a:buClr>
                <a:schemeClr val="accent2"/>
              </a:buClr>
              <a:buSzPct val="75000"/>
              <a:buFont typeface="Wingdings" panose="05000000000000000000" pitchFamily="2" charset="2"/>
              <a:buNone/>
            </a:pPr>
            <a:r>
              <a:rPr lang="en-US" altLang="en-US" sz="2100" dirty="0">
                <a:solidFill>
                  <a:schemeClr val="bg2"/>
                </a:solidFill>
                <a:latin typeface="Liberation Sans" panose="020B0604020202020204"/>
              </a:rPr>
              <a:t>The adjusting entry for Pace </a:t>
            </a:r>
            <a:r>
              <a:rPr lang="en-US" altLang="en-US" sz="2100" dirty="0" smtClean="0">
                <a:solidFill>
                  <a:schemeClr val="bg2"/>
                </a:solidFill>
                <a:latin typeface="Liberation Sans" panose="020B0604020202020204"/>
              </a:rPr>
              <a:t>is</a:t>
            </a:r>
            <a:r>
              <a:rPr lang="en-US" altLang="en-US" sz="2100" dirty="0">
                <a:solidFill>
                  <a:schemeClr val="bg2"/>
                </a:solidFill>
                <a:latin typeface="Liberation Sans" panose="020B0604020202020204"/>
              </a:rPr>
              <a:t>:</a:t>
            </a:r>
          </a:p>
        </p:txBody>
      </p:sp>
      <p:sp>
        <p:nvSpPr>
          <p:cNvPr id="914441" name="Text Box 9"/>
          <p:cNvSpPr txBox="1">
            <a:spLocks noChangeArrowheads="1"/>
          </p:cNvSpPr>
          <p:nvPr/>
        </p:nvSpPr>
        <p:spPr bwMode="auto">
          <a:xfrm>
            <a:off x="533400" y="5162550"/>
            <a:ext cx="1600200" cy="4485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00100" algn="l"/>
                <a:tab pos="4806950" algn="r"/>
                <a:tab pos="7659688" algn="r"/>
              </a:tabLst>
              <a:defRPr sz="2400">
                <a:solidFill>
                  <a:schemeClr val="tx1"/>
                </a:solidFill>
                <a:latin typeface="Times New Roman" panose="02020603050405020304" pitchFamily="18" charset="0"/>
              </a:defRPr>
            </a:lvl1pPr>
            <a:lvl2pPr marL="1079500" indent="-457200" algn="l">
              <a:tabLst>
                <a:tab pos="800100" algn="l"/>
                <a:tab pos="4806950" algn="r"/>
                <a:tab pos="7659688" algn="r"/>
              </a:tabLst>
              <a:defRPr sz="2400">
                <a:solidFill>
                  <a:schemeClr val="tx1"/>
                </a:solidFill>
                <a:latin typeface="Times New Roman" panose="02020603050405020304" pitchFamily="18" charset="0"/>
              </a:defRPr>
            </a:lvl2pPr>
            <a:lvl3pPr marL="1651000" indent="-457200" algn="l">
              <a:tabLst>
                <a:tab pos="800100" algn="l"/>
                <a:tab pos="4806950" algn="r"/>
                <a:tab pos="7659688" algn="r"/>
              </a:tabLst>
              <a:defRPr sz="2400">
                <a:solidFill>
                  <a:schemeClr val="tx1"/>
                </a:solidFill>
                <a:latin typeface="Times New Roman" panose="02020603050405020304" pitchFamily="18" charset="0"/>
              </a:defRPr>
            </a:lvl3pPr>
            <a:lvl4pPr marL="2222500" indent="-457200" algn="l">
              <a:tabLst>
                <a:tab pos="800100" algn="l"/>
                <a:tab pos="4806950" algn="r"/>
                <a:tab pos="7659688" algn="r"/>
              </a:tabLst>
              <a:defRPr sz="2400">
                <a:solidFill>
                  <a:schemeClr val="tx1"/>
                </a:solidFill>
                <a:latin typeface="Times New Roman" panose="02020603050405020304" pitchFamily="18" charset="0"/>
              </a:defRPr>
            </a:lvl4pPr>
            <a:lvl5pPr marL="2794000" indent="-457200" algn="l">
              <a:tabLst>
                <a:tab pos="800100"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100" dirty="0">
                <a:latin typeface="Liberation Sans" panose="020B0604020202020204"/>
                <a:cs typeface="Arial" panose="020B0604020202020204" pitchFamily="34" charset="0"/>
              </a:rPr>
              <a:t>Dec. 31</a:t>
            </a:r>
          </a:p>
        </p:txBody>
      </p:sp>
      <p:sp>
        <p:nvSpPr>
          <p:cNvPr id="914444" name="Text Box 12"/>
          <p:cNvSpPr txBox="1">
            <a:spLocks noChangeArrowheads="1"/>
          </p:cNvSpPr>
          <p:nvPr/>
        </p:nvSpPr>
        <p:spPr bwMode="auto">
          <a:xfrm>
            <a:off x="6705600" y="2133275"/>
            <a:ext cx="22860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200" b="1" dirty="0">
                <a:latin typeface="Liberation Sans" panose="020B0604020202020204"/>
              </a:rPr>
              <a:t>Illustration </a:t>
            </a:r>
            <a:r>
              <a:rPr lang="en-US" altLang="en-US" sz="1200" b="1" dirty="0" smtClean="0">
                <a:latin typeface="Liberation Sans" panose="020B0604020202020204"/>
              </a:rPr>
              <a:t>12-8</a:t>
            </a:r>
          </a:p>
          <a:p>
            <a:pPr algn="l">
              <a:spcBef>
                <a:spcPts val="0"/>
              </a:spcBef>
            </a:pPr>
            <a:r>
              <a:rPr lang="en-US" altLang="en-US" sz="1200" dirty="0" smtClean="0">
                <a:latin typeface="Liberation Sans" panose="020B0604020202020204"/>
              </a:rPr>
              <a:t>Valuation of trading securities</a:t>
            </a:r>
            <a:endParaRPr lang="en-US" altLang="en-US" sz="1200" dirty="0">
              <a:latin typeface="Liberation Sans" panose="020B0604020202020204"/>
            </a:endParaRPr>
          </a:p>
        </p:txBody>
      </p:sp>
      <p:sp>
        <p:nvSpPr>
          <p:cNvPr id="914449"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TRADING SECURITIES</a:t>
            </a:r>
            <a:endParaRPr lang="en-US" altLang="en-US" sz="3200" i="0" dirty="0">
              <a:solidFill>
                <a:srgbClr val="006600"/>
              </a:solidFill>
              <a:effectLst/>
              <a:latin typeface="Liberation Sans" panose="020B0604020202020204"/>
            </a:endParaRPr>
          </a:p>
        </p:txBody>
      </p:sp>
      <p:sp>
        <p:nvSpPr>
          <p:cNvPr id="914450"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pic>
        <p:nvPicPr>
          <p:cNvPr id="3" name="Picture 2"/>
          <p:cNvPicPr>
            <a:picLocks noChangeAspect="1"/>
          </p:cNvPicPr>
          <p:nvPr/>
        </p:nvPicPr>
        <p:blipFill>
          <a:blip r:embed="rId3"/>
          <a:stretch>
            <a:fillRect/>
          </a:stretch>
        </p:blipFill>
        <p:spPr>
          <a:xfrm>
            <a:off x="304799" y="2645100"/>
            <a:ext cx="8534401" cy="1775113"/>
          </a:xfrm>
          <a:prstGeom prst="rect">
            <a:avLst/>
          </a:prstGeom>
          <a:noFill/>
          <a:ln w="19050" cap="sq" algn="ctr">
            <a:solidFill>
              <a:schemeClr val="tx1"/>
            </a:solidFill>
            <a:miter lim="800000"/>
            <a:headEnd type="none" w="sm" len="sm"/>
            <a:tailEnd type="none" w="sm" len="sm"/>
          </a:ln>
          <a:effectLst/>
        </p:spPr>
      </p:pic>
      <p:sp>
        <p:nvSpPr>
          <p:cNvPr id="12" name="Text Box 8"/>
          <p:cNvSpPr txBox="1">
            <a:spLocks noChangeArrowheads="1"/>
          </p:cNvSpPr>
          <p:nvPr/>
        </p:nvSpPr>
        <p:spPr bwMode="auto">
          <a:xfrm>
            <a:off x="1752600" y="5162076"/>
            <a:ext cx="7010400" cy="94487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0" algn="l"/>
                <a:tab pos="457200" algn="l"/>
                <a:tab pos="5657850" algn="r"/>
                <a:tab pos="6286500" algn="r"/>
                <a:tab pos="7659688" algn="r"/>
              </a:tabLst>
              <a:defRPr sz="2400">
                <a:solidFill>
                  <a:schemeClr val="tx1"/>
                </a:solidFill>
                <a:latin typeface="Times New Roman" panose="02020603050405020304" pitchFamily="18" charset="0"/>
              </a:defRPr>
            </a:lvl1pPr>
            <a:lvl2pPr marL="1079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2pPr>
            <a:lvl3pPr marL="1651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3pPr>
            <a:lvl4pPr marL="2222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4pPr>
            <a:lvl5pPr marL="2794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9pPr>
          </a:lstStyle>
          <a:p>
            <a:pPr marL="460375" indent="-460375">
              <a:lnSpc>
                <a:spcPct val="120000"/>
              </a:lnSpc>
              <a:spcBef>
                <a:spcPts val="600"/>
              </a:spcBef>
              <a:tabLst>
                <a:tab pos="5657850" algn="r"/>
                <a:tab pos="6800850" algn="r"/>
                <a:tab pos="7659688" algn="r"/>
              </a:tabLst>
            </a:pPr>
            <a:r>
              <a:rPr lang="en-US" altLang="en-US" sz="2100" dirty="0" smtClean="0">
                <a:latin typeface="Liberation Sans" panose="020B0604020202020204"/>
                <a:cs typeface="Arial" panose="020B0604020202020204" pitchFamily="34" charset="0"/>
              </a:rPr>
              <a:t>Unrealized Loss—Income 	12,000 </a:t>
            </a:r>
          </a:p>
          <a:p>
            <a:pPr marL="460375" indent="-460375">
              <a:lnSpc>
                <a:spcPct val="120000"/>
              </a:lnSpc>
              <a:spcBef>
                <a:spcPts val="600"/>
              </a:spcBef>
              <a:tabLst>
                <a:tab pos="5657850" algn="r"/>
                <a:tab pos="6800850" algn="r"/>
                <a:tab pos="7659688" algn="r"/>
              </a:tabLst>
            </a:pPr>
            <a:r>
              <a:rPr lang="en-US" altLang="en-US" sz="2100" dirty="0" smtClean="0">
                <a:latin typeface="Liberation Sans" panose="020B0604020202020204"/>
                <a:cs typeface="Arial" panose="020B0604020202020204" pitchFamily="34" charset="0"/>
              </a:rPr>
              <a:t>	Fair Value Adjustment—Trading  		12,000</a:t>
            </a:r>
            <a:endParaRPr lang="en-US" altLang="en-US" sz="2100" dirty="0">
              <a:latin typeface="Liberation Sans" panose="020B0604020202020204"/>
              <a:cs typeface="Arial"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extLst>
      <p:ext uri="{BB962C8B-B14F-4D97-AF65-F5344CB8AC3E}">
        <p14:creationId xmlns:p14="http://schemas.microsoft.com/office/powerpoint/2010/main" val="28044729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4" name="Rectangle 4"/>
          <p:cNvSpPr>
            <a:spLocks noChangeArrowheads="1"/>
          </p:cNvSpPr>
          <p:nvPr/>
        </p:nvSpPr>
        <p:spPr bwMode="auto">
          <a:xfrm>
            <a:off x="533400" y="1905000"/>
            <a:ext cx="7620000" cy="3549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marL="1716088" indent="-457200" algn="l">
              <a:defRPr sz="2400">
                <a:solidFill>
                  <a:schemeClr val="tx1"/>
                </a:solidFill>
                <a:latin typeface="Times New Roman" panose="02020603050405020304" pitchFamily="18" charset="0"/>
              </a:defRPr>
            </a:lvl3pPr>
            <a:lvl4pPr marL="2287588" indent="-457200" algn="l">
              <a:defRPr sz="2400">
                <a:solidFill>
                  <a:schemeClr val="tx1"/>
                </a:solidFill>
                <a:latin typeface="Times New Roman" panose="02020603050405020304" pitchFamily="18" charset="0"/>
              </a:defRPr>
            </a:lvl4pPr>
            <a:lvl5pPr marL="2859088" indent="-457200" algn="l">
              <a:defRPr sz="2400">
                <a:solidFill>
                  <a:schemeClr val="tx1"/>
                </a:solidFill>
                <a:latin typeface="Times New Roman" panose="02020603050405020304" pitchFamily="18" charset="0"/>
              </a:defRPr>
            </a:lvl5pPr>
            <a:lvl6pPr marL="3316288" indent="-457200" eaLnBrk="0" fontAlgn="base" hangingPunct="0">
              <a:spcBef>
                <a:spcPct val="0"/>
              </a:spcBef>
              <a:spcAft>
                <a:spcPct val="0"/>
              </a:spcAft>
              <a:defRPr sz="2400">
                <a:solidFill>
                  <a:schemeClr val="tx1"/>
                </a:solidFill>
                <a:latin typeface="Times New Roman" panose="02020603050405020304" pitchFamily="18" charset="0"/>
              </a:defRPr>
            </a:lvl6pPr>
            <a:lvl7pPr marL="3773488" indent="-457200" eaLnBrk="0" fontAlgn="base" hangingPunct="0">
              <a:spcBef>
                <a:spcPct val="0"/>
              </a:spcBef>
              <a:spcAft>
                <a:spcPct val="0"/>
              </a:spcAft>
              <a:defRPr sz="2400">
                <a:solidFill>
                  <a:schemeClr val="tx1"/>
                </a:solidFill>
                <a:latin typeface="Times New Roman" panose="02020603050405020304" pitchFamily="18" charset="0"/>
              </a:defRPr>
            </a:lvl7pPr>
            <a:lvl8pPr marL="4230688" indent="-457200" eaLnBrk="0" fontAlgn="base" hangingPunct="0">
              <a:spcBef>
                <a:spcPct val="0"/>
              </a:spcBef>
              <a:spcAft>
                <a:spcPct val="0"/>
              </a:spcAft>
              <a:defRPr sz="2400">
                <a:solidFill>
                  <a:schemeClr val="tx1"/>
                </a:solidFill>
                <a:latin typeface="Times New Roman" panose="02020603050405020304" pitchFamily="18" charset="0"/>
              </a:defRPr>
            </a:lvl8pPr>
            <a:lvl9pPr marL="4687888" indent="-457200"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20000"/>
              </a:lnSpc>
              <a:spcBef>
                <a:spcPct val="60000"/>
              </a:spcBef>
              <a:buClr>
                <a:srgbClr val="CC0000"/>
              </a:buClr>
              <a:buSzPct val="80000"/>
              <a:buFont typeface="Wingdings" panose="05000000000000000000" pitchFamily="2" charset="2"/>
              <a:buChar char="u"/>
            </a:pPr>
            <a:r>
              <a:rPr lang="en-US" altLang="en-US" sz="2100" dirty="0">
                <a:latin typeface="Liberation Sans" panose="020B0604020202020204"/>
              </a:rPr>
              <a:t>These securities can be classified as </a:t>
            </a:r>
            <a:r>
              <a:rPr lang="en-US" altLang="en-US" sz="2100" b="1" dirty="0">
                <a:latin typeface="Liberation Sans" panose="020B0604020202020204"/>
              </a:rPr>
              <a:t>current assets</a:t>
            </a:r>
            <a:r>
              <a:rPr lang="en-US" altLang="en-US" sz="2100" dirty="0">
                <a:latin typeface="Liberation Sans" panose="020B0604020202020204"/>
              </a:rPr>
              <a:t> or as </a:t>
            </a:r>
            <a:r>
              <a:rPr lang="en-US" altLang="en-US" sz="2100" b="1" dirty="0">
                <a:latin typeface="Liberation Sans" panose="020B0604020202020204"/>
              </a:rPr>
              <a:t>non-current assets</a:t>
            </a:r>
            <a:r>
              <a:rPr lang="en-US" altLang="en-US" sz="2100" dirty="0">
                <a:latin typeface="Liberation Sans" panose="020B0604020202020204"/>
              </a:rPr>
              <a:t>, depending on the intent of management.</a:t>
            </a:r>
          </a:p>
          <a:p>
            <a:pPr lvl="1">
              <a:lnSpc>
                <a:spcPct val="120000"/>
              </a:lnSpc>
              <a:spcBef>
                <a:spcPct val="60000"/>
              </a:spcBef>
              <a:buClr>
                <a:srgbClr val="CC0000"/>
              </a:buClr>
              <a:buSzPct val="80000"/>
              <a:buFont typeface="Wingdings" panose="05000000000000000000" pitchFamily="2" charset="2"/>
              <a:buChar char="u"/>
            </a:pPr>
            <a:r>
              <a:rPr lang="en-US" altLang="en-US" sz="2100" dirty="0">
                <a:latin typeface="Liberation Sans" panose="020B0604020202020204"/>
              </a:rPr>
              <a:t>Procedure for determining fair value and the unrealized gain or loss for these securities is the same as for trading securities.</a:t>
            </a:r>
          </a:p>
          <a:p>
            <a:pPr lvl="1">
              <a:lnSpc>
                <a:spcPct val="120000"/>
              </a:lnSpc>
              <a:spcBef>
                <a:spcPct val="60000"/>
              </a:spcBef>
              <a:buClr>
                <a:srgbClr val="CC0000"/>
              </a:buClr>
              <a:buSzPct val="80000"/>
              <a:buFont typeface="Wingdings" panose="05000000000000000000" pitchFamily="2" charset="2"/>
              <a:buChar char="u"/>
            </a:pPr>
            <a:r>
              <a:rPr lang="en-US" altLang="en-US" sz="2100" dirty="0">
                <a:latin typeface="Liberation Sans" panose="020B0604020202020204"/>
              </a:rPr>
              <a:t>Companies </a:t>
            </a:r>
            <a:r>
              <a:rPr lang="en-US" altLang="en-US" sz="2100" b="1" dirty="0">
                <a:latin typeface="Liberation Sans" panose="020B0604020202020204"/>
              </a:rPr>
              <a:t>report securities at fair value</a:t>
            </a:r>
            <a:r>
              <a:rPr lang="en-US" altLang="en-US" sz="2100" dirty="0">
                <a:latin typeface="Liberation Sans" panose="020B0604020202020204"/>
              </a:rPr>
              <a:t>, and report changes from cost as a component of</a:t>
            </a:r>
            <a:r>
              <a:rPr lang="en-US" altLang="en-US" sz="2100" dirty="0">
                <a:latin typeface="Liberation Sans" panose="020B0604020202020204"/>
                <a:cs typeface="Times New Roman" panose="02020603050405020304" pitchFamily="18" charset="0"/>
              </a:rPr>
              <a:t> equity.</a:t>
            </a:r>
          </a:p>
        </p:txBody>
      </p:sp>
      <p:sp>
        <p:nvSpPr>
          <p:cNvPr id="7" name="Rectangle 3"/>
          <p:cNvSpPr>
            <a:spLocks noChangeArrowheads="1"/>
          </p:cNvSpPr>
          <p:nvPr/>
        </p:nvSpPr>
        <p:spPr bwMode="auto">
          <a:xfrm>
            <a:off x="533400" y="1295400"/>
            <a:ext cx="76200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80000"/>
            </a:pPr>
            <a:r>
              <a:rPr lang="en-US" altLang="en-US" sz="2700" b="1" dirty="0" smtClean="0">
                <a:solidFill>
                  <a:srgbClr val="006600"/>
                </a:solidFill>
                <a:latin typeface="Liberation Sans" panose="020B0604020202020204"/>
              </a:rPr>
              <a:t>NON-TRADING SECURITIES</a:t>
            </a:r>
            <a:endParaRPr lang="en-US" altLang="en-US" sz="2700" b="1" dirty="0">
              <a:solidFill>
                <a:srgbClr val="006600"/>
              </a:solidFill>
              <a:latin typeface="Liberation Sans" panose="020B0604020202020204"/>
            </a:endParaRPr>
          </a:p>
        </p:txBody>
      </p:sp>
      <p:sp>
        <p:nvSpPr>
          <p:cNvPr id="8" name="Rectangle 9"/>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a:solidFill>
                  <a:srgbClr val="CC0000"/>
                </a:solidFill>
                <a:effectLst/>
                <a:latin typeface="Liberation Sans" panose="020B0604020202020204"/>
              </a:rPr>
              <a:t>Categories of Securities</a:t>
            </a:r>
          </a:p>
        </p:txBody>
      </p:sp>
      <p:sp>
        <p:nvSpPr>
          <p:cNvPr id="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3" name="Rectangle 3"/>
          <p:cNvSpPr>
            <a:spLocks noChangeArrowheads="1"/>
          </p:cNvSpPr>
          <p:nvPr/>
        </p:nvSpPr>
        <p:spPr bwMode="auto">
          <a:xfrm>
            <a:off x="533399" y="1253568"/>
            <a:ext cx="5867401" cy="9417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anose="02020603050405020304" pitchFamily="18" charset="0"/>
              </a:defRPr>
            </a:lvl1pPr>
            <a:lvl2pPr marL="747713" indent="-512763" algn="l">
              <a:defRPr sz="2400">
                <a:solidFill>
                  <a:schemeClr val="tx1"/>
                </a:solidFill>
                <a:latin typeface="Times New Roman" panose="02020603050405020304" pitchFamily="18" charset="0"/>
              </a:defRPr>
            </a:lvl2pPr>
            <a:lvl3pPr marL="1812925" indent="-457200" algn="l">
              <a:defRPr sz="2400">
                <a:solidFill>
                  <a:schemeClr val="tx1"/>
                </a:solidFill>
                <a:latin typeface="Times New Roman" panose="02020603050405020304" pitchFamily="18" charset="0"/>
              </a:defRPr>
            </a:lvl3pPr>
            <a:lvl4pPr marL="2384425" indent="-457200" algn="l">
              <a:defRPr sz="2400">
                <a:solidFill>
                  <a:schemeClr val="tx1"/>
                </a:solidFill>
                <a:latin typeface="Times New Roman" panose="02020603050405020304" pitchFamily="18" charset="0"/>
              </a:defRPr>
            </a:lvl4pPr>
            <a:lvl5pPr marL="2955925" indent="-457200" algn="l">
              <a:defRPr sz="2400">
                <a:solidFill>
                  <a:schemeClr val="tx1"/>
                </a:solidFill>
                <a:latin typeface="Times New Roman" panose="02020603050405020304" pitchFamily="18" charset="0"/>
              </a:defRPr>
            </a:lvl5pPr>
            <a:lvl6pPr marL="3413125" indent="-457200" eaLnBrk="0" fontAlgn="base" hangingPunct="0">
              <a:spcBef>
                <a:spcPct val="0"/>
              </a:spcBef>
              <a:spcAft>
                <a:spcPct val="0"/>
              </a:spcAft>
              <a:defRPr sz="2400">
                <a:solidFill>
                  <a:schemeClr val="tx1"/>
                </a:solidFill>
                <a:latin typeface="Times New Roman" panose="02020603050405020304" pitchFamily="18" charset="0"/>
              </a:defRPr>
            </a:lvl6pPr>
            <a:lvl7pPr marL="3870325" indent="-457200" eaLnBrk="0" fontAlgn="base" hangingPunct="0">
              <a:spcBef>
                <a:spcPct val="0"/>
              </a:spcBef>
              <a:spcAft>
                <a:spcPct val="0"/>
              </a:spcAft>
              <a:defRPr sz="2400">
                <a:solidFill>
                  <a:schemeClr val="tx1"/>
                </a:solidFill>
                <a:latin typeface="Times New Roman" panose="02020603050405020304" pitchFamily="18" charset="0"/>
              </a:defRPr>
            </a:lvl7pPr>
            <a:lvl8pPr marL="4327525" indent="-457200" eaLnBrk="0" fontAlgn="base" hangingPunct="0">
              <a:spcBef>
                <a:spcPct val="0"/>
              </a:spcBef>
              <a:spcAft>
                <a:spcPct val="0"/>
              </a:spcAft>
              <a:defRPr sz="2400">
                <a:solidFill>
                  <a:schemeClr val="tx1"/>
                </a:solidFill>
                <a:latin typeface="Times New Roman" panose="02020603050405020304" pitchFamily="18" charset="0"/>
              </a:defRPr>
            </a:lvl8pPr>
            <a:lvl9pPr marL="4784725"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40000"/>
              </a:spcBef>
            </a:pPr>
            <a:r>
              <a:rPr lang="en-US" altLang="en-US" sz="2300" b="1" dirty="0">
                <a:latin typeface="Liberation Sans" panose="020B0604020202020204"/>
              </a:rPr>
              <a:t>Corporations purchase investments</a:t>
            </a:r>
            <a:r>
              <a:rPr lang="en-US" altLang="en-US" sz="2300" dirty="0">
                <a:latin typeface="Liberation Sans" panose="020B0604020202020204"/>
              </a:rPr>
              <a:t> in debt or share securities for one of </a:t>
            </a:r>
            <a:r>
              <a:rPr lang="en-US" altLang="en-US" sz="2300" b="1" dirty="0">
                <a:latin typeface="Liberation Sans" panose="020B0604020202020204"/>
              </a:rPr>
              <a:t>three reasons</a:t>
            </a:r>
            <a:r>
              <a:rPr lang="en-US" altLang="en-US" sz="2300" dirty="0">
                <a:latin typeface="Liberation Sans" panose="020B0604020202020204"/>
              </a:rPr>
              <a:t>.</a:t>
            </a:r>
          </a:p>
        </p:txBody>
      </p:sp>
      <p:sp>
        <p:nvSpPr>
          <p:cNvPr id="747528" name="Rectangle 8"/>
          <p:cNvSpPr>
            <a:spLocks noChangeArrowheads="1"/>
          </p:cNvSpPr>
          <p:nvPr/>
        </p:nvSpPr>
        <p:spPr bwMode="auto">
          <a:xfrm>
            <a:off x="533400" y="2220052"/>
            <a:ext cx="7543800" cy="15481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marL="1651000" indent="-457200" algn="l">
              <a:defRPr sz="2400">
                <a:solidFill>
                  <a:schemeClr val="tx1"/>
                </a:solidFill>
                <a:latin typeface="Times New Roman" panose="02020603050405020304" pitchFamily="18" charset="0"/>
              </a:defRPr>
            </a:lvl3pPr>
            <a:lvl4pPr marL="2222500" indent="-457200" algn="l">
              <a:defRPr sz="2400">
                <a:solidFill>
                  <a:schemeClr val="tx1"/>
                </a:solidFill>
                <a:latin typeface="Times New Roman" panose="02020603050405020304" pitchFamily="18" charset="0"/>
              </a:defRPr>
            </a:lvl4pPr>
            <a:lvl5pPr marL="2794000" indent="-457200" algn="l">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20000"/>
              </a:lnSpc>
              <a:spcBef>
                <a:spcPct val="35000"/>
              </a:spcBef>
              <a:buClr>
                <a:schemeClr val="tx1"/>
              </a:buClr>
              <a:buFontTx/>
              <a:buAutoNum type="arabicPeriod"/>
            </a:pPr>
            <a:r>
              <a:rPr lang="en-US" altLang="en-US" sz="2200" dirty="0">
                <a:latin typeface="Liberation Sans" panose="020B0604020202020204"/>
              </a:rPr>
              <a:t>Corporation may </a:t>
            </a:r>
            <a:r>
              <a:rPr lang="en-US" altLang="en-US" sz="2200" b="1" dirty="0">
                <a:latin typeface="Liberation Sans" panose="020B0604020202020204"/>
              </a:rPr>
              <a:t>have excess cash</a:t>
            </a:r>
            <a:r>
              <a:rPr lang="en-US" altLang="en-US" sz="2200" dirty="0">
                <a:latin typeface="Liberation Sans" panose="020B0604020202020204"/>
              </a:rPr>
              <a:t>.</a:t>
            </a:r>
          </a:p>
          <a:p>
            <a:pPr lvl="1">
              <a:lnSpc>
                <a:spcPct val="120000"/>
              </a:lnSpc>
              <a:spcBef>
                <a:spcPct val="35000"/>
              </a:spcBef>
              <a:buClr>
                <a:schemeClr val="tx1"/>
              </a:buClr>
              <a:buFontTx/>
              <a:buAutoNum type="arabicPeriod"/>
            </a:pPr>
            <a:r>
              <a:rPr lang="en-US" altLang="en-US" sz="2200" dirty="0">
                <a:latin typeface="Liberation Sans" panose="020B0604020202020204"/>
              </a:rPr>
              <a:t>To generate </a:t>
            </a:r>
            <a:r>
              <a:rPr lang="en-US" altLang="en-US" sz="2200" b="1" dirty="0">
                <a:latin typeface="Liberation Sans" panose="020B0604020202020204"/>
              </a:rPr>
              <a:t>earnings from investment income</a:t>
            </a:r>
            <a:r>
              <a:rPr lang="en-US" altLang="en-US" sz="2200" dirty="0">
                <a:latin typeface="Liberation Sans" panose="020B0604020202020204"/>
              </a:rPr>
              <a:t>.</a:t>
            </a:r>
          </a:p>
          <a:p>
            <a:pPr lvl="1">
              <a:lnSpc>
                <a:spcPct val="120000"/>
              </a:lnSpc>
              <a:spcBef>
                <a:spcPct val="35000"/>
              </a:spcBef>
              <a:buClr>
                <a:schemeClr val="tx1"/>
              </a:buClr>
              <a:buFontTx/>
              <a:buAutoNum type="arabicPeriod"/>
            </a:pPr>
            <a:r>
              <a:rPr lang="en-US" altLang="en-US" sz="2200" dirty="0">
                <a:latin typeface="Liberation Sans" panose="020B0604020202020204"/>
              </a:rPr>
              <a:t>For </a:t>
            </a:r>
            <a:r>
              <a:rPr lang="en-US" altLang="en-US" sz="2200" b="1" dirty="0">
                <a:latin typeface="Liberation Sans" panose="020B0604020202020204"/>
              </a:rPr>
              <a:t>strategic reasons</a:t>
            </a:r>
            <a:r>
              <a:rPr lang="en-US" altLang="en-US" sz="2200" dirty="0">
                <a:latin typeface="Liberation Sans" panose="020B0604020202020204"/>
              </a:rPr>
              <a:t>.</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1 </a:t>
            </a:r>
            <a:endParaRPr lang="en-US" altLang="en-US" dirty="0">
              <a:latin typeface="Liberation Sans" panose="020B0604020202020204"/>
            </a:endParaRPr>
          </a:p>
        </p:txBody>
      </p:sp>
      <p:cxnSp>
        <p:nvCxnSpPr>
          <p:cNvPr id="11" name="Straight Connector 10"/>
          <p:cNvCxnSpPr/>
          <p:nvPr/>
        </p:nvCxnSpPr>
        <p:spPr bwMode="auto">
          <a:xfrm>
            <a:off x="6477000" y="976952"/>
            <a:ext cx="0" cy="10042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TextBox 11"/>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latin typeface="Liberation Sans" panose="020B0604020202020204"/>
              </a:rPr>
              <a:t>Why Corporations Invest</a:t>
            </a:r>
            <a:endParaRPr lang="en-US" altLang="en-US" i="0" dirty="0">
              <a:solidFill>
                <a:schemeClr val="accent3"/>
              </a:solidFill>
              <a:latin typeface="Liberation Sans" panose="020B0604020202020204"/>
            </a:endParaRPr>
          </a:p>
        </p:txBody>
      </p:sp>
      <p:sp>
        <p:nvSpPr>
          <p:cNvPr id="13" name="TextBox 12"/>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latin typeface="Liberation Sans" panose="020B0604020202020204"/>
            </a:endParaRPr>
          </a:p>
        </p:txBody>
      </p:sp>
      <p:sp>
        <p:nvSpPr>
          <p:cNvPr id="14" name="Rectangle 13"/>
          <p:cNvSpPr/>
          <p:nvPr/>
        </p:nvSpPr>
        <p:spPr>
          <a:xfrm>
            <a:off x="6553200" y="1028581"/>
            <a:ext cx="2362200" cy="1015663"/>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1</a:t>
            </a:r>
            <a:endParaRPr lang="en-US" sz="1400" b="1" i="0" dirty="0">
              <a:solidFill>
                <a:srgbClr val="FF3300"/>
              </a:solidFill>
              <a:latin typeface="Liberation Sans" panose="020B0604020202020204"/>
            </a:endParaRPr>
          </a:p>
          <a:p>
            <a:pPr algn="l"/>
            <a:r>
              <a:rPr lang="en-US" sz="1400" b="1" dirty="0" smtClean="0">
                <a:latin typeface="Liberation Sans" panose="020B0604020202020204"/>
              </a:rPr>
              <a:t>Discuss why corporations invest in debt and share securities.</a:t>
            </a:r>
          </a:p>
        </p:txBody>
      </p:sp>
      <p:pic>
        <p:nvPicPr>
          <p:cNvPr id="1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878" y="3860641"/>
            <a:ext cx="6923882" cy="246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0"/>
          <p:cNvSpPr txBox="1">
            <a:spLocks noChangeArrowheads="1"/>
          </p:cNvSpPr>
          <p:nvPr/>
        </p:nvSpPr>
        <p:spPr bwMode="auto">
          <a:xfrm>
            <a:off x="6858000" y="5076503"/>
            <a:ext cx="1905000" cy="646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200" b="1" dirty="0" smtClean="0">
                <a:latin typeface="Liberation Sans" panose="020B0604020202020204" pitchFamily="34" charset="0"/>
              </a:rPr>
              <a:t>Illustration 12-1</a:t>
            </a:r>
            <a:endParaRPr lang="en-US" altLang="en-US" sz="1200" b="1" dirty="0">
              <a:latin typeface="Liberation Sans" panose="020B0604020202020204" pitchFamily="34" charset="0"/>
            </a:endParaRPr>
          </a:p>
          <a:p>
            <a:pPr algn="l"/>
            <a:r>
              <a:rPr lang="en-US" altLang="en-US" sz="1200" dirty="0">
                <a:latin typeface="Liberation Sans" panose="020B0604020202020204" pitchFamily="34" charset="0"/>
              </a:rPr>
              <a:t>Temporary investments and the operating cycle</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ChangeArrowheads="1"/>
          </p:cNvSpPr>
          <p:nvPr/>
        </p:nvSpPr>
        <p:spPr bwMode="auto">
          <a:xfrm>
            <a:off x="533400" y="1295400"/>
            <a:ext cx="7543800" cy="9144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801688" indent="-574675"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414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67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320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92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64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40036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608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15000"/>
              </a:lnSpc>
              <a:spcBef>
                <a:spcPct val="30000"/>
              </a:spcBef>
              <a:buFont typeface="Wingdings" panose="05000000000000000000" pitchFamily="2" charset="2"/>
              <a:buNone/>
            </a:pPr>
            <a:r>
              <a:rPr lang="en-US" altLang="en-US" sz="2100" dirty="0">
                <a:solidFill>
                  <a:schemeClr val="tx1"/>
                </a:solidFill>
                <a:effectLst/>
                <a:latin typeface="Liberation Sans" panose="020B0604020202020204"/>
              </a:rPr>
              <a:t>Illustration:</a:t>
            </a:r>
            <a:r>
              <a:rPr lang="en-US" altLang="en-US" sz="2100" b="0" dirty="0">
                <a:solidFill>
                  <a:schemeClr val="tx1"/>
                </a:solidFill>
                <a:effectLst/>
                <a:latin typeface="Liberation Sans" panose="020B0604020202020204"/>
              </a:rPr>
              <a:t> </a:t>
            </a:r>
            <a:r>
              <a:rPr lang="en-US" altLang="en-US" sz="2100" b="0" dirty="0" smtClean="0">
                <a:solidFill>
                  <a:schemeClr val="tx1"/>
                </a:solidFill>
                <a:effectLst/>
                <a:latin typeface="Liberation Sans" panose="020B0604020202020204"/>
              </a:rPr>
              <a:t>Assume </a:t>
            </a:r>
            <a:r>
              <a:rPr lang="en-US" altLang="en-US" sz="2100" b="0" dirty="0">
                <a:solidFill>
                  <a:schemeClr val="tx1"/>
                </a:solidFill>
                <a:effectLst/>
                <a:latin typeface="Liberation Sans" panose="020B0604020202020204"/>
              </a:rPr>
              <a:t>that Ingrao </a:t>
            </a:r>
            <a:r>
              <a:rPr lang="en-US" altLang="en-US" sz="2100" b="0" dirty="0" smtClean="0">
                <a:solidFill>
                  <a:schemeClr val="tx1"/>
                </a:solidFill>
                <a:effectLst/>
                <a:latin typeface="Liberation Sans" panose="020B0604020202020204"/>
              </a:rPr>
              <a:t>AG has </a:t>
            </a:r>
            <a:r>
              <a:rPr lang="en-US" altLang="en-US" sz="2100" b="0" dirty="0">
                <a:solidFill>
                  <a:schemeClr val="tx1"/>
                </a:solidFill>
                <a:effectLst/>
                <a:latin typeface="Liberation Sans" panose="020B0604020202020204"/>
              </a:rPr>
              <a:t>two securities that it classifies as non-trading.  </a:t>
            </a:r>
          </a:p>
        </p:txBody>
      </p:sp>
      <p:sp>
        <p:nvSpPr>
          <p:cNvPr id="970756" name="Rectangle 4"/>
          <p:cNvSpPr>
            <a:spLocks noChangeArrowheads="1"/>
          </p:cNvSpPr>
          <p:nvPr/>
        </p:nvSpPr>
        <p:spPr bwMode="auto">
          <a:xfrm>
            <a:off x="533400" y="4572000"/>
            <a:ext cx="8305800" cy="5334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defRPr sz="2400">
                <a:solidFill>
                  <a:schemeClr val="tx1"/>
                </a:solidFill>
                <a:latin typeface="Times New Roman" panose="02020603050405020304" pitchFamily="18" charset="0"/>
              </a:defRPr>
            </a:lvl1pPr>
            <a:lvl2pPr marL="801688" indent="-574675" algn="l">
              <a:defRPr sz="2400">
                <a:solidFill>
                  <a:schemeClr val="tx1"/>
                </a:solidFill>
                <a:latin typeface="Times New Roman" panose="02020603050405020304" pitchFamily="18" charset="0"/>
              </a:defRPr>
            </a:lvl2pPr>
            <a:lvl3pPr marL="1641475" indent="-381000" algn="l">
              <a:defRPr sz="2400">
                <a:solidFill>
                  <a:schemeClr val="tx1"/>
                </a:solidFill>
                <a:latin typeface="Times New Roman" panose="02020603050405020304" pitchFamily="18" charset="0"/>
              </a:defRPr>
            </a:lvl3pPr>
            <a:lvl4pPr marL="2136775" indent="-381000" algn="l">
              <a:defRPr sz="2400">
                <a:solidFill>
                  <a:schemeClr val="tx1"/>
                </a:solidFill>
                <a:latin typeface="Times New Roman" panose="02020603050405020304" pitchFamily="18" charset="0"/>
              </a:defRPr>
            </a:lvl4pPr>
            <a:lvl5pPr marL="2632075" indent="-381000" algn="l">
              <a:defRPr sz="2400">
                <a:solidFill>
                  <a:schemeClr val="tx1"/>
                </a:solidFill>
                <a:latin typeface="Times New Roman" panose="02020603050405020304" pitchFamily="18" charset="0"/>
              </a:defRPr>
            </a:lvl5pPr>
            <a:lvl6pPr marL="3089275" indent="-381000" eaLnBrk="0" fontAlgn="base" hangingPunct="0">
              <a:spcBef>
                <a:spcPct val="0"/>
              </a:spcBef>
              <a:spcAft>
                <a:spcPct val="0"/>
              </a:spcAft>
              <a:defRPr sz="2400">
                <a:solidFill>
                  <a:schemeClr val="tx1"/>
                </a:solidFill>
                <a:latin typeface="Times New Roman" panose="02020603050405020304" pitchFamily="18" charset="0"/>
              </a:defRPr>
            </a:lvl6pPr>
            <a:lvl7pPr marL="3546475" indent="-381000" eaLnBrk="0" fontAlgn="base" hangingPunct="0">
              <a:spcBef>
                <a:spcPct val="0"/>
              </a:spcBef>
              <a:spcAft>
                <a:spcPct val="0"/>
              </a:spcAft>
              <a:defRPr sz="2400">
                <a:solidFill>
                  <a:schemeClr val="tx1"/>
                </a:solidFill>
                <a:latin typeface="Times New Roman" panose="02020603050405020304" pitchFamily="18" charset="0"/>
              </a:defRPr>
            </a:lvl7pPr>
            <a:lvl8pPr marL="4003675" indent="-381000" eaLnBrk="0" fontAlgn="base" hangingPunct="0">
              <a:spcBef>
                <a:spcPct val="0"/>
              </a:spcBef>
              <a:spcAft>
                <a:spcPct val="0"/>
              </a:spcAft>
              <a:defRPr sz="2400">
                <a:solidFill>
                  <a:schemeClr val="tx1"/>
                </a:solidFill>
                <a:latin typeface="Times New Roman" panose="02020603050405020304" pitchFamily="18" charset="0"/>
              </a:defRPr>
            </a:lvl8pPr>
            <a:lvl9pPr marL="4460875" indent="-381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30000"/>
              </a:spcBef>
              <a:buClr>
                <a:schemeClr val="accent2"/>
              </a:buClr>
              <a:buSzPct val="75000"/>
              <a:buFont typeface="Wingdings" panose="05000000000000000000" pitchFamily="2" charset="2"/>
              <a:buNone/>
            </a:pPr>
            <a:r>
              <a:rPr lang="en-US" altLang="en-US" sz="2100" dirty="0">
                <a:solidFill>
                  <a:schemeClr val="bg2"/>
                </a:solidFill>
                <a:latin typeface="Liberation Sans" panose="020B0604020202020204"/>
              </a:rPr>
              <a:t>The adjusting entry for Ingrao </a:t>
            </a:r>
            <a:r>
              <a:rPr lang="en-US" altLang="en-US" sz="2100" dirty="0" smtClean="0">
                <a:solidFill>
                  <a:schemeClr val="bg2"/>
                </a:solidFill>
                <a:latin typeface="Liberation Sans" panose="020B0604020202020204"/>
              </a:rPr>
              <a:t>AG is</a:t>
            </a:r>
            <a:r>
              <a:rPr lang="en-US" altLang="en-US" sz="2100" dirty="0">
                <a:solidFill>
                  <a:schemeClr val="bg2"/>
                </a:solidFill>
                <a:latin typeface="Liberation Sans" panose="020B0604020202020204"/>
              </a:rPr>
              <a:t>:</a:t>
            </a:r>
          </a:p>
        </p:txBody>
      </p:sp>
      <p:sp>
        <p:nvSpPr>
          <p:cNvPr id="970759" name="Text Box 7"/>
          <p:cNvSpPr txBox="1">
            <a:spLocks noChangeArrowheads="1"/>
          </p:cNvSpPr>
          <p:nvPr/>
        </p:nvSpPr>
        <p:spPr bwMode="auto">
          <a:xfrm>
            <a:off x="533400" y="5108575"/>
            <a:ext cx="1600200" cy="4485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800100" algn="l"/>
                <a:tab pos="4806950" algn="r"/>
                <a:tab pos="7659688" algn="r"/>
              </a:tabLst>
              <a:defRPr sz="2400">
                <a:solidFill>
                  <a:schemeClr val="tx1"/>
                </a:solidFill>
                <a:latin typeface="Times New Roman" panose="02020603050405020304" pitchFamily="18" charset="0"/>
              </a:defRPr>
            </a:lvl1pPr>
            <a:lvl2pPr marL="1079500" indent="-457200" algn="l">
              <a:tabLst>
                <a:tab pos="800100" algn="l"/>
                <a:tab pos="4806950" algn="r"/>
                <a:tab pos="7659688" algn="r"/>
              </a:tabLst>
              <a:defRPr sz="2400">
                <a:solidFill>
                  <a:schemeClr val="tx1"/>
                </a:solidFill>
                <a:latin typeface="Times New Roman" panose="02020603050405020304" pitchFamily="18" charset="0"/>
              </a:defRPr>
            </a:lvl2pPr>
            <a:lvl3pPr marL="1651000" indent="-457200" algn="l">
              <a:tabLst>
                <a:tab pos="800100" algn="l"/>
                <a:tab pos="4806950" algn="r"/>
                <a:tab pos="7659688" algn="r"/>
              </a:tabLst>
              <a:defRPr sz="2400">
                <a:solidFill>
                  <a:schemeClr val="tx1"/>
                </a:solidFill>
                <a:latin typeface="Times New Roman" panose="02020603050405020304" pitchFamily="18" charset="0"/>
              </a:defRPr>
            </a:lvl3pPr>
            <a:lvl4pPr marL="2222500" indent="-457200" algn="l">
              <a:tabLst>
                <a:tab pos="800100" algn="l"/>
                <a:tab pos="4806950" algn="r"/>
                <a:tab pos="7659688" algn="r"/>
              </a:tabLst>
              <a:defRPr sz="2400">
                <a:solidFill>
                  <a:schemeClr val="tx1"/>
                </a:solidFill>
                <a:latin typeface="Times New Roman" panose="02020603050405020304" pitchFamily="18" charset="0"/>
              </a:defRPr>
            </a:lvl4pPr>
            <a:lvl5pPr marL="2794000" indent="-457200" algn="l">
              <a:tabLst>
                <a:tab pos="800100"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100" dirty="0">
                <a:latin typeface="Liberation Sans" panose="020B0604020202020204"/>
                <a:cs typeface="Arial" panose="020B0604020202020204" pitchFamily="34" charset="0"/>
              </a:rPr>
              <a:t>Dec. 31</a:t>
            </a:r>
          </a:p>
        </p:txBody>
      </p:sp>
      <p:sp>
        <p:nvSpPr>
          <p:cNvPr id="970760" name="Text Box 8"/>
          <p:cNvSpPr txBox="1">
            <a:spLocks noChangeArrowheads="1"/>
          </p:cNvSpPr>
          <p:nvPr/>
        </p:nvSpPr>
        <p:spPr bwMode="auto">
          <a:xfrm>
            <a:off x="1752600" y="5108575"/>
            <a:ext cx="7010400" cy="94487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0" algn="l"/>
                <a:tab pos="457200" algn="l"/>
                <a:tab pos="5657850" algn="r"/>
                <a:tab pos="6286500" algn="r"/>
                <a:tab pos="7659688" algn="r"/>
              </a:tabLst>
              <a:defRPr sz="2400">
                <a:solidFill>
                  <a:schemeClr val="tx1"/>
                </a:solidFill>
                <a:latin typeface="Times New Roman" panose="02020603050405020304" pitchFamily="18" charset="0"/>
              </a:defRPr>
            </a:lvl1pPr>
            <a:lvl2pPr marL="1079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2pPr>
            <a:lvl3pPr marL="1651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3pPr>
            <a:lvl4pPr marL="2222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4pPr>
            <a:lvl5pPr marL="2794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9pPr>
          </a:lstStyle>
          <a:p>
            <a:pPr marL="460375" indent="-460375">
              <a:lnSpc>
                <a:spcPct val="120000"/>
              </a:lnSpc>
              <a:spcBef>
                <a:spcPts val="600"/>
              </a:spcBef>
              <a:tabLst>
                <a:tab pos="5657850" algn="r"/>
                <a:tab pos="6800850" algn="r"/>
                <a:tab pos="7659688" algn="r"/>
              </a:tabLst>
            </a:pPr>
            <a:r>
              <a:rPr lang="en-US" altLang="en-US" sz="2100" dirty="0" smtClean="0">
                <a:latin typeface="Liberation Sans" panose="020B0604020202020204"/>
                <a:cs typeface="Arial" panose="020B0604020202020204" pitchFamily="34" charset="0"/>
              </a:rPr>
              <a:t>Unrealized Gain or Loss—Equity 	9,537 </a:t>
            </a:r>
          </a:p>
          <a:p>
            <a:pPr marL="460375" indent="-460375">
              <a:lnSpc>
                <a:spcPct val="120000"/>
              </a:lnSpc>
              <a:spcBef>
                <a:spcPts val="600"/>
              </a:spcBef>
              <a:tabLst>
                <a:tab pos="5657850" algn="r"/>
                <a:tab pos="6800850" algn="r"/>
                <a:tab pos="7659688" algn="r"/>
              </a:tabLst>
            </a:pPr>
            <a:r>
              <a:rPr lang="en-US" altLang="en-US" sz="2100" dirty="0" smtClean="0">
                <a:latin typeface="Liberation Sans" panose="020B0604020202020204"/>
                <a:cs typeface="Arial" panose="020B0604020202020204" pitchFamily="34" charset="0"/>
              </a:rPr>
              <a:t>	Fair Value Adjustment—Non-Trading  		9,537 </a:t>
            </a:r>
            <a:endParaRPr lang="en-US" altLang="en-US" sz="2100" dirty="0">
              <a:latin typeface="Liberation Sans" panose="020B0604020202020204"/>
              <a:cs typeface="Arial" panose="020B0604020202020204" pitchFamily="34" charset="0"/>
            </a:endParaRPr>
          </a:p>
        </p:txBody>
      </p:sp>
      <p:sp>
        <p:nvSpPr>
          <p:cNvPr id="970763" name="Text Box 11"/>
          <p:cNvSpPr txBox="1">
            <a:spLocks noChangeArrowheads="1"/>
          </p:cNvSpPr>
          <p:nvPr/>
        </p:nvSpPr>
        <p:spPr bwMode="auto">
          <a:xfrm>
            <a:off x="6403036" y="1900535"/>
            <a:ext cx="2512364"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200" b="1" dirty="0">
                <a:latin typeface="Liberation Sans" panose="020B0604020202020204"/>
              </a:rPr>
              <a:t>Illustration </a:t>
            </a:r>
            <a:r>
              <a:rPr lang="en-US" altLang="en-US" sz="1200" b="1" dirty="0" smtClean="0">
                <a:latin typeface="Liberation Sans" panose="020B0604020202020204"/>
              </a:rPr>
              <a:t>12-9</a:t>
            </a:r>
          </a:p>
          <a:p>
            <a:pPr algn="l">
              <a:spcBef>
                <a:spcPts val="0"/>
              </a:spcBef>
            </a:pPr>
            <a:r>
              <a:rPr lang="en-US" altLang="en-US" sz="1200" dirty="0" smtClean="0">
                <a:latin typeface="Liberation Sans" panose="020B0604020202020204"/>
              </a:rPr>
              <a:t>Valuation of non-trading securities</a:t>
            </a:r>
            <a:endParaRPr lang="en-US" altLang="en-US" sz="1200" dirty="0">
              <a:latin typeface="Liberation Sans" panose="020B0604020202020204"/>
            </a:endParaRPr>
          </a:p>
        </p:txBody>
      </p:sp>
      <p:sp>
        <p:nvSpPr>
          <p:cNvPr id="12"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NON-TRADING SECURITIES</a:t>
            </a:r>
            <a:endParaRPr lang="en-US" altLang="en-US" sz="3200" i="0" dirty="0">
              <a:solidFill>
                <a:srgbClr val="006600"/>
              </a:solidFill>
              <a:effectLst/>
              <a:latin typeface="Liberation Sans" panose="020B0604020202020204"/>
            </a:endParaRPr>
          </a:p>
        </p:txBody>
      </p:sp>
      <p:sp>
        <p:nvSpPr>
          <p:cNvPr id="13"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pic>
        <p:nvPicPr>
          <p:cNvPr id="2" name="Picture 1"/>
          <p:cNvPicPr>
            <a:picLocks noChangeAspect="1"/>
          </p:cNvPicPr>
          <p:nvPr/>
        </p:nvPicPr>
        <p:blipFill>
          <a:blip r:embed="rId3"/>
          <a:stretch>
            <a:fillRect/>
          </a:stretch>
        </p:blipFill>
        <p:spPr>
          <a:xfrm>
            <a:off x="310206" y="2411025"/>
            <a:ext cx="8528994" cy="1804099"/>
          </a:xfrm>
          <a:prstGeom prst="rect">
            <a:avLst/>
          </a:prstGeom>
          <a:noFill/>
          <a:ln w="19050" cap="sq" algn="ctr">
            <a:solidFill>
              <a:schemeClr val="tx1"/>
            </a:solidFill>
            <a:miter lim="800000"/>
            <a:headEnd type="none" w="sm" len="sm"/>
            <a:tailEnd type="none" w="sm" len="sm"/>
          </a:ln>
          <a:effectLst/>
        </p:spPr>
      </p:pic>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0760">
                                            <p:txEl>
                                              <p:pRg st="0" end="0"/>
                                            </p:txEl>
                                          </p:spTgt>
                                        </p:tgtEl>
                                        <p:attrNameLst>
                                          <p:attrName>style.visibility</p:attrName>
                                        </p:attrNameLst>
                                      </p:cBhvr>
                                      <p:to>
                                        <p:strVal val="visible"/>
                                      </p:to>
                                    </p:set>
                                    <p:animEffect transition="in" filter="wipe(left)">
                                      <p:cBhvr>
                                        <p:cTn id="7" dur="500"/>
                                        <p:tgtEl>
                                          <p:spTgt spid="9707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0760">
                                            <p:txEl>
                                              <p:pRg st="1" end="1"/>
                                            </p:txEl>
                                          </p:spTgt>
                                        </p:tgtEl>
                                        <p:attrNameLst>
                                          <p:attrName>style.visibility</p:attrName>
                                        </p:attrNameLst>
                                      </p:cBhvr>
                                      <p:to>
                                        <p:strVal val="visible"/>
                                      </p:to>
                                    </p:set>
                                    <p:animEffect transition="in" filter="wipe(left)">
                                      <p:cBhvr>
                                        <p:cTn id="12" dur="500"/>
                                        <p:tgtEl>
                                          <p:spTgt spid="9707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60"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6" name="Rectangle 4"/>
          <p:cNvSpPr>
            <a:spLocks noChangeArrowheads="1"/>
          </p:cNvSpPr>
          <p:nvPr/>
        </p:nvSpPr>
        <p:spPr bwMode="auto">
          <a:xfrm>
            <a:off x="533400" y="4572000"/>
            <a:ext cx="8305800" cy="5334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defRPr sz="2400">
                <a:solidFill>
                  <a:schemeClr val="tx1"/>
                </a:solidFill>
                <a:latin typeface="Times New Roman" panose="02020603050405020304" pitchFamily="18" charset="0"/>
              </a:defRPr>
            </a:lvl1pPr>
            <a:lvl2pPr marL="801688" indent="-574675" algn="l">
              <a:defRPr sz="2400">
                <a:solidFill>
                  <a:schemeClr val="tx1"/>
                </a:solidFill>
                <a:latin typeface="Times New Roman" panose="02020603050405020304" pitchFamily="18" charset="0"/>
              </a:defRPr>
            </a:lvl2pPr>
            <a:lvl3pPr marL="1641475" indent="-381000" algn="l">
              <a:defRPr sz="2400">
                <a:solidFill>
                  <a:schemeClr val="tx1"/>
                </a:solidFill>
                <a:latin typeface="Times New Roman" panose="02020603050405020304" pitchFamily="18" charset="0"/>
              </a:defRPr>
            </a:lvl3pPr>
            <a:lvl4pPr marL="2136775" indent="-381000" algn="l">
              <a:defRPr sz="2400">
                <a:solidFill>
                  <a:schemeClr val="tx1"/>
                </a:solidFill>
                <a:latin typeface="Times New Roman" panose="02020603050405020304" pitchFamily="18" charset="0"/>
              </a:defRPr>
            </a:lvl4pPr>
            <a:lvl5pPr marL="2632075" indent="-381000" algn="l">
              <a:defRPr sz="2400">
                <a:solidFill>
                  <a:schemeClr val="tx1"/>
                </a:solidFill>
                <a:latin typeface="Times New Roman" panose="02020603050405020304" pitchFamily="18" charset="0"/>
              </a:defRPr>
            </a:lvl5pPr>
            <a:lvl6pPr marL="3089275" indent="-381000" eaLnBrk="0" fontAlgn="base" hangingPunct="0">
              <a:spcBef>
                <a:spcPct val="0"/>
              </a:spcBef>
              <a:spcAft>
                <a:spcPct val="0"/>
              </a:spcAft>
              <a:defRPr sz="2400">
                <a:solidFill>
                  <a:schemeClr val="tx1"/>
                </a:solidFill>
                <a:latin typeface="Times New Roman" panose="02020603050405020304" pitchFamily="18" charset="0"/>
              </a:defRPr>
            </a:lvl6pPr>
            <a:lvl7pPr marL="3546475" indent="-381000" eaLnBrk="0" fontAlgn="base" hangingPunct="0">
              <a:spcBef>
                <a:spcPct val="0"/>
              </a:spcBef>
              <a:spcAft>
                <a:spcPct val="0"/>
              </a:spcAft>
              <a:defRPr sz="2400">
                <a:solidFill>
                  <a:schemeClr val="tx1"/>
                </a:solidFill>
                <a:latin typeface="Times New Roman" panose="02020603050405020304" pitchFamily="18" charset="0"/>
              </a:defRPr>
            </a:lvl7pPr>
            <a:lvl8pPr marL="4003675" indent="-381000" eaLnBrk="0" fontAlgn="base" hangingPunct="0">
              <a:spcBef>
                <a:spcPct val="0"/>
              </a:spcBef>
              <a:spcAft>
                <a:spcPct val="0"/>
              </a:spcAft>
              <a:defRPr sz="2400">
                <a:solidFill>
                  <a:schemeClr val="tx1"/>
                </a:solidFill>
                <a:latin typeface="Times New Roman" panose="02020603050405020304" pitchFamily="18" charset="0"/>
              </a:defRPr>
            </a:lvl8pPr>
            <a:lvl9pPr marL="4460875" indent="-381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30000"/>
              </a:spcBef>
              <a:buClr>
                <a:schemeClr val="accent2"/>
              </a:buClr>
              <a:buSzPct val="75000"/>
              <a:buFont typeface="Wingdings" panose="05000000000000000000" pitchFamily="2" charset="2"/>
              <a:buNone/>
            </a:pPr>
            <a:r>
              <a:rPr lang="en-US" altLang="en-US" sz="2100" dirty="0" smtClean="0">
                <a:solidFill>
                  <a:schemeClr val="bg2"/>
                </a:solidFill>
                <a:latin typeface="Liberation Sans" panose="020B0604020202020204"/>
              </a:rPr>
              <a:t>Closing entry at December 31, 2017, to transfer the Unrealized Gain or Loss—Equity to Accumulated Other Comprehensive Income:</a:t>
            </a:r>
            <a:endParaRPr lang="en-US" altLang="en-US" sz="2100" dirty="0">
              <a:solidFill>
                <a:schemeClr val="bg2"/>
              </a:solidFill>
              <a:latin typeface="Liberation Sans" panose="020B0604020202020204"/>
            </a:endParaRPr>
          </a:p>
        </p:txBody>
      </p:sp>
      <p:sp>
        <p:nvSpPr>
          <p:cNvPr id="970760" name="Text Box 8"/>
          <p:cNvSpPr txBox="1">
            <a:spLocks noChangeArrowheads="1"/>
          </p:cNvSpPr>
          <p:nvPr/>
        </p:nvSpPr>
        <p:spPr bwMode="auto">
          <a:xfrm>
            <a:off x="914400" y="5486400"/>
            <a:ext cx="7772400" cy="94487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0" algn="l"/>
                <a:tab pos="457200" algn="l"/>
                <a:tab pos="5657850" algn="r"/>
                <a:tab pos="6286500" algn="r"/>
                <a:tab pos="7659688" algn="r"/>
              </a:tabLst>
              <a:defRPr sz="2400">
                <a:solidFill>
                  <a:schemeClr val="tx1"/>
                </a:solidFill>
                <a:latin typeface="Times New Roman" panose="02020603050405020304" pitchFamily="18" charset="0"/>
              </a:defRPr>
            </a:lvl1pPr>
            <a:lvl2pPr marL="1079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2pPr>
            <a:lvl3pPr marL="1651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3pPr>
            <a:lvl4pPr marL="2222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4pPr>
            <a:lvl5pPr marL="2794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9pPr>
          </a:lstStyle>
          <a:p>
            <a:pPr marL="460375" indent="-460375">
              <a:lnSpc>
                <a:spcPct val="120000"/>
              </a:lnSpc>
              <a:spcBef>
                <a:spcPts val="600"/>
              </a:spcBef>
              <a:tabLst>
                <a:tab pos="6400800" algn="r"/>
                <a:tab pos="7545388" algn="r"/>
                <a:tab pos="7659688" algn="r"/>
              </a:tabLst>
            </a:pPr>
            <a:r>
              <a:rPr lang="en-US" altLang="en-US" sz="2100" dirty="0" smtClean="0">
                <a:latin typeface="Liberation Sans" panose="020B0604020202020204"/>
                <a:cs typeface="Arial" panose="020B0604020202020204" pitchFamily="34" charset="0"/>
              </a:rPr>
              <a:t>Accumulated Other Comprehensive Income 	9,537 </a:t>
            </a:r>
          </a:p>
          <a:p>
            <a:pPr marL="460375" indent="-460375">
              <a:lnSpc>
                <a:spcPct val="120000"/>
              </a:lnSpc>
              <a:spcBef>
                <a:spcPts val="600"/>
              </a:spcBef>
              <a:tabLst>
                <a:tab pos="6400800" algn="r"/>
                <a:tab pos="7545388" algn="r"/>
                <a:tab pos="7659688" algn="r"/>
              </a:tabLst>
            </a:pPr>
            <a:r>
              <a:rPr lang="en-US" altLang="en-US" sz="2100" dirty="0">
                <a:latin typeface="Liberation Sans" panose="020B0604020202020204"/>
                <a:cs typeface="Arial" panose="020B0604020202020204" pitchFamily="34" charset="0"/>
              </a:rPr>
              <a:t>	</a:t>
            </a:r>
            <a:r>
              <a:rPr lang="en-US" altLang="en-US" sz="2100" dirty="0" smtClean="0">
                <a:latin typeface="Liberation Sans" panose="020B0604020202020204"/>
                <a:cs typeface="Arial" panose="020B0604020202020204" pitchFamily="34" charset="0"/>
              </a:rPr>
              <a:t>Unrealized Gain or Loss—Equity  		9,537 </a:t>
            </a:r>
            <a:endParaRPr lang="en-US" altLang="en-US" sz="2100" dirty="0">
              <a:latin typeface="Liberation Sans" panose="020B0604020202020204"/>
              <a:cs typeface="Arial" panose="020B0604020202020204" pitchFamily="34" charset="0"/>
            </a:endParaRPr>
          </a:p>
        </p:txBody>
      </p:sp>
      <p:sp>
        <p:nvSpPr>
          <p:cNvPr id="12"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NON-TRADING SECURITIES</a:t>
            </a:r>
            <a:endParaRPr lang="en-US" altLang="en-US" sz="3200" i="0" dirty="0">
              <a:solidFill>
                <a:srgbClr val="006600"/>
              </a:solidFill>
              <a:effectLst/>
              <a:latin typeface="Liberation Sans" panose="020B0604020202020204"/>
            </a:endParaRPr>
          </a:p>
        </p:txBody>
      </p:sp>
      <p:sp>
        <p:nvSpPr>
          <p:cNvPr id="13"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pic>
        <p:nvPicPr>
          <p:cNvPr id="3" name="Picture 2"/>
          <p:cNvPicPr>
            <a:picLocks noChangeAspect="1"/>
          </p:cNvPicPr>
          <p:nvPr/>
        </p:nvPicPr>
        <p:blipFill>
          <a:blip r:embed="rId3"/>
          <a:stretch>
            <a:fillRect/>
          </a:stretch>
        </p:blipFill>
        <p:spPr>
          <a:xfrm>
            <a:off x="380980" y="1329632"/>
            <a:ext cx="8382040" cy="3013768"/>
          </a:xfrm>
          <a:prstGeom prst="rect">
            <a:avLst/>
          </a:prstGeom>
          <a:noFill/>
          <a:ln w="19050" cap="sq" algn="ctr">
            <a:solidFill>
              <a:schemeClr val="tx1"/>
            </a:solidFill>
            <a:miter lim="800000"/>
            <a:headEnd type="none" w="sm" len="sm"/>
            <a:tailEnd type="none" w="sm" len="sm"/>
          </a:ln>
          <a:effectLst/>
        </p:spPr>
      </p:pic>
      <p:sp>
        <p:nvSpPr>
          <p:cNvPr id="4" name="Rectangle 3"/>
          <p:cNvSpPr/>
          <p:nvPr/>
        </p:nvSpPr>
        <p:spPr>
          <a:xfrm>
            <a:off x="7048725" y="631500"/>
            <a:ext cx="1981200" cy="646331"/>
          </a:xfrm>
          <a:prstGeom prst="rect">
            <a:avLst/>
          </a:prstGeom>
          <a:solidFill>
            <a:schemeClr val="accent3"/>
          </a:solidFill>
          <a:ln>
            <a:noFill/>
          </a:ln>
          <a:effectLst/>
        </p:spPr>
        <p:txBody>
          <a:bodyPr wrap="square">
            <a:spAutoFit/>
          </a:bodyPr>
          <a:lstStyle/>
          <a:p>
            <a:pPr algn="l">
              <a:spcBef>
                <a:spcPct val="50000"/>
              </a:spcBef>
            </a:pPr>
            <a:r>
              <a:rPr lang="en-US" sz="1200" b="1" dirty="0">
                <a:latin typeface="Liberation Sans" panose="020B0604020202020204"/>
              </a:rPr>
              <a:t>Illustration 12-10 </a:t>
            </a:r>
            <a:endParaRPr lang="en-US" sz="1200" b="1" dirty="0" smtClean="0">
              <a:latin typeface="Liberation Sans" panose="020B0604020202020204"/>
            </a:endParaRPr>
          </a:p>
          <a:p>
            <a:pPr algn="l">
              <a:spcBef>
                <a:spcPts val="0"/>
              </a:spcBef>
            </a:pPr>
            <a:r>
              <a:rPr lang="en-US" sz="1200" dirty="0" smtClean="0">
                <a:latin typeface="Liberation Sans" panose="020B0604020202020204"/>
              </a:rPr>
              <a:t>Comprehensive </a:t>
            </a:r>
            <a:r>
              <a:rPr lang="en-US" sz="1200" dirty="0">
                <a:latin typeface="Liberation Sans" panose="020B0604020202020204"/>
              </a:rPr>
              <a:t>income statement</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extLst>
      <p:ext uri="{BB962C8B-B14F-4D97-AF65-F5344CB8AC3E}">
        <p14:creationId xmlns:p14="http://schemas.microsoft.com/office/powerpoint/2010/main" val="29511912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0760">
                                            <p:txEl>
                                              <p:pRg st="0" end="0"/>
                                            </p:txEl>
                                          </p:spTgt>
                                        </p:tgtEl>
                                        <p:attrNameLst>
                                          <p:attrName>style.visibility</p:attrName>
                                        </p:attrNameLst>
                                      </p:cBhvr>
                                      <p:to>
                                        <p:strVal val="visible"/>
                                      </p:to>
                                    </p:set>
                                    <p:animEffect transition="in" filter="wipe(left)">
                                      <p:cBhvr>
                                        <p:cTn id="7" dur="500"/>
                                        <p:tgtEl>
                                          <p:spTgt spid="9707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0760">
                                            <p:txEl>
                                              <p:pRg st="1" end="1"/>
                                            </p:txEl>
                                          </p:spTgt>
                                        </p:tgtEl>
                                        <p:attrNameLst>
                                          <p:attrName>style.visibility</p:attrName>
                                        </p:attrNameLst>
                                      </p:cBhvr>
                                      <p:to>
                                        <p:strVal val="visible"/>
                                      </p:to>
                                    </p:set>
                                    <p:animEffect transition="in" filter="wipe(left)">
                                      <p:cBhvr>
                                        <p:cTn id="12" dur="500"/>
                                        <p:tgtEl>
                                          <p:spTgt spid="9707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60"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NON-TRADING SECURITIES</a:t>
            </a:r>
            <a:endParaRPr lang="en-US" altLang="en-US" sz="3200" i="0" dirty="0">
              <a:solidFill>
                <a:srgbClr val="006600"/>
              </a:solidFill>
              <a:effectLst/>
              <a:latin typeface="Liberation Sans" panose="020B0604020202020204"/>
            </a:endParaRPr>
          </a:p>
        </p:txBody>
      </p:sp>
      <p:sp>
        <p:nvSpPr>
          <p:cNvPr id="13"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4" name="Rectangle 3"/>
          <p:cNvSpPr/>
          <p:nvPr/>
        </p:nvSpPr>
        <p:spPr>
          <a:xfrm>
            <a:off x="304800" y="4479375"/>
            <a:ext cx="3657600" cy="646331"/>
          </a:xfrm>
          <a:prstGeom prst="rect">
            <a:avLst/>
          </a:prstGeom>
          <a:solidFill>
            <a:schemeClr val="accent3"/>
          </a:solidFill>
          <a:ln>
            <a:noFill/>
          </a:ln>
          <a:effectLst/>
        </p:spPr>
        <p:txBody>
          <a:bodyPr wrap="square">
            <a:spAutoFit/>
          </a:bodyPr>
          <a:lstStyle/>
          <a:p>
            <a:pPr algn="l">
              <a:spcBef>
                <a:spcPct val="50000"/>
              </a:spcBef>
            </a:pPr>
            <a:r>
              <a:rPr lang="en-US" sz="1200" b="1" dirty="0">
                <a:latin typeface="Liberation Sans" panose="020B0604020202020204"/>
              </a:rPr>
              <a:t>Illustration </a:t>
            </a:r>
            <a:r>
              <a:rPr lang="en-US" sz="1200" b="1" dirty="0" smtClean="0">
                <a:latin typeface="Liberation Sans" panose="020B0604020202020204"/>
              </a:rPr>
              <a:t>12-11</a:t>
            </a:r>
          </a:p>
          <a:p>
            <a:pPr algn="l">
              <a:spcBef>
                <a:spcPts val="0"/>
              </a:spcBef>
            </a:pPr>
            <a:r>
              <a:rPr lang="en-US" sz="1200" dirty="0" smtClean="0">
                <a:latin typeface="Liberation Sans" panose="020B0604020202020204"/>
              </a:rPr>
              <a:t>Presentation of accumulated other comprehensive income in statement of financial position</a:t>
            </a:r>
          </a:p>
        </p:txBody>
      </p:sp>
      <p:pic>
        <p:nvPicPr>
          <p:cNvPr id="2" name="Picture 1"/>
          <p:cNvPicPr>
            <a:picLocks noChangeAspect="1"/>
          </p:cNvPicPr>
          <p:nvPr/>
        </p:nvPicPr>
        <p:blipFill>
          <a:blip r:embed="rId3"/>
          <a:stretch>
            <a:fillRect/>
          </a:stretch>
        </p:blipFill>
        <p:spPr>
          <a:xfrm>
            <a:off x="380980" y="1327951"/>
            <a:ext cx="8382020" cy="3102599"/>
          </a:xfrm>
          <a:prstGeom prst="rect">
            <a:avLst/>
          </a:prstGeom>
          <a:noFill/>
          <a:ln w="19050" cap="sq" algn="ctr">
            <a:solidFill>
              <a:schemeClr val="tx1"/>
            </a:solidFill>
            <a:miter lim="800000"/>
            <a:headEnd type="none" w="sm" len="sm"/>
            <a:tailEnd type="none" w="sm" len="sm"/>
          </a:ln>
          <a:effectLst/>
        </p:spPr>
      </p:pic>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extLst>
      <p:ext uri="{BB962C8B-B14F-4D97-AF65-F5344CB8AC3E}">
        <p14:creationId xmlns:p14="http://schemas.microsoft.com/office/powerpoint/2010/main" val="1806171659"/>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ChangeArrowheads="1"/>
          </p:cNvSpPr>
          <p:nvPr/>
        </p:nvSpPr>
        <p:spPr bwMode="auto">
          <a:xfrm>
            <a:off x="533400" y="1290992"/>
            <a:ext cx="6629400" cy="9144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801688" indent="-574675"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414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67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320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92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64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40036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608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15000"/>
              </a:lnSpc>
              <a:spcBef>
                <a:spcPct val="30000"/>
              </a:spcBef>
              <a:buNone/>
            </a:pPr>
            <a:r>
              <a:rPr lang="en-US" altLang="en-US" sz="2100" b="0" dirty="0" smtClean="0">
                <a:solidFill>
                  <a:schemeClr val="tx1"/>
                </a:solidFill>
                <a:effectLst/>
                <a:latin typeface="Liberation Sans" panose="020B0604020202020204"/>
              </a:rPr>
              <a:t>Ingrao’s non-trading securities on December 31, 2018, its second year of operations.</a:t>
            </a:r>
            <a:endParaRPr lang="en-US" altLang="en-US" sz="2100" b="0" dirty="0">
              <a:solidFill>
                <a:schemeClr val="tx1"/>
              </a:solidFill>
              <a:effectLst/>
              <a:latin typeface="Liberation Sans" panose="020B0604020202020204"/>
            </a:endParaRPr>
          </a:p>
        </p:txBody>
      </p:sp>
      <p:sp>
        <p:nvSpPr>
          <p:cNvPr id="970756" name="Rectangle 4"/>
          <p:cNvSpPr>
            <a:spLocks noChangeArrowheads="1"/>
          </p:cNvSpPr>
          <p:nvPr/>
        </p:nvSpPr>
        <p:spPr bwMode="auto">
          <a:xfrm>
            <a:off x="533400" y="4294125"/>
            <a:ext cx="8305800" cy="5334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defRPr sz="2400">
                <a:solidFill>
                  <a:schemeClr val="tx1"/>
                </a:solidFill>
                <a:latin typeface="Times New Roman" panose="02020603050405020304" pitchFamily="18" charset="0"/>
              </a:defRPr>
            </a:lvl1pPr>
            <a:lvl2pPr marL="801688" indent="-574675" algn="l">
              <a:defRPr sz="2400">
                <a:solidFill>
                  <a:schemeClr val="tx1"/>
                </a:solidFill>
                <a:latin typeface="Times New Roman" panose="02020603050405020304" pitchFamily="18" charset="0"/>
              </a:defRPr>
            </a:lvl2pPr>
            <a:lvl3pPr marL="1641475" indent="-381000" algn="l">
              <a:defRPr sz="2400">
                <a:solidFill>
                  <a:schemeClr val="tx1"/>
                </a:solidFill>
                <a:latin typeface="Times New Roman" panose="02020603050405020304" pitchFamily="18" charset="0"/>
              </a:defRPr>
            </a:lvl3pPr>
            <a:lvl4pPr marL="2136775" indent="-381000" algn="l">
              <a:defRPr sz="2400">
                <a:solidFill>
                  <a:schemeClr val="tx1"/>
                </a:solidFill>
                <a:latin typeface="Times New Roman" panose="02020603050405020304" pitchFamily="18" charset="0"/>
              </a:defRPr>
            </a:lvl4pPr>
            <a:lvl5pPr marL="2632075" indent="-381000" algn="l">
              <a:defRPr sz="2400">
                <a:solidFill>
                  <a:schemeClr val="tx1"/>
                </a:solidFill>
                <a:latin typeface="Times New Roman" panose="02020603050405020304" pitchFamily="18" charset="0"/>
              </a:defRPr>
            </a:lvl5pPr>
            <a:lvl6pPr marL="3089275" indent="-381000" eaLnBrk="0" fontAlgn="base" hangingPunct="0">
              <a:spcBef>
                <a:spcPct val="0"/>
              </a:spcBef>
              <a:spcAft>
                <a:spcPct val="0"/>
              </a:spcAft>
              <a:defRPr sz="2400">
                <a:solidFill>
                  <a:schemeClr val="tx1"/>
                </a:solidFill>
                <a:latin typeface="Times New Roman" panose="02020603050405020304" pitchFamily="18" charset="0"/>
              </a:defRPr>
            </a:lvl6pPr>
            <a:lvl7pPr marL="3546475" indent="-381000" eaLnBrk="0" fontAlgn="base" hangingPunct="0">
              <a:spcBef>
                <a:spcPct val="0"/>
              </a:spcBef>
              <a:spcAft>
                <a:spcPct val="0"/>
              </a:spcAft>
              <a:defRPr sz="2400">
                <a:solidFill>
                  <a:schemeClr val="tx1"/>
                </a:solidFill>
                <a:latin typeface="Times New Roman" panose="02020603050405020304" pitchFamily="18" charset="0"/>
              </a:defRPr>
            </a:lvl7pPr>
            <a:lvl8pPr marL="4003675" indent="-381000" eaLnBrk="0" fontAlgn="base" hangingPunct="0">
              <a:spcBef>
                <a:spcPct val="0"/>
              </a:spcBef>
              <a:spcAft>
                <a:spcPct val="0"/>
              </a:spcAft>
              <a:defRPr sz="2400">
                <a:solidFill>
                  <a:schemeClr val="tx1"/>
                </a:solidFill>
                <a:latin typeface="Times New Roman" panose="02020603050405020304" pitchFamily="18" charset="0"/>
              </a:defRPr>
            </a:lvl8pPr>
            <a:lvl9pPr marL="4460875" indent="-381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30000"/>
              </a:spcBef>
              <a:buClr>
                <a:schemeClr val="accent2"/>
              </a:buClr>
              <a:buSzPct val="75000"/>
              <a:buFont typeface="Wingdings" panose="05000000000000000000" pitchFamily="2" charset="2"/>
              <a:buNone/>
            </a:pPr>
            <a:r>
              <a:rPr lang="en-US" altLang="en-US" sz="2100" dirty="0" smtClean="0">
                <a:solidFill>
                  <a:schemeClr val="bg2"/>
                </a:solidFill>
                <a:latin typeface="Liberation Sans" panose="020B0604020202020204"/>
              </a:rPr>
              <a:t>It has a €9,537 credit balance from the previous year, so Ingrao must debit its Fair Value Adjustment—Non-Trading account by €11,174 (€9,537 + €1,637) to achieve a €1,637 debit balance. </a:t>
            </a:r>
            <a:endParaRPr lang="en-US" altLang="en-US" sz="2100" dirty="0">
              <a:solidFill>
                <a:schemeClr val="bg2"/>
              </a:solidFill>
              <a:latin typeface="Liberation Sans" panose="020B0604020202020204"/>
            </a:endParaRPr>
          </a:p>
        </p:txBody>
      </p:sp>
      <p:sp>
        <p:nvSpPr>
          <p:cNvPr id="970759" name="Text Box 7"/>
          <p:cNvSpPr txBox="1">
            <a:spLocks noChangeArrowheads="1"/>
          </p:cNvSpPr>
          <p:nvPr/>
        </p:nvSpPr>
        <p:spPr bwMode="auto">
          <a:xfrm>
            <a:off x="533400" y="5562600"/>
            <a:ext cx="1143000" cy="80329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00100" algn="l"/>
                <a:tab pos="4806950" algn="r"/>
                <a:tab pos="7659688" algn="r"/>
              </a:tabLst>
              <a:defRPr sz="2400">
                <a:solidFill>
                  <a:schemeClr val="tx1"/>
                </a:solidFill>
                <a:latin typeface="Times New Roman" panose="02020603050405020304" pitchFamily="18" charset="0"/>
              </a:defRPr>
            </a:lvl1pPr>
            <a:lvl2pPr marL="1079500" indent="-457200" algn="l">
              <a:tabLst>
                <a:tab pos="800100" algn="l"/>
                <a:tab pos="4806950" algn="r"/>
                <a:tab pos="7659688" algn="r"/>
              </a:tabLst>
              <a:defRPr sz="2400">
                <a:solidFill>
                  <a:schemeClr val="tx1"/>
                </a:solidFill>
                <a:latin typeface="Times New Roman" panose="02020603050405020304" pitchFamily="18" charset="0"/>
              </a:defRPr>
            </a:lvl2pPr>
            <a:lvl3pPr marL="1651000" indent="-457200" algn="l">
              <a:tabLst>
                <a:tab pos="800100" algn="l"/>
                <a:tab pos="4806950" algn="r"/>
                <a:tab pos="7659688" algn="r"/>
              </a:tabLst>
              <a:defRPr sz="2400">
                <a:solidFill>
                  <a:schemeClr val="tx1"/>
                </a:solidFill>
                <a:latin typeface="Times New Roman" panose="02020603050405020304" pitchFamily="18" charset="0"/>
              </a:defRPr>
            </a:lvl3pPr>
            <a:lvl4pPr marL="2222500" indent="-457200" algn="l">
              <a:tabLst>
                <a:tab pos="800100" algn="l"/>
                <a:tab pos="4806950" algn="r"/>
                <a:tab pos="7659688" algn="r"/>
              </a:tabLst>
              <a:defRPr sz="2400">
                <a:solidFill>
                  <a:schemeClr val="tx1"/>
                </a:solidFill>
                <a:latin typeface="Times New Roman" panose="02020603050405020304" pitchFamily="18" charset="0"/>
              </a:defRPr>
            </a:lvl4pPr>
            <a:lvl5pPr marL="2794000" indent="-457200" algn="l">
              <a:tabLst>
                <a:tab pos="800100" algn="l"/>
                <a:tab pos="480695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800100" algn="l"/>
                <a:tab pos="4806950" algn="r"/>
                <a:tab pos="7659688" algn="r"/>
              </a:tabLst>
              <a:defRPr sz="2400">
                <a:solidFill>
                  <a:schemeClr val="tx1"/>
                </a:solidFill>
                <a:latin typeface="Times New Roman" panose="02020603050405020304" pitchFamily="18" charset="0"/>
              </a:defRPr>
            </a:lvl9pPr>
          </a:lstStyle>
          <a:p>
            <a:pPr>
              <a:lnSpc>
                <a:spcPct val="120000"/>
              </a:lnSpc>
              <a:spcBef>
                <a:spcPct val="15000"/>
              </a:spcBef>
            </a:pPr>
            <a:r>
              <a:rPr lang="en-US" altLang="en-US" sz="2100" dirty="0">
                <a:latin typeface="Liberation Sans" panose="020B0604020202020204"/>
                <a:cs typeface="Arial" panose="020B0604020202020204" pitchFamily="34" charset="0"/>
              </a:rPr>
              <a:t>Dec. </a:t>
            </a:r>
            <a:r>
              <a:rPr lang="en-US" altLang="en-US" sz="2100" dirty="0" smtClean="0">
                <a:latin typeface="Liberation Sans" panose="020B0604020202020204"/>
                <a:cs typeface="Arial" panose="020B0604020202020204" pitchFamily="34" charset="0"/>
              </a:rPr>
              <a:t>31</a:t>
            </a:r>
          </a:p>
          <a:p>
            <a:pPr>
              <a:spcBef>
                <a:spcPts val="0"/>
              </a:spcBef>
            </a:pPr>
            <a:r>
              <a:rPr lang="en-US" altLang="en-US" sz="2100" dirty="0" smtClean="0">
                <a:latin typeface="Liberation Sans" panose="020B0604020202020204"/>
                <a:cs typeface="Arial" panose="020B0604020202020204" pitchFamily="34" charset="0"/>
              </a:rPr>
              <a:t>(2018)</a:t>
            </a:r>
            <a:endParaRPr lang="en-US" altLang="en-US" sz="2100" dirty="0">
              <a:latin typeface="Liberation Sans" panose="020B0604020202020204"/>
              <a:cs typeface="Arial" panose="020B0604020202020204" pitchFamily="34" charset="0"/>
            </a:endParaRPr>
          </a:p>
        </p:txBody>
      </p:sp>
      <p:sp>
        <p:nvSpPr>
          <p:cNvPr id="970760" name="Text Box 8"/>
          <p:cNvSpPr txBox="1">
            <a:spLocks noChangeArrowheads="1"/>
          </p:cNvSpPr>
          <p:nvPr/>
        </p:nvSpPr>
        <p:spPr bwMode="auto">
          <a:xfrm>
            <a:off x="1828800" y="5562600"/>
            <a:ext cx="7010400" cy="94487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0" algn="l"/>
                <a:tab pos="457200" algn="l"/>
                <a:tab pos="5657850" algn="r"/>
                <a:tab pos="6286500" algn="r"/>
                <a:tab pos="7659688" algn="r"/>
              </a:tabLst>
              <a:defRPr sz="2400">
                <a:solidFill>
                  <a:schemeClr val="tx1"/>
                </a:solidFill>
                <a:latin typeface="Times New Roman" panose="02020603050405020304" pitchFamily="18" charset="0"/>
              </a:defRPr>
            </a:lvl1pPr>
            <a:lvl2pPr marL="1079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2pPr>
            <a:lvl3pPr marL="1651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3pPr>
            <a:lvl4pPr marL="2222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4pPr>
            <a:lvl5pPr marL="2794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9pPr>
          </a:lstStyle>
          <a:p>
            <a:pPr marL="460375" indent="-460375">
              <a:lnSpc>
                <a:spcPct val="120000"/>
              </a:lnSpc>
              <a:spcBef>
                <a:spcPts val="600"/>
              </a:spcBef>
              <a:tabLst>
                <a:tab pos="5657850" algn="r"/>
                <a:tab pos="6800850" algn="r"/>
                <a:tab pos="7659688" algn="r"/>
              </a:tabLst>
            </a:pPr>
            <a:r>
              <a:rPr lang="en-US" altLang="en-US" sz="2100" dirty="0" smtClean="0">
                <a:latin typeface="Liberation Sans" panose="020B0604020202020204"/>
                <a:cs typeface="Arial" panose="020B0604020202020204" pitchFamily="34" charset="0"/>
              </a:rPr>
              <a:t>Fair Value Adjustment—Non-Trading 	11,174 </a:t>
            </a:r>
          </a:p>
          <a:p>
            <a:pPr marL="460375" indent="-460375">
              <a:lnSpc>
                <a:spcPct val="120000"/>
              </a:lnSpc>
              <a:spcBef>
                <a:spcPts val="600"/>
              </a:spcBef>
              <a:tabLst>
                <a:tab pos="5657850" algn="r"/>
                <a:tab pos="6800850" algn="r"/>
                <a:tab pos="7659688" algn="r"/>
              </a:tabLst>
            </a:pPr>
            <a:r>
              <a:rPr lang="en-US" altLang="en-US" sz="2100" dirty="0">
                <a:latin typeface="Liberation Sans" panose="020B0604020202020204"/>
                <a:cs typeface="Arial" panose="020B0604020202020204" pitchFamily="34" charset="0"/>
              </a:rPr>
              <a:t>	</a:t>
            </a:r>
            <a:r>
              <a:rPr lang="en-US" altLang="en-US" sz="2100" dirty="0" smtClean="0">
                <a:latin typeface="Liberation Sans" panose="020B0604020202020204"/>
                <a:cs typeface="Arial" panose="020B0604020202020204" pitchFamily="34" charset="0"/>
              </a:rPr>
              <a:t>Unrealized Gain or Loss—Equity  		11,174 </a:t>
            </a:r>
            <a:endParaRPr lang="en-US" altLang="en-US" sz="2100" dirty="0">
              <a:latin typeface="Liberation Sans" panose="020B0604020202020204"/>
              <a:cs typeface="Arial" panose="020B0604020202020204" pitchFamily="34" charset="0"/>
            </a:endParaRPr>
          </a:p>
        </p:txBody>
      </p:sp>
      <p:sp>
        <p:nvSpPr>
          <p:cNvPr id="970763" name="Text Box 11"/>
          <p:cNvSpPr txBox="1">
            <a:spLocks noChangeArrowheads="1"/>
          </p:cNvSpPr>
          <p:nvPr/>
        </p:nvSpPr>
        <p:spPr bwMode="auto">
          <a:xfrm>
            <a:off x="6403036" y="1752600"/>
            <a:ext cx="2512364"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200" b="1" dirty="0">
                <a:latin typeface="Liberation Sans" panose="020B0604020202020204"/>
              </a:rPr>
              <a:t>Illustration </a:t>
            </a:r>
            <a:r>
              <a:rPr lang="en-US" altLang="en-US" sz="1200" b="1" dirty="0" smtClean="0">
                <a:latin typeface="Liberation Sans" panose="020B0604020202020204"/>
              </a:rPr>
              <a:t>12-12</a:t>
            </a:r>
          </a:p>
          <a:p>
            <a:pPr algn="l">
              <a:spcBef>
                <a:spcPts val="0"/>
              </a:spcBef>
            </a:pPr>
            <a:r>
              <a:rPr lang="en-US" altLang="en-US" sz="1200" dirty="0" smtClean="0">
                <a:latin typeface="Liberation Sans" panose="020B0604020202020204"/>
              </a:rPr>
              <a:t>Valuation of non-trading securities</a:t>
            </a:r>
            <a:endParaRPr lang="en-US" altLang="en-US" sz="1200" dirty="0">
              <a:latin typeface="Liberation Sans" panose="020B0604020202020204"/>
            </a:endParaRPr>
          </a:p>
        </p:txBody>
      </p:sp>
      <p:sp>
        <p:nvSpPr>
          <p:cNvPr id="12"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NON-TRADING SECURITIES</a:t>
            </a:r>
            <a:endParaRPr lang="en-US" altLang="en-US" sz="3200" i="0" dirty="0">
              <a:solidFill>
                <a:srgbClr val="006600"/>
              </a:solidFill>
              <a:effectLst/>
              <a:latin typeface="Liberation Sans" panose="020B0604020202020204"/>
            </a:endParaRPr>
          </a:p>
        </p:txBody>
      </p:sp>
      <p:sp>
        <p:nvSpPr>
          <p:cNvPr id="13"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pic>
        <p:nvPicPr>
          <p:cNvPr id="3" name="Picture 2"/>
          <p:cNvPicPr>
            <a:picLocks noChangeAspect="1"/>
          </p:cNvPicPr>
          <p:nvPr/>
        </p:nvPicPr>
        <p:blipFill>
          <a:blip r:embed="rId3"/>
          <a:stretch>
            <a:fillRect/>
          </a:stretch>
        </p:blipFill>
        <p:spPr>
          <a:xfrm>
            <a:off x="304799" y="2263090"/>
            <a:ext cx="8534401" cy="1839081"/>
          </a:xfrm>
          <a:prstGeom prst="rect">
            <a:avLst/>
          </a:prstGeom>
          <a:noFill/>
          <a:ln w="19050" cap="sq" algn="ctr">
            <a:solidFill>
              <a:schemeClr val="tx1"/>
            </a:solidFill>
            <a:miter lim="800000"/>
            <a:headEnd type="none" w="sm" len="sm"/>
            <a:tailEnd type="none" w="sm" len="sm"/>
          </a:ln>
          <a:effectLst/>
        </p:spPr>
      </p:pic>
      <p:sp>
        <p:nvSpPr>
          <p:cNvPr id="10" name="Text Box 3"/>
          <p:cNvSpPr txBox="1">
            <a:spLocks noChangeArrowheads="1"/>
          </p:cNvSpPr>
          <p:nvPr/>
        </p:nvSpPr>
        <p:spPr bwMode="auto">
          <a:xfrm>
            <a:off x="8229600" y="647700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extLst>
      <p:ext uri="{BB962C8B-B14F-4D97-AF65-F5344CB8AC3E}">
        <p14:creationId xmlns:p14="http://schemas.microsoft.com/office/powerpoint/2010/main" val="1778253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0760">
                                            <p:txEl>
                                              <p:pRg st="0" end="0"/>
                                            </p:txEl>
                                          </p:spTgt>
                                        </p:tgtEl>
                                        <p:attrNameLst>
                                          <p:attrName>style.visibility</p:attrName>
                                        </p:attrNameLst>
                                      </p:cBhvr>
                                      <p:to>
                                        <p:strVal val="visible"/>
                                      </p:to>
                                    </p:set>
                                    <p:animEffect transition="in" filter="wipe(left)">
                                      <p:cBhvr>
                                        <p:cTn id="7" dur="500"/>
                                        <p:tgtEl>
                                          <p:spTgt spid="9707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0760">
                                            <p:txEl>
                                              <p:pRg st="1" end="1"/>
                                            </p:txEl>
                                          </p:spTgt>
                                        </p:tgtEl>
                                        <p:attrNameLst>
                                          <p:attrName>style.visibility</p:attrName>
                                        </p:attrNameLst>
                                      </p:cBhvr>
                                      <p:to>
                                        <p:strVal val="visible"/>
                                      </p:to>
                                    </p:set>
                                    <p:animEffect transition="in" filter="wipe(left)">
                                      <p:cBhvr>
                                        <p:cTn id="12" dur="500"/>
                                        <p:tgtEl>
                                          <p:spTgt spid="9707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60"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6" name="Rectangle 4"/>
          <p:cNvSpPr>
            <a:spLocks noChangeArrowheads="1"/>
          </p:cNvSpPr>
          <p:nvPr/>
        </p:nvSpPr>
        <p:spPr bwMode="auto">
          <a:xfrm>
            <a:off x="533400" y="4343400"/>
            <a:ext cx="8305800" cy="5334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lgn="l">
              <a:defRPr sz="2400">
                <a:solidFill>
                  <a:schemeClr val="tx1"/>
                </a:solidFill>
                <a:latin typeface="Times New Roman" panose="02020603050405020304" pitchFamily="18" charset="0"/>
              </a:defRPr>
            </a:lvl1pPr>
            <a:lvl2pPr marL="801688" indent="-574675" algn="l">
              <a:defRPr sz="2400">
                <a:solidFill>
                  <a:schemeClr val="tx1"/>
                </a:solidFill>
                <a:latin typeface="Times New Roman" panose="02020603050405020304" pitchFamily="18" charset="0"/>
              </a:defRPr>
            </a:lvl2pPr>
            <a:lvl3pPr marL="1641475" indent="-381000" algn="l">
              <a:defRPr sz="2400">
                <a:solidFill>
                  <a:schemeClr val="tx1"/>
                </a:solidFill>
                <a:latin typeface="Times New Roman" panose="02020603050405020304" pitchFamily="18" charset="0"/>
              </a:defRPr>
            </a:lvl3pPr>
            <a:lvl4pPr marL="2136775" indent="-381000" algn="l">
              <a:defRPr sz="2400">
                <a:solidFill>
                  <a:schemeClr val="tx1"/>
                </a:solidFill>
                <a:latin typeface="Times New Roman" panose="02020603050405020304" pitchFamily="18" charset="0"/>
              </a:defRPr>
            </a:lvl4pPr>
            <a:lvl5pPr marL="2632075" indent="-381000" algn="l">
              <a:defRPr sz="2400">
                <a:solidFill>
                  <a:schemeClr val="tx1"/>
                </a:solidFill>
                <a:latin typeface="Times New Roman" panose="02020603050405020304" pitchFamily="18" charset="0"/>
              </a:defRPr>
            </a:lvl5pPr>
            <a:lvl6pPr marL="3089275" indent="-381000" eaLnBrk="0" fontAlgn="base" hangingPunct="0">
              <a:spcBef>
                <a:spcPct val="0"/>
              </a:spcBef>
              <a:spcAft>
                <a:spcPct val="0"/>
              </a:spcAft>
              <a:defRPr sz="2400">
                <a:solidFill>
                  <a:schemeClr val="tx1"/>
                </a:solidFill>
                <a:latin typeface="Times New Roman" panose="02020603050405020304" pitchFamily="18" charset="0"/>
              </a:defRPr>
            </a:lvl6pPr>
            <a:lvl7pPr marL="3546475" indent="-381000" eaLnBrk="0" fontAlgn="base" hangingPunct="0">
              <a:spcBef>
                <a:spcPct val="0"/>
              </a:spcBef>
              <a:spcAft>
                <a:spcPct val="0"/>
              </a:spcAft>
              <a:defRPr sz="2400">
                <a:solidFill>
                  <a:schemeClr val="tx1"/>
                </a:solidFill>
                <a:latin typeface="Times New Roman" panose="02020603050405020304" pitchFamily="18" charset="0"/>
              </a:defRPr>
            </a:lvl7pPr>
            <a:lvl8pPr marL="4003675" indent="-381000" eaLnBrk="0" fontAlgn="base" hangingPunct="0">
              <a:spcBef>
                <a:spcPct val="0"/>
              </a:spcBef>
              <a:spcAft>
                <a:spcPct val="0"/>
              </a:spcAft>
              <a:defRPr sz="2400">
                <a:solidFill>
                  <a:schemeClr val="tx1"/>
                </a:solidFill>
                <a:latin typeface="Times New Roman" panose="02020603050405020304" pitchFamily="18" charset="0"/>
              </a:defRPr>
            </a:lvl8pPr>
            <a:lvl9pPr marL="4460875" indent="-381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30000"/>
              </a:spcBef>
              <a:buClr>
                <a:schemeClr val="accent2"/>
              </a:buClr>
              <a:buSzPct val="75000"/>
              <a:buFont typeface="Wingdings" panose="05000000000000000000" pitchFamily="2" charset="2"/>
              <a:buNone/>
            </a:pPr>
            <a:r>
              <a:rPr lang="en-US" altLang="en-US" sz="2100" dirty="0" smtClean="0">
                <a:solidFill>
                  <a:schemeClr val="bg2"/>
                </a:solidFill>
                <a:latin typeface="Liberation Sans" panose="020B0604020202020204"/>
              </a:rPr>
              <a:t>Closing entry at December 31, 2018, to transfer the Unrealized Gain or Loss—Equity to Accumulated Other Comprehensive Income:</a:t>
            </a:r>
            <a:endParaRPr lang="en-US" altLang="en-US" sz="2100" dirty="0">
              <a:solidFill>
                <a:schemeClr val="bg2"/>
              </a:solidFill>
              <a:latin typeface="Liberation Sans" panose="020B0604020202020204"/>
            </a:endParaRPr>
          </a:p>
        </p:txBody>
      </p:sp>
      <p:sp>
        <p:nvSpPr>
          <p:cNvPr id="970760" name="Text Box 8"/>
          <p:cNvSpPr txBox="1">
            <a:spLocks noChangeArrowheads="1"/>
          </p:cNvSpPr>
          <p:nvPr/>
        </p:nvSpPr>
        <p:spPr bwMode="auto">
          <a:xfrm>
            <a:off x="914400" y="5257800"/>
            <a:ext cx="7772400" cy="913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0" algn="l"/>
                <a:tab pos="457200" algn="l"/>
                <a:tab pos="5657850" algn="r"/>
                <a:tab pos="6286500" algn="r"/>
                <a:tab pos="7659688" algn="r"/>
              </a:tabLst>
              <a:defRPr sz="2400">
                <a:solidFill>
                  <a:schemeClr val="tx1"/>
                </a:solidFill>
                <a:latin typeface="Times New Roman" panose="02020603050405020304" pitchFamily="18" charset="0"/>
              </a:defRPr>
            </a:lvl1pPr>
            <a:lvl2pPr marL="1079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2pPr>
            <a:lvl3pPr marL="1651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3pPr>
            <a:lvl4pPr marL="22225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4pPr>
            <a:lvl5pPr marL="2794000" indent="-457200" algn="l">
              <a:tabLst>
                <a:tab pos="0" algn="l"/>
                <a:tab pos="457200" algn="l"/>
                <a:tab pos="5657850" algn="r"/>
                <a:tab pos="6286500" algn="r"/>
                <a:tab pos="7659688" algn="r"/>
              </a:tabLst>
              <a:defRPr sz="2400">
                <a:solidFill>
                  <a:schemeClr val="tx1"/>
                </a:solidFill>
                <a:latin typeface="Times New Roman" panose="02020603050405020304" pitchFamily="18" charset="0"/>
              </a:defRPr>
            </a:lvl5pPr>
            <a:lvl6pPr marL="32512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6pPr>
            <a:lvl7pPr marL="37084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7pPr>
            <a:lvl8pPr marL="41656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8pPr>
            <a:lvl9pPr marL="4622800" indent="-457200" eaLnBrk="0" fontAlgn="base" hangingPunct="0">
              <a:spcBef>
                <a:spcPct val="0"/>
              </a:spcBef>
              <a:spcAft>
                <a:spcPct val="0"/>
              </a:spcAft>
              <a:tabLst>
                <a:tab pos="0" algn="l"/>
                <a:tab pos="457200" algn="l"/>
                <a:tab pos="5657850" algn="r"/>
                <a:tab pos="6286500" algn="r"/>
                <a:tab pos="7659688" algn="r"/>
              </a:tabLst>
              <a:defRPr sz="2400">
                <a:solidFill>
                  <a:schemeClr val="tx1"/>
                </a:solidFill>
                <a:latin typeface="Times New Roman" panose="02020603050405020304" pitchFamily="18" charset="0"/>
              </a:defRPr>
            </a:lvl9pPr>
          </a:lstStyle>
          <a:p>
            <a:pPr marL="460375" indent="-460375">
              <a:lnSpc>
                <a:spcPct val="120000"/>
              </a:lnSpc>
              <a:spcBef>
                <a:spcPts val="600"/>
              </a:spcBef>
              <a:tabLst>
                <a:tab pos="6400800" algn="r"/>
                <a:tab pos="7545388" algn="r"/>
                <a:tab pos="7659688" algn="r"/>
              </a:tabLst>
            </a:pPr>
            <a:r>
              <a:rPr lang="en-US" altLang="en-US" sz="2100" dirty="0" smtClean="0">
                <a:latin typeface="Liberation Sans" panose="020B0604020202020204"/>
                <a:cs typeface="Arial" panose="020B0604020202020204" pitchFamily="34" charset="0"/>
              </a:rPr>
              <a:t>Unrealized Gain or Loss—Equity 	11,174</a:t>
            </a:r>
          </a:p>
          <a:p>
            <a:pPr marL="460375" indent="-460375">
              <a:lnSpc>
                <a:spcPct val="120000"/>
              </a:lnSpc>
              <a:spcBef>
                <a:spcPts val="600"/>
              </a:spcBef>
              <a:tabLst>
                <a:tab pos="6400800" algn="r"/>
                <a:tab pos="7545388" algn="r"/>
                <a:tab pos="7659688" algn="r"/>
              </a:tabLst>
            </a:pPr>
            <a:r>
              <a:rPr lang="en-US" altLang="en-US" sz="2100" dirty="0" smtClean="0">
                <a:latin typeface="Liberation Sans" panose="020B0604020202020204"/>
                <a:cs typeface="Arial" panose="020B0604020202020204" pitchFamily="34" charset="0"/>
              </a:rPr>
              <a:t>	Accumulated Other Comprehensive Income  		11,174 </a:t>
            </a:r>
            <a:endParaRPr lang="en-US" altLang="en-US" sz="2100" dirty="0">
              <a:latin typeface="Liberation Sans" panose="020B0604020202020204"/>
              <a:cs typeface="Arial" panose="020B0604020202020204" pitchFamily="34" charset="0"/>
            </a:endParaRPr>
          </a:p>
        </p:txBody>
      </p:sp>
      <p:sp>
        <p:nvSpPr>
          <p:cNvPr id="12"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NON-TRADING SECURITIES</a:t>
            </a:r>
            <a:endParaRPr lang="en-US" altLang="en-US" sz="3200" i="0" dirty="0">
              <a:solidFill>
                <a:srgbClr val="006600"/>
              </a:solidFill>
              <a:effectLst/>
              <a:latin typeface="Liberation Sans" panose="020B0604020202020204"/>
            </a:endParaRPr>
          </a:p>
        </p:txBody>
      </p:sp>
      <p:sp>
        <p:nvSpPr>
          <p:cNvPr id="13"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4" name="Rectangle 3"/>
          <p:cNvSpPr/>
          <p:nvPr/>
        </p:nvSpPr>
        <p:spPr>
          <a:xfrm>
            <a:off x="7048725" y="631500"/>
            <a:ext cx="1981200" cy="646331"/>
          </a:xfrm>
          <a:prstGeom prst="rect">
            <a:avLst/>
          </a:prstGeom>
          <a:solidFill>
            <a:schemeClr val="accent3"/>
          </a:solidFill>
          <a:ln>
            <a:noFill/>
          </a:ln>
          <a:effectLst/>
        </p:spPr>
        <p:txBody>
          <a:bodyPr wrap="square">
            <a:spAutoFit/>
          </a:bodyPr>
          <a:lstStyle/>
          <a:p>
            <a:pPr algn="l">
              <a:spcBef>
                <a:spcPct val="50000"/>
              </a:spcBef>
            </a:pPr>
            <a:r>
              <a:rPr lang="en-US" sz="1200" b="1" dirty="0">
                <a:latin typeface="Liberation Sans" panose="020B0604020202020204"/>
              </a:rPr>
              <a:t>Illustration </a:t>
            </a:r>
            <a:r>
              <a:rPr lang="en-US" sz="1200" b="1" dirty="0" smtClean="0">
                <a:latin typeface="Liberation Sans" panose="020B0604020202020204"/>
              </a:rPr>
              <a:t>12-13 </a:t>
            </a:r>
          </a:p>
          <a:p>
            <a:pPr algn="l">
              <a:spcBef>
                <a:spcPts val="0"/>
              </a:spcBef>
            </a:pPr>
            <a:r>
              <a:rPr lang="en-US" sz="1200" dirty="0" smtClean="0">
                <a:latin typeface="Liberation Sans" panose="020B0604020202020204"/>
              </a:rPr>
              <a:t>Comprehensive </a:t>
            </a:r>
            <a:r>
              <a:rPr lang="en-US" sz="1200" dirty="0">
                <a:latin typeface="Liberation Sans" panose="020B0604020202020204"/>
              </a:rPr>
              <a:t>income statement</a:t>
            </a:r>
          </a:p>
        </p:txBody>
      </p:sp>
      <p:pic>
        <p:nvPicPr>
          <p:cNvPr id="2" name="Picture 1"/>
          <p:cNvPicPr>
            <a:picLocks noChangeAspect="1"/>
          </p:cNvPicPr>
          <p:nvPr/>
        </p:nvPicPr>
        <p:blipFill>
          <a:blip r:embed="rId3"/>
          <a:stretch>
            <a:fillRect/>
          </a:stretch>
        </p:blipFill>
        <p:spPr>
          <a:xfrm>
            <a:off x="377583" y="1328917"/>
            <a:ext cx="8385417" cy="2742083"/>
          </a:xfrm>
          <a:prstGeom prst="rect">
            <a:avLst/>
          </a:prstGeom>
          <a:noFill/>
          <a:ln w="19050" cap="sq" algn="ctr">
            <a:solidFill>
              <a:schemeClr val="tx1"/>
            </a:solidFill>
            <a:miter lim="800000"/>
            <a:headEnd type="none" w="sm" len="sm"/>
            <a:tailEnd type="none" w="sm" len="sm"/>
          </a:ln>
          <a:effectLst/>
        </p:spPr>
      </p:pic>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extLst>
      <p:ext uri="{BB962C8B-B14F-4D97-AF65-F5344CB8AC3E}">
        <p14:creationId xmlns:p14="http://schemas.microsoft.com/office/powerpoint/2010/main" val="29750575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0760">
                                            <p:txEl>
                                              <p:pRg st="0" end="0"/>
                                            </p:txEl>
                                          </p:spTgt>
                                        </p:tgtEl>
                                        <p:attrNameLst>
                                          <p:attrName>style.visibility</p:attrName>
                                        </p:attrNameLst>
                                      </p:cBhvr>
                                      <p:to>
                                        <p:strVal val="visible"/>
                                      </p:to>
                                    </p:set>
                                    <p:animEffect transition="in" filter="wipe(left)">
                                      <p:cBhvr>
                                        <p:cTn id="7" dur="500"/>
                                        <p:tgtEl>
                                          <p:spTgt spid="9707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0760">
                                            <p:txEl>
                                              <p:pRg st="1" end="1"/>
                                            </p:txEl>
                                          </p:spTgt>
                                        </p:tgtEl>
                                        <p:attrNameLst>
                                          <p:attrName>style.visibility</p:attrName>
                                        </p:attrNameLst>
                                      </p:cBhvr>
                                      <p:to>
                                        <p:strVal val="visible"/>
                                      </p:to>
                                    </p:set>
                                    <p:animEffect transition="in" filter="wipe(left)">
                                      <p:cBhvr>
                                        <p:cTn id="12" dur="500"/>
                                        <p:tgtEl>
                                          <p:spTgt spid="9707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60"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NON-TRADING SECURITIES</a:t>
            </a:r>
            <a:endParaRPr lang="en-US" altLang="en-US" sz="3200" i="0" dirty="0">
              <a:solidFill>
                <a:srgbClr val="006600"/>
              </a:solidFill>
              <a:effectLst/>
              <a:latin typeface="Liberation Sans" panose="020B0604020202020204"/>
            </a:endParaRPr>
          </a:p>
        </p:txBody>
      </p:sp>
      <p:sp>
        <p:nvSpPr>
          <p:cNvPr id="13"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4" name="Rectangle 3"/>
          <p:cNvSpPr/>
          <p:nvPr/>
        </p:nvSpPr>
        <p:spPr>
          <a:xfrm>
            <a:off x="304800" y="4479375"/>
            <a:ext cx="3657600" cy="646331"/>
          </a:xfrm>
          <a:prstGeom prst="rect">
            <a:avLst/>
          </a:prstGeom>
          <a:solidFill>
            <a:schemeClr val="accent3"/>
          </a:solidFill>
          <a:ln>
            <a:noFill/>
          </a:ln>
          <a:effectLst/>
        </p:spPr>
        <p:txBody>
          <a:bodyPr wrap="square">
            <a:spAutoFit/>
          </a:bodyPr>
          <a:lstStyle/>
          <a:p>
            <a:pPr algn="l">
              <a:spcBef>
                <a:spcPct val="50000"/>
              </a:spcBef>
            </a:pPr>
            <a:r>
              <a:rPr lang="en-US" sz="1200" b="1" dirty="0">
                <a:latin typeface="Liberation Sans" panose="020B0604020202020204"/>
              </a:rPr>
              <a:t>Illustration </a:t>
            </a:r>
            <a:r>
              <a:rPr lang="en-US" sz="1200" b="1" dirty="0" smtClean="0">
                <a:latin typeface="Liberation Sans" panose="020B0604020202020204"/>
              </a:rPr>
              <a:t>12-14</a:t>
            </a:r>
          </a:p>
          <a:p>
            <a:pPr algn="l">
              <a:spcBef>
                <a:spcPts val="0"/>
              </a:spcBef>
            </a:pPr>
            <a:r>
              <a:rPr lang="en-US" sz="1200" dirty="0" smtClean="0">
                <a:latin typeface="Liberation Sans" panose="020B0604020202020204"/>
              </a:rPr>
              <a:t>Presentation of accumulated other comprehensive income in statement of financial position</a:t>
            </a:r>
          </a:p>
        </p:txBody>
      </p:sp>
      <p:pic>
        <p:nvPicPr>
          <p:cNvPr id="3" name="Picture 2"/>
          <p:cNvPicPr>
            <a:picLocks noChangeAspect="1"/>
          </p:cNvPicPr>
          <p:nvPr/>
        </p:nvPicPr>
        <p:blipFill>
          <a:blip r:embed="rId3"/>
          <a:stretch>
            <a:fillRect/>
          </a:stretch>
        </p:blipFill>
        <p:spPr>
          <a:xfrm>
            <a:off x="380979" y="1331779"/>
            <a:ext cx="8382021" cy="3060446"/>
          </a:xfrm>
          <a:prstGeom prst="rect">
            <a:avLst/>
          </a:prstGeom>
          <a:noFill/>
          <a:ln w="19050" cap="sq" algn="ctr">
            <a:solidFill>
              <a:schemeClr val="tx1"/>
            </a:solidFill>
            <a:miter lim="800000"/>
            <a:headEnd type="none" w="sm" len="sm"/>
            <a:tailEnd type="none" w="sm" len="sm"/>
          </a:ln>
          <a:effectLst/>
        </p:spPr>
      </p:pic>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extLst>
      <p:ext uri="{BB962C8B-B14F-4D97-AF65-F5344CB8AC3E}">
        <p14:creationId xmlns:p14="http://schemas.microsoft.com/office/powerpoint/2010/main" val="3377589260"/>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3400" y="1849438"/>
            <a:ext cx="7924800" cy="401796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400">
                <a:solidFill>
                  <a:schemeClr val="tx1"/>
                </a:solidFill>
                <a:latin typeface="Times New Roman" pitchFamily="18" charset="0"/>
              </a:defRPr>
            </a:lvl1pPr>
            <a:lvl2pPr marL="69215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ct val="40000"/>
              </a:spcBef>
              <a:buClr>
                <a:schemeClr val="accent2"/>
              </a:buClr>
              <a:buSzPct val="75000"/>
              <a:buFont typeface="Wingdings" pitchFamily="2" charset="2"/>
              <a:buNone/>
            </a:pPr>
            <a:r>
              <a:rPr lang="en-US" altLang="en-US" sz="2300" dirty="0" smtClean="0">
                <a:latin typeface="Liberation Sans" panose="020B0604020202020204" pitchFamily="34" charset="0"/>
              </a:rPr>
              <a:t>In </a:t>
            </a:r>
            <a:r>
              <a:rPr lang="en-US" altLang="en-US" sz="2300" dirty="0">
                <a:latin typeface="Liberation Sans" panose="020B0604020202020204" pitchFamily="34" charset="0"/>
              </a:rPr>
              <a:t>the statement of </a:t>
            </a:r>
            <a:r>
              <a:rPr lang="en-US" altLang="en-US" sz="2300" dirty="0" smtClean="0">
                <a:latin typeface="Liberation Sans" panose="020B0604020202020204" pitchFamily="34" charset="0"/>
              </a:rPr>
              <a:t>financial </a:t>
            </a:r>
            <a:r>
              <a:rPr lang="en-US" altLang="en-US" sz="2300" dirty="0">
                <a:latin typeface="Liberation Sans" panose="020B0604020202020204" pitchFamily="34" charset="0"/>
              </a:rPr>
              <a:t>position, a debit balance in Unrealized Gain or Loss—Equity results in a(n):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increase </a:t>
            </a:r>
            <a:r>
              <a:rPr lang="en-US" altLang="en-US" sz="2300" dirty="0">
                <a:latin typeface="Liberation Sans" panose="020B0604020202020204" pitchFamily="34" charset="0"/>
              </a:rPr>
              <a:t>to equity.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decrease </a:t>
            </a:r>
            <a:r>
              <a:rPr lang="en-US" altLang="en-US" sz="2300" dirty="0">
                <a:latin typeface="Liberation Sans" panose="020B0604020202020204" pitchFamily="34" charset="0"/>
              </a:rPr>
              <a:t>to equity</a:t>
            </a:r>
            <a:r>
              <a:rPr lang="en-US" altLang="en-US" sz="2300" dirty="0" smtClean="0">
                <a:latin typeface="Liberation Sans" panose="020B0604020202020204" pitchFamily="34" charset="0"/>
              </a:rPr>
              <a:t>.</a:t>
            </a: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loss </a:t>
            </a:r>
            <a:r>
              <a:rPr lang="en-US" altLang="en-US" sz="2300" dirty="0">
                <a:latin typeface="Liberation Sans" panose="020B0604020202020204" pitchFamily="34" charset="0"/>
              </a:rPr>
              <a:t>in the income statement.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loss </a:t>
            </a:r>
            <a:r>
              <a:rPr lang="en-US" altLang="en-US" sz="2300" dirty="0">
                <a:latin typeface="Liberation Sans" panose="020B0604020202020204" pitchFamily="34" charset="0"/>
              </a:rPr>
              <a:t>in the retained earnings statement. </a:t>
            </a:r>
          </a:p>
        </p:txBody>
      </p:sp>
      <p:sp>
        <p:nvSpPr>
          <p:cNvPr id="1536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365" name="Rectangle 4"/>
          <p:cNvSpPr>
            <a:spLocks noChangeArrowheads="1"/>
          </p:cNvSpPr>
          <p:nvPr/>
        </p:nvSpPr>
        <p:spPr bwMode="auto">
          <a:xfrm>
            <a:off x="609600" y="1295400"/>
            <a:ext cx="3657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p>
            <a:pPr algn="l">
              <a:lnSpc>
                <a:spcPct val="90000"/>
              </a:lnSpc>
              <a:spcBef>
                <a:spcPct val="20000"/>
              </a:spcBef>
              <a:buClr>
                <a:schemeClr val="tx1"/>
              </a:buClr>
              <a:buFont typeface="Wingdings" pitchFamily="2" charset="2"/>
              <a:buNone/>
            </a:pPr>
            <a:r>
              <a:rPr lang="en-US" altLang="en-US" sz="3000" b="1" dirty="0">
                <a:solidFill>
                  <a:srgbClr val="CC0000"/>
                </a:solidFill>
                <a:latin typeface="Liberation Sans" panose="020B0604020202020204" pitchFamily="34" charset="0"/>
              </a:rPr>
              <a:t>Question</a:t>
            </a:r>
          </a:p>
        </p:txBody>
      </p:sp>
      <p:sp>
        <p:nvSpPr>
          <p:cNvPr id="8" name="Notched Right Arrow 7"/>
          <p:cNvSpPr/>
          <p:nvPr/>
        </p:nvSpPr>
        <p:spPr bwMode="auto">
          <a:xfrm>
            <a:off x="228600" y="3418050"/>
            <a:ext cx="609600"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536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5</a:t>
            </a:r>
            <a:endParaRPr lang="en-US" altLang="en-US" sz="1600" b="1" i="1" dirty="0">
              <a:solidFill>
                <a:schemeClr val="bg2"/>
              </a:solidFill>
              <a:latin typeface="Liberation Sans" panose="020B0604020202020204" pitchFamily="34" charset="0"/>
            </a:endParaRPr>
          </a:p>
        </p:txBody>
      </p:sp>
      <p:sp>
        <p:nvSpPr>
          <p:cNvPr id="9"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smtClean="0">
                <a:solidFill>
                  <a:srgbClr val="006600"/>
                </a:solidFill>
                <a:effectLst/>
                <a:latin typeface="Liberation Sans" panose="020B0604020202020204"/>
              </a:rPr>
              <a:t>NON-TRADING SECURITIES</a:t>
            </a:r>
            <a:endParaRPr lang="en-US" altLang="en-US" sz="3200" i="0" dirty="0">
              <a:solidFill>
                <a:srgbClr val="006600"/>
              </a:solidFill>
              <a:effectLst/>
              <a:latin typeface="Liberation Sans" panose="020B0604020202020204"/>
            </a:endParaRPr>
          </a:p>
        </p:txBody>
      </p:sp>
    </p:spTree>
    <p:extLst>
      <p:ext uri="{BB962C8B-B14F-4D97-AF65-F5344CB8AC3E}">
        <p14:creationId xmlns:p14="http://schemas.microsoft.com/office/powerpoint/2010/main" val="1972257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1089529"/>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1800" dirty="0">
                <a:solidFill>
                  <a:schemeClr val="bg2"/>
                </a:solidFill>
                <a:latin typeface="Liberation Sans" panose="020B0604020202020204" pitchFamily="34" charset="0"/>
              </a:rPr>
              <a:t>Some of Chengdu Ltd.’s investment securities are </a:t>
            </a:r>
            <a:r>
              <a:rPr lang="en-US" sz="1800" dirty="0" smtClean="0">
                <a:solidFill>
                  <a:schemeClr val="bg2"/>
                </a:solidFill>
                <a:latin typeface="Liberation Sans" panose="020B0604020202020204" pitchFamily="34" charset="0"/>
              </a:rPr>
              <a:t>classified </a:t>
            </a:r>
            <a:r>
              <a:rPr lang="en-US" sz="1800" dirty="0">
                <a:solidFill>
                  <a:schemeClr val="bg2"/>
                </a:solidFill>
                <a:latin typeface="Liberation Sans" panose="020B0604020202020204" pitchFamily="34" charset="0"/>
              </a:rPr>
              <a:t>as trading securities and some are </a:t>
            </a:r>
            <a:r>
              <a:rPr lang="en-US" sz="1800" dirty="0" smtClean="0">
                <a:solidFill>
                  <a:schemeClr val="bg2"/>
                </a:solidFill>
                <a:latin typeface="Liberation Sans" panose="020B0604020202020204" pitchFamily="34" charset="0"/>
              </a:rPr>
              <a:t>classified </a:t>
            </a:r>
            <a:r>
              <a:rPr lang="en-US" sz="1800" dirty="0">
                <a:solidFill>
                  <a:schemeClr val="bg2"/>
                </a:solidFill>
                <a:latin typeface="Liberation Sans" panose="020B0604020202020204" pitchFamily="34" charset="0"/>
              </a:rPr>
              <a:t>as non-trading. The cost and fair value of each category at December 31, 2017, are </a:t>
            </a:r>
            <a:r>
              <a:rPr lang="en-US" sz="1800" dirty="0" smtClean="0">
                <a:solidFill>
                  <a:schemeClr val="bg2"/>
                </a:solidFill>
                <a:latin typeface="Liberation Sans" panose="020B0604020202020204" pitchFamily="34" charset="0"/>
              </a:rPr>
              <a:t>shown as follows.</a:t>
            </a:r>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8" name="Rectangle 7"/>
          <p:cNvSpPr/>
          <p:nvPr/>
        </p:nvSpPr>
        <p:spPr>
          <a:xfrm>
            <a:off x="457200" y="5029200"/>
            <a:ext cx="3429000" cy="39767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lnSpc>
                <a:spcPct val="120000"/>
              </a:lnSpc>
              <a:spcBef>
                <a:spcPts val="0"/>
              </a:spcBef>
              <a:tabLst>
                <a:tab pos="342900" algn="l"/>
                <a:tab pos="1943100" algn="l"/>
              </a:tabLst>
            </a:pPr>
            <a:r>
              <a:rPr lang="en-US" sz="1800" b="1" i="1" dirty="0" smtClean="0">
                <a:solidFill>
                  <a:schemeClr val="bg2"/>
                </a:solidFill>
                <a:latin typeface="Liberation Sans" panose="020B0604020202020204" pitchFamily="34" charset="0"/>
              </a:rPr>
              <a:t>Trading securities:</a:t>
            </a:r>
            <a:endParaRPr lang="en-US" sz="1800" b="1" i="1" dirty="0">
              <a:solidFill>
                <a:schemeClr val="bg2"/>
              </a:solidFill>
              <a:latin typeface="Liberation Sans" panose="020B0604020202020204" pitchFamily="34" charset="0"/>
            </a:endParaRPr>
          </a:p>
        </p:txBody>
      </p:sp>
      <p:sp>
        <p:nvSpPr>
          <p:cNvPr id="13" name="Text Box 5"/>
          <p:cNvSpPr txBox="1">
            <a:spLocks noChangeArrowheads="1"/>
          </p:cNvSpPr>
          <p:nvPr/>
        </p:nvSpPr>
        <p:spPr bwMode="auto">
          <a:xfrm>
            <a:off x="838201" y="5486400"/>
            <a:ext cx="7919112" cy="8358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6400800" algn="r"/>
                <a:tab pos="7599363" algn="r"/>
              </a:tabLst>
            </a:pPr>
            <a:r>
              <a:rPr lang="en-US" sz="1900" dirty="0"/>
              <a:t>Unrealized Loss—Income </a:t>
            </a:r>
            <a:r>
              <a:rPr lang="en-US" sz="1800" dirty="0"/>
              <a:t>(¥92,000 − ¥13,000) </a:t>
            </a:r>
            <a:r>
              <a:rPr lang="en-US" sz="1900" dirty="0" smtClean="0"/>
              <a:t>	79,000 </a:t>
            </a:r>
          </a:p>
          <a:p>
            <a:pPr>
              <a:lnSpc>
                <a:spcPct val="114000"/>
              </a:lnSpc>
              <a:spcBef>
                <a:spcPts val="600"/>
              </a:spcBef>
              <a:tabLst>
                <a:tab pos="6400800" algn="r"/>
                <a:tab pos="7599363" algn="r"/>
              </a:tabLst>
            </a:pPr>
            <a:r>
              <a:rPr lang="en-US" sz="1900" dirty="0" smtClean="0"/>
              <a:t>	Fair </a:t>
            </a:r>
            <a:r>
              <a:rPr lang="en-US" sz="1900" dirty="0"/>
              <a:t>Value Adjustment—Trading  </a:t>
            </a:r>
            <a:r>
              <a:rPr lang="en-US" sz="1900" dirty="0" smtClean="0"/>
              <a:t>		79,000 </a:t>
            </a:r>
            <a:endParaRPr lang="en-US" altLang="en-US" sz="1900" dirty="0"/>
          </a:p>
        </p:txBody>
      </p:sp>
      <p:sp>
        <p:nvSpPr>
          <p:cNvPr id="14" name="Rectangle 3"/>
          <p:cNvSpPr>
            <a:spLocks noChangeArrowheads="1"/>
          </p:cNvSpPr>
          <p:nvPr/>
        </p:nvSpPr>
        <p:spPr bwMode="auto">
          <a:xfrm>
            <a:off x="457200" y="3562003"/>
            <a:ext cx="8300112" cy="1394869"/>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1800" dirty="0" smtClean="0">
                <a:solidFill>
                  <a:schemeClr val="bg2"/>
                </a:solidFill>
                <a:latin typeface="Liberation Sans" panose="020B0604020202020204" pitchFamily="34" charset="0"/>
              </a:rPr>
              <a:t>At </a:t>
            </a:r>
            <a:r>
              <a:rPr lang="en-US" sz="1800" dirty="0">
                <a:solidFill>
                  <a:schemeClr val="bg2"/>
                </a:solidFill>
                <a:latin typeface="Liberation Sans" panose="020B0604020202020204" pitchFamily="34" charset="0"/>
              </a:rPr>
              <a:t>December 31, 2016, the Fair Value Adjustment—Trading account had a debit balance of ¥92,000, and the Fair Value Adjustment—Non-Trading account had a credit balance of ¥57,500. Prepare the required journal entries for each group of securities for December 31, 2017. </a:t>
            </a:r>
          </a:p>
        </p:txBody>
      </p:sp>
      <p:pic>
        <p:nvPicPr>
          <p:cNvPr id="2" name="Picture 1"/>
          <p:cNvPicPr>
            <a:picLocks noChangeAspect="1"/>
          </p:cNvPicPr>
          <p:nvPr/>
        </p:nvPicPr>
        <p:blipFill>
          <a:blip r:embed="rId3"/>
          <a:stretch>
            <a:fillRect/>
          </a:stretch>
        </p:blipFill>
        <p:spPr>
          <a:xfrm>
            <a:off x="301967" y="2438400"/>
            <a:ext cx="8540066" cy="963411"/>
          </a:xfrm>
          <a:prstGeom prst="rect">
            <a:avLst/>
          </a:prstGeom>
          <a:ln>
            <a:solidFill>
              <a:schemeClr val="tx1"/>
            </a:solidFill>
          </a:ln>
        </p:spPr>
      </p:pic>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extLst>
      <p:ext uri="{BB962C8B-B14F-4D97-AF65-F5344CB8AC3E}">
        <p14:creationId xmlns:p14="http://schemas.microsoft.com/office/powerpoint/2010/main" val="17127903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24675"/>
            <a:ext cx="8300112" cy="1089529"/>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1800" dirty="0">
                <a:solidFill>
                  <a:schemeClr val="bg2"/>
                </a:solidFill>
                <a:latin typeface="Liberation Sans" panose="020B0604020202020204" pitchFamily="34" charset="0"/>
              </a:rPr>
              <a:t>Some of Chengdu Ltd.’s investment securities are </a:t>
            </a:r>
            <a:r>
              <a:rPr lang="en-US" sz="1800" dirty="0" smtClean="0">
                <a:solidFill>
                  <a:schemeClr val="bg2"/>
                </a:solidFill>
                <a:latin typeface="Liberation Sans" panose="020B0604020202020204" pitchFamily="34" charset="0"/>
              </a:rPr>
              <a:t>classified </a:t>
            </a:r>
            <a:r>
              <a:rPr lang="en-US" sz="1800" dirty="0">
                <a:solidFill>
                  <a:schemeClr val="bg2"/>
                </a:solidFill>
                <a:latin typeface="Liberation Sans" panose="020B0604020202020204" pitchFamily="34" charset="0"/>
              </a:rPr>
              <a:t>as trading securities and some are </a:t>
            </a:r>
            <a:r>
              <a:rPr lang="en-US" sz="1800" dirty="0" smtClean="0">
                <a:solidFill>
                  <a:schemeClr val="bg2"/>
                </a:solidFill>
                <a:latin typeface="Liberation Sans" panose="020B0604020202020204" pitchFamily="34" charset="0"/>
              </a:rPr>
              <a:t>classified </a:t>
            </a:r>
            <a:r>
              <a:rPr lang="en-US" sz="1800" dirty="0">
                <a:solidFill>
                  <a:schemeClr val="bg2"/>
                </a:solidFill>
                <a:latin typeface="Liberation Sans" panose="020B0604020202020204" pitchFamily="34" charset="0"/>
              </a:rPr>
              <a:t>as non-trading. The cost and fair value of each category at December 31, 2017, are </a:t>
            </a:r>
            <a:r>
              <a:rPr lang="en-US" sz="1800" dirty="0" smtClean="0">
                <a:solidFill>
                  <a:schemeClr val="bg2"/>
                </a:solidFill>
                <a:latin typeface="Liberation Sans" panose="020B0604020202020204" pitchFamily="34" charset="0"/>
              </a:rPr>
              <a:t>shown as follows.</a:t>
            </a:r>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8" name="Rectangle 7"/>
          <p:cNvSpPr/>
          <p:nvPr/>
        </p:nvSpPr>
        <p:spPr>
          <a:xfrm>
            <a:off x="457200" y="5029200"/>
            <a:ext cx="3429000" cy="39767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lnSpc>
                <a:spcPct val="120000"/>
              </a:lnSpc>
              <a:spcBef>
                <a:spcPts val="0"/>
              </a:spcBef>
              <a:tabLst>
                <a:tab pos="342900" algn="l"/>
                <a:tab pos="1943100" algn="l"/>
              </a:tabLst>
            </a:pPr>
            <a:r>
              <a:rPr lang="en-US" sz="1800" b="1" i="1" dirty="0" smtClean="0">
                <a:solidFill>
                  <a:schemeClr val="bg2"/>
                </a:solidFill>
                <a:latin typeface="Liberation Sans" panose="020B0604020202020204" pitchFamily="34" charset="0"/>
              </a:rPr>
              <a:t>Non-trading securities:</a:t>
            </a:r>
            <a:endParaRPr lang="en-US" sz="1800" b="1" i="1" dirty="0">
              <a:solidFill>
                <a:schemeClr val="bg2"/>
              </a:solidFill>
              <a:latin typeface="Liberation Sans" panose="020B0604020202020204" pitchFamily="34" charset="0"/>
            </a:endParaRPr>
          </a:p>
        </p:txBody>
      </p:sp>
      <p:sp>
        <p:nvSpPr>
          <p:cNvPr id="13" name="Text Box 5"/>
          <p:cNvSpPr txBox="1">
            <a:spLocks noChangeArrowheads="1"/>
          </p:cNvSpPr>
          <p:nvPr/>
        </p:nvSpPr>
        <p:spPr bwMode="auto">
          <a:xfrm>
            <a:off x="838201" y="5486400"/>
            <a:ext cx="7919112" cy="8358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14000"/>
              </a:lnSpc>
              <a:spcBef>
                <a:spcPts val="600"/>
              </a:spcBef>
              <a:tabLst>
                <a:tab pos="6400800" algn="r"/>
                <a:tab pos="7599363" algn="r"/>
              </a:tabLst>
            </a:pPr>
            <a:r>
              <a:rPr lang="en-US" sz="1900" dirty="0"/>
              <a:t>Fair Value Adjustment—Non-Trading </a:t>
            </a:r>
            <a:r>
              <a:rPr lang="en-US" sz="1900" dirty="0" smtClean="0"/>
              <a:t>	83,500 </a:t>
            </a:r>
          </a:p>
          <a:p>
            <a:pPr>
              <a:lnSpc>
                <a:spcPct val="114000"/>
              </a:lnSpc>
              <a:spcBef>
                <a:spcPts val="600"/>
              </a:spcBef>
              <a:tabLst>
                <a:tab pos="6400800" algn="r"/>
                <a:tab pos="7599363" algn="r"/>
              </a:tabLst>
            </a:pPr>
            <a:r>
              <a:rPr lang="en-US" sz="1900" dirty="0"/>
              <a:t>	</a:t>
            </a:r>
            <a:r>
              <a:rPr lang="en-US" sz="1900" dirty="0" smtClean="0"/>
              <a:t>Unrealized </a:t>
            </a:r>
            <a:r>
              <a:rPr lang="en-US" sz="1900" dirty="0"/>
              <a:t>Gain or Loss—Equity </a:t>
            </a:r>
            <a:r>
              <a:rPr lang="en-US" sz="1800" dirty="0"/>
              <a:t>(¥57,500 + ¥26,000)  </a:t>
            </a:r>
            <a:r>
              <a:rPr lang="en-US" sz="1900" dirty="0" smtClean="0"/>
              <a:t>		83,500 </a:t>
            </a:r>
            <a:endParaRPr lang="en-US" altLang="en-US" sz="1900" dirty="0"/>
          </a:p>
        </p:txBody>
      </p:sp>
      <p:sp>
        <p:nvSpPr>
          <p:cNvPr id="14" name="Rectangle 3"/>
          <p:cNvSpPr>
            <a:spLocks noChangeArrowheads="1"/>
          </p:cNvSpPr>
          <p:nvPr/>
        </p:nvSpPr>
        <p:spPr bwMode="auto">
          <a:xfrm>
            <a:off x="457200" y="3562003"/>
            <a:ext cx="8300112" cy="1394869"/>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1800" dirty="0" smtClean="0">
                <a:solidFill>
                  <a:schemeClr val="bg2"/>
                </a:solidFill>
                <a:latin typeface="Liberation Sans" panose="020B0604020202020204" pitchFamily="34" charset="0"/>
              </a:rPr>
              <a:t>At </a:t>
            </a:r>
            <a:r>
              <a:rPr lang="en-US" sz="1800" dirty="0">
                <a:solidFill>
                  <a:schemeClr val="bg2"/>
                </a:solidFill>
                <a:latin typeface="Liberation Sans" panose="020B0604020202020204" pitchFamily="34" charset="0"/>
              </a:rPr>
              <a:t>December 31, 2016, the Fair Value Adjustment—Trading account had a debit balance of ¥92,000, and the Fair Value Adjustment—Non-Trading account had a credit balance of ¥57,500. Prepare the required journal entries for each group of securities for December 31, 2017. </a:t>
            </a:r>
          </a:p>
        </p:txBody>
      </p:sp>
      <p:pic>
        <p:nvPicPr>
          <p:cNvPr id="2" name="Picture 1"/>
          <p:cNvPicPr>
            <a:picLocks noChangeAspect="1"/>
          </p:cNvPicPr>
          <p:nvPr/>
        </p:nvPicPr>
        <p:blipFill>
          <a:blip r:embed="rId3"/>
          <a:stretch>
            <a:fillRect/>
          </a:stretch>
        </p:blipFill>
        <p:spPr>
          <a:xfrm>
            <a:off x="301967" y="2438400"/>
            <a:ext cx="8540066" cy="963411"/>
          </a:xfrm>
          <a:prstGeom prst="rect">
            <a:avLst/>
          </a:prstGeom>
          <a:ln>
            <a:solidFill>
              <a:schemeClr val="tx1"/>
            </a:solidFill>
          </a:ln>
        </p:spPr>
      </p:pic>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5</a:t>
            </a:r>
            <a:endParaRPr lang="en-US" altLang="en-US" dirty="0">
              <a:latin typeface="Liberation Sans" panose="020B0604020202020204"/>
            </a:endParaRPr>
          </a:p>
        </p:txBody>
      </p:sp>
    </p:spTree>
    <p:extLst>
      <p:ext uri="{BB962C8B-B14F-4D97-AF65-F5344CB8AC3E}">
        <p14:creationId xmlns:p14="http://schemas.microsoft.com/office/powerpoint/2010/main" val="2272189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ChangeArrowheads="1"/>
          </p:cNvSpPr>
          <p:nvPr/>
        </p:nvSpPr>
        <p:spPr bwMode="auto">
          <a:xfrm>
            <a:off x="533400" y="2306638"/>
            <a:ext cx="7924800" cy="241776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rIns="182562" bIns="46038"/>
          <a:lstStyle>
            <a:lvl1pPr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747713" indent="-512763"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3512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042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2572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292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012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399732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5452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20000"/>
              </a:lnSpc>
              <a:spcBef>
                <a:spcPct val="50000"/>
              </a:spcBef>
              <a:buFont typeface="Wingdings" panose="05000000000000000000" pitchFamily="2" charset="2"/>
              <a:buNone/>
            </a:pPr>
            <a:r>
              <a:rPr lang="en-US" altLang="en-US" sz="2200" b="0" dirty="0">
                <a:solidFill>
                  <a:srgbClr val="000000"/>
                </a:solidFill>
                <a:effectLst/>
                <a:latin typeface="Liberation Sans"/>
              </a:rPr>
              <a:t>Also called </a:t>
            </a:r>
            <a:r>
              <a:rPr lang="en-US" altLang="en-US" sz="2200" dirty="0">
                <a:solidFill>
                  <a:schemeClr val="tx1"/>
                </a:solidFill>
                <a:effectLst/>
                <a:latin typeface="Liberation Sans"/>
              </a:rPr>
              <a:t>marketable securities,</a:t>
            </a:r>
            <a:r>
              <a:rPr lang="en-US" altLang="en-US" sz="2200" b="0" dirty="0">
                <a:solidFill>
                  <a:schemeClr val="tx1"/>
                </a:solidFill>
                <a:effectLst/>
                <a:latin typeface="Liberation Sans"/>
              </a:rPr>
              <a:t> are </a:t>
            </a:r>
            <a:endParaRPr lang="en-US" altLang="en-US" sz="2200" b="0" dirty="0" smtClean="0">
              <a:solidFill>
                <a:schemeClr val="tx1"/>
              </a:solidFill>
              <a:effectLst/>
              <a:latin typeface="Liberation Sans"/>
            </a:endParaRPr>
          </a:p>
          <a:p>
            <a:pPr>
              <a:lnSpc>
                <a:spcPct val="120000"/>
              </a:lnSpc>
              <a:spcBef>
                <a:spcPts val="0"/>
              </a:spcBef>
              <a:buFont typeface="Wingdings" panose="05000000000000000000" pitchFamily="2" charset="2"/>
              <a:buNone/>
            </a:pPr>
            <a:r>
              <a:rPr lang="en-US" altLang="en-US" sz="2200" b="0" dirty="0" smtClean="0">
                <a:solidFill>
                  <a:schemeClr val="tx1"/>
                </a:solidFill>
                <a:effectLst/>
                <a:latin typeface="Liberation Sans"/>
              </a:rPr>
              <a:t>securities </a:t>
            </a:r>
            <a:r>
              <a:rPr lang="en-US" altLang="en-US" sz="2200" b="0" dirty="0">
                <a:solidFill>
                  <a:schemeClr val="tx1"/>
                </a:solidFill>
                <a:effectLst/>
                <a:latin typeface="Liberation Sans"/>
              </a:rPr>
              <a:t>held by a company that are </a:t>
            </a:r>
          </a:p>
          <a:p>
            <a:pPr lvl="1">
              <a:lnSpc>
                <a:spcPct val="120000"/>
              </a:lnSpc>
              <a:spcBef>
                <a:spcPct val="50000"/>
              </a:spcBef>
              <a:buClr>
                <a:schemeClr val="tx1"/>
              </a:buClr>
              <a:buSzTx/>
              <a:buFont typeface="Wingdings" panose="05000000000000000000" pitchFamily="2" charset="2"/>
              <a:buAutoNum type="arabicParenBoth"/>
            </a:pPr>
            <a:r>
              <a:rPr lang="en-US" altLang="en-US" sz="2100" dirty="0" smtClean="0">
                <a:solidFill>
                  <a:schemeClr val="tx1"/>
                </a:solidFill>
                <a:effectLst/>
                <a:latin typeface="Liberation Sans"/>
              </a:rPr>
              <a:t>readily marketable</a:t>
            </a:r>
            <a:r>
              <a:rPr lang="en-US" altLang="en-US" sz="2100" b="0" dirty="0" smtClean="0">
                <a:solidFill>
                  <a:schemeClr val="tx1"/>
                </a:solidFill>
                <a:effectLst/>
                <a:latin typeface="Liberation Sans"/>
              </a:rPr>
              <a:t> and </a:t>
            </a:r>
            <a:endParaRPr lang="en-US" altLang="en-US" sz="2100" b="0" dirty="0">
              <a:solidFill>
                <a:schemeClr val="tx1"/>
              </a:solidFill>
              <a:effectLst/>
              <a:latin typeface="Liberation Sans"/>
            </a:endParaRPr>
          </a:p>
          <a:p>
            <a:pPr lvl="1">
              <a:lnSpc>
                <a:spcPct val="120000"/>
              </a:lnSpc>
              <a:spcBef>
                <a:spcPct val="50000"/>
              </a:spcBef>
              <a:buClr>
                <a:schemeClr val="tx1"/>
              </a:buClr>
              <a:buSzTx/>
              <a:buFont typeface="Wingdings" panose="05000000000000000000" pitchFamily="2" charset="2"/>
              <a:buAutoNum type="arabicParenBoth"/>
            </a:pPr>
            <a:r>
              <a:rPr lang="en-US" altLang="en-US" sz="2100" dirty="0">
                <a:solidFill>
                  <a:schemeClr val="tx1"/>
                </a:solidFill>
                <a:effectLst/>
                <a:latin typeface="Liberation Sans"/>
              </a:rPr>
              <a:t>intended to be converted into cash</a:t>
            </a:r>
            <a:r>
              <a:rPr lang="en-US" altLang="en-US" sz="2100" b="0" dirty="0">
                <a:solidFill>
                  <a:srgbClr val="000000"/>
                </a:solidFill>
                <a:effectLst/>
                <a:latin typeface="Liberation Sans"/>
              </a:rPr>
              <a:t> within the next year or operating cycle, whichever is longer</a:t>
            </a:r>
            <a:r>
              <a:rPr lang="en-US" altLang="en-US" sz="2100" b="0" dirty="0" smtClean="0">
                <a:solidFill>
                  <a:srgbClr val="000000"/>
                </a:solidFill>
                <a:effectLst/>
                <a:latin typeface="Liberation Sans"/>
              </a:rPr>
              <a:t>.</a:t>
            </a:r>
          </a:p>
          <a:p>
            <a:pPr marL="0" lvl="1" indent="0">
              <a:lnSpc>
                <a:spcPct val="120000"/>
              </a:lnSpc>
              <a:spcBef>
                <a:spcPct val="50000"/>
              </a:spcBef>
              <a:buClr>
                <a:schemeClr val="tx1"/>
              </a:buClr>
              <a:buSzTx/>
              <a:buNone/>
            </a:pPr>
            <a:r>
              <a:rPr lang="en-US" altLang="en-US" sz="2200" b="0" dirty="0">
                <a:solidFill>
                  <a:schemeClr val="tx1"/>
                </a:solidFill>
                <a:effectLst/>
                <a:latin typeface="Liberation Sans"/>
              </a:rPr>
              <a:t>Investments that do not meet both criteria are classified as </a:t>
            </a:r>
            <a:r>
              <a:rPr lang="en-US" altLang="en-US" sz="2200" dirty="0">
                <a:solidFill>
                  <a:schemeClr val="tx2">
                    <a:lumMod val="75000"/>
                  </a:schemeClr>
                </a:solidFill>
                <a:effectLst/>
                <a:latin typeface="Liberation Sans"/>
              </a:rPr>
              <a:t>long-term investments</a:t>
            </a:r>
            <a:r>
              <a:rPr lang="en-US" altLang="en-US" sz="2200" b="0" dirty="0" smtClean="0">
                <a:solidFill>
                  <a:schemeClr val="tx1"/>
                </a:solidFill>
                <a:effectLst/>
                <a:latin typeface="Liberation Sans"/>
              </a:rPr>
              <a:t>.</a:t>
            </a:r>
            <a:endParaRPr lang="en-US" altLang="en-US" sz="2200" b="0" dirty="0">
              <a:solidFill>
                <a:schemeClr val="tx1"/>
              </a:solidFill>
              <a:effectLst/>
              <a:latin typeface="Liberation Sans"/>
            </a:endParaRPr>
          </a:p>
        </p:txBody>
      </p:sp>
      <p:sp>
        <p:nvSpPr>
          <p:cNvPr id="957447"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r>
              <a:rPr lang="en-US" altLang="en-US" sz="3200" i="0" dirty="0">
                <a:solidFill>
                  <a:srgbClr val="CC0000"/>
                </a:solidFill>
                <a:effectLst/>
                <a:latin typeface="Liberation Sans"/>
              </a:rPr>
              <a:t>Statement of Financial Position Presentation</a:t>
            </a:r>
          </a:p>
        </p:txBody>
      </p:sp>
      <p:sp>
        <p:nvSpPr>
          <p:cNvPr id="957448" name="Line 8"/>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957451" name="Rectangle 11"/>
          <p:cNvSpPr>
            <a:spLocks noChangeArrowheads="1"/>
          </p:cNvSpPr>
          <p:nvPr/>
        </p:nvSpPr>
        <p:spPr bwMode="auto">
          <a:xfrm>
            <a:off x="533400" y="1719750"/>
            <a:ext cx="76200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80000"/>
            </a:pPr>
            <a:r>
              <a:rPr lang="en-US" altLang="en-US" sz="2700" b="1" dirty="0" smtClean="0">
                <a:solidFill>
                  <a:srgbClr val="006600"/>
                </a:solidFill>
                <a:latin typeface="Liberation Sans"/>
              </a:rPr>
              <a:t>SHORT-TERM INVESTMENTS</a:t>
            </a:r>
            <a:endParaRPr lang="en-US" altLang="en-US" sz="2700" b="1" dirty="0">
              <a:solidFill>
                <a:srgbClr val="006600"/>
              </a:solidFill>
              <a:latin typeface="Liberation Sans"/>
            </a:endParaRPr>
          </a:p>
        </p:txBody>
      </p:sp>
      <p:cxnSp>
        <p:nvCxnSpPr>
          <p:cNvPr id="10" name="Straight Connector 9"/>
          <p:cNvCxnSpPr/>
          <p:nvPr/>
        </p:nvCxnSpPr>
        <p:spPr bwMode="auto">
          <a:xfrm>
            <a:off x="6400800" y="1424178"/>
            <a:ext cx="0" cy="101422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1" name="Rectangle 10"/>
          <p:cNvSpPr/>
          <p:nvPr/>
        </p:nvSpPr>
        <p:spPr>
          <a:xfrm>
            <a:off x="6477000" y="1485781"/>
            <a:ext cx="2514600" cy="1015663"/>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6</a:t>
            </a:r>
            <a:endParaRPr lang="en-US" sz="1400" b="1" i="0" dirty="0">
              <a:solidFill>
                <a:srgbClr val="FF3300"/>
              </a:solidFill>
              <a:latin typeface="Liberation Sans" panose="020B0604020202020204"/>
            </a:endParaRPr>
          </a:p>
          <a:p>
            <a:pPr algn="l"/>
            <a:r>
              <a:rPr lang="en-US" sz="1400" b="1" dirty="0" smtClean="0">
                <a:latin typeface="Liberation Sans" panose="020B0604020202020204"/>
              </a:rPr>
              <a:t>Distinguish between short-term and long-term investments.</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3400" y="1849438"/>
            <a:ext cx="7924800" cy="401796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400">
                <a:solidFill>
                  <a:schemeClr val="tx1"/>
                </a:solidFill>
                <a:latin typeface="Times New Roman" pitchFamily="18" charset="0"/>
              </a:defRPr>
            </a:lvl1pPr>
            <a:lvl2pPr marL="69215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ct val="40000"/>
              </a:spcBef>
              <a:buClr>
                <a:schemeClr val="accent2"/>
              </a:buClr>
              <a:buSzPct val="75000"/>
              <a:buFont typeface="Wingdings" pitchFamily="2" charset="2"/>
              <a:buNone/>
            </a:pPr>
            <a:r>
              <a:rPr lang="en-US" altLang="en-US" sz="2300" dirty="0" smtClean="0">
                <a:latin typeface="Liberation Sans" panose="020B0604020202020204" pitchFamily="34" charset="0"/>
              </a:rPr>
              <a:t>Which </a:t>
            </a:r>
            <a:r>
              <a:rPr lang="en-US" altLang="en-US" sz="2300" dirty="0">
                <a:latin typeface="Liberation Sans" panose="020B0604020202020204" pitchFamily="34" charset="0"/>
              </a:rPr>
              <a:t>of the following is </a:t>
            </a:r>
            <a:r>
              <a:rPr lang="en-US" altLang="en-US" sz="2300" b="1" dirty="0">
                <a:latin typeface="Liberation Sans" panose="020B0604020202020204" pitchFamily="34" charset="0"/>
              </a:rPr>
              <a:t>not</a:t>
            </a:r>
            <a:r>
              <a:rPr lang="en-US" altLang="en-US" sz="2300" dirty="0">
                <a:latin typeface="Liberation Sans" panose="020B0604020202020204" pitchFamily="34" charset="0"/>
              </a:rPr>
              <a:t> a primary reason why corporations invest in debt and equity securities?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They </a:t>
            </a:r>
            <a:r>
              <a:rPr lang="en-US" altLang="en-US" sz="2300" dirty="0">
                <a:latin typeface="Liberation Sans" panose="020B0604020202020204" pitchFamily="34" charset="0"/>
              </a:rPr>
              <a:t>wish to gain control of a competitor.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They </a:t>
            </a:r>
            <a:r>
              <a:rPr lang="en-US" altLang="en-US" sz="2300" dirty="0">
                <a:latin typeface="Liberation Sans" panose="020B0604020202020204" pitchFamily="34" charset="0"/>
              </a:rPr>
              <a:t>have excess cash. </a:t>
            </a:r>
            <a:endParaRPr lang="en-US" altLang="en-US" sz="2300" dirty="0" smtClean="0">
              <a:latin typeface="Liberation Sans" panose="020B0604020202020204" pitchFamily="34" charset="0"/>
            </a:endParaRP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They </a:t>
            </a:r>
            <a:r>
              <a:rPr lang="en-US" altLang="en-US" sz="2300" dirty="0">
                <a:latin typeface="Liberation Sans" panose="020B0604020202020204" pitchFamily="34" charset="0"/>
              </a:rPr>
              <a:t>wish to move into a new line of business. </a:t>
            </a:r>
            <a:r>
              <a:rPr lang="en-US" altLang="en-US" sz="2300" dirty="0" smtClean="0">
                <a:latin typeface="Liberation Sans" panose="020B0604020202020204" pitchFamily="34" charset="0"/>
              </a:rPr>
              <a:t> </a:t>
            </a:r>
          </a:p>
          <a:p>
            <a:pPr lvl="1" algn="l">
              <a:lnSpc>
                <a:spcPct val="120000"/>
              </a:lnSpc>
              <a:spcBef>
                <a:spcPct val="40000"/>
              </a:spcBef>
              <a:buClr>
                <a:schemeClr val="tx1"/>
              </a:buClr>
              <a:buFont typeface="Wingdings" pitchFamily="2" charset="2"/>
              <a:buAutoNum type="alphaLcPeriod"/>
            </a:pPr>
            <a:r>
              <a:rPr lang="en-US" altLang="en-US" sz="2300" dirty="0" smtClean="0">
                <a:latin typeface="Liberation Sans" panose="020B0604020202020204" pitchFamily="34" charset="0"/>
              </a:rPr>
              <a:t>They </a:t>
            </a:r>
            <a:r>
              <a:rPr lang="en-US" altLang="en-US" sz="2300" dirty="0">
                <a:latin typeface="Liberation Sans" panose="020B0604020202020204" pitchFamily="34" charset="0"/>
              </a:rPr>
              <a:t>are required to by law. </a:t>
            </a:r>
          </a:p>
        </p:txBody>
      </p:sp>
      <p:sp>
        <p:nvSpPr>
          <p:cNvPr id="1536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365" name="Rectangle 4"/>
          <p:cNvSpPr>
            <a:spLocks noChangeArrowheads="1"/>
          </p:cNvSpPr>
          <p:nvPr/>
        </p:nvSpPr>
        <p:spPr bwMode="auto">
          <a:xfrm>
            <a:off x="609600" y="1295400"/>
            <a:ext cx="3657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p>
            <a:pPr algn="l">
              <a:lnSpc>
                <a:spcPct val="90000"/>
              </a:lnSpc>
              <a:spcBef>
                <a:spcPct val="20000"/>
              </a:spcBef>
              <a:buClr>
                <a:schemeClr val="tx1"/>
              </a:buClr>
              <a:buFont typeface="Wingdings" pitchFamily="2" charset="2"/>
              <a:buNone/>
            </a:pPr>
            <a:r>
              <a:rPr lang="en-US" altLang="en-US" sz="3000" b="1" dirty="0">
                <a:solidFill>
                  <a:srgbClr val="CC0000"/>
                </a:solidFill>
                <a:latin typeface="Liberation Sans" panose="020B0604020202020204" pitchFamily="34" charset="0"/>
              </a:rPr>
              <a:t>Question</a:t>
            </a:r>
          </a:p>
        </p:txBody>
      </p:sp>
      <p:sp>
        <p:nvSpPr>
          <p:cNvPr id="8" name="Notched Right Arrow 7"/>
          <p:cNvSpPr/>
          <p:nvPr/>
        </p:nvSpPr>
        <p:spPr bwMode="auto">
          <a:xfrm>
            <a:off x="228600" y="4550100"/>
            <a:ext cx="609600"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536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Why Corporations Invest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2275425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54" name="Rectangle 14"/>
          <p:cNvSpPr>
            <a:spLocks noChangeArrowheads="1"/>
          </p:cNvSpPr>
          <p:nvPr/>
        </p:nvSpPr>
        <p:spPr bwMode="auto">
          <a:xfrm>
            <a:off x="435300" y="3348335"/>
            <a:ext cx="2819400"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200" b="1" dirty="0">
                <a:latin typeface="Liberation Sans"/>
              </a:rPr>
              <a:t>Illustration </a:t>
            </a:r>
            <a:r>
              <a:rPr lang="en-US" altLang="en-US" sz="1200" b="1" dirty="0" smtClean="0">
                <a:latin typeface="Liberation Sans"/>
              </a:rPr>
              <a:t>12-15</a:t>
            </a:r>
            <a:endParaRPr lang="en-US" altLang="en-US" sz="1200" b="1" dirty="0">
              <a:latin typeface="Liberation Sans"/>
            </a:endParaRPr>
          </a:p>
          <a:p>
            <a:pPr algn="l"/>
            <a:r>
              <a:rPr lang="en-US" altLang="en-US" sz="1200" dirty="0">
                <a:latin typeface="Liberation Sans"/>
              </a:rPr>
              <a:t>Presentation of </a:t>
            </a:r>
            <a:r>
              <a:rPr lang="en-US" altLang="en-US" sz="1200" dirty="0" smtClean="0">
                <a:latin typeface="Liberation Sans"/>
              </a:rPr>
              <a:t>short-term investments</a:t>
            </a:r>
            <a:endParaRPr lang="en-US" altLang="en-US" sz="1200" dirty="0">
              <a:latin typeface="Liberation Sans"/>
            </a:endParaRPr>
          </a:p>
        </p:txBody>
      </p:sp>
      <p:sp>
        <p:nvSpPr>
          <p:cNvPr id="9" name="Rectangle 1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buSzPct val="80000"/>
            </a:pPr>
            <a:r>
              <a:rPr lang="en-US" altLang="en-US" sz="3200" i="0" dirty="0" smtClean="0">
                <a:solidFill>
                  <a:srgbClr val="006600"/>
                </a:solidFill>
                <a:effectLst/>
                <a:latin typeface="Liberation Sans"/>
              </a:rPr>
              <a:t>SHORT-TERM INVESTMENTS</a:t>
            </a:r>
            <a:endParaRPr lang="en-US" altLang="en-US" sz="3200" i="0" dirty="0">
              <a:solidFill>
                <a:srgbClr val="006600"/>
              </a:solidFill>
              <a:effectLst/>
              <a:latin typeface="Liberation Sans"/>
            </a:endParaRPr>
          </a:p>
        </p:txBody>
      </p:sp>
      <p:sp>
        <p:nvSpPr>
          <p:cNvPr id="10"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pic>
        <p:nvPicPr>
          <p:cNvPr id="3" name="Picture 2"/>
          <p:cNvPicPr>
            <a:picLocks noChangeAspect="1"/>
          </p:cNvPicPr>
          <p:nvPr/>
        </p:nvPicPr>
        <p:blipFill>
          <a:blip r:embed="rId3"/>
          <a:stretch>
            <a:fillRect/>
          </a:stretch>
        </p:blipFill>
        <p:spPr>
          <a:xfrm>
            <a:off x="515605" y="1406267"/>
            <a:ext cx="8112790" cy="1891987"/>
          </a:xfrm>
          <a:prstGeom prst="rect">
            <a:avLst/>
          </a:prstGeom>
          <a:noFill/>
          <a:ln w="19050" cap="sq">
            <a:solidFill>
              <a:schemeClr val="tx1"/>
            </a:solidFill>
            <a:miter lim="800000"/>
            <a:headEnd type="none" w="sm" len="sm"/>
            <a:tailEnd type="none" w="sm" len="sm"/>
          </a:ln>
          <a:effectLst/>
        </p:spPr>
      </p:pic>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1727418293"/>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58" name="Rectangle 14"/>
          <p:cNvSpPr>
            <a:spLocks noChangeArrowheads="1"/>
          </p:cNvSpPr>
          <p:nvPr/>
        </p:nvSpPr>
        <p:spPr bwMode="auto">
          <a:xfrm>
            <a:off x="304800" y="5100935"/>
            <a:ext cx="327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200" b="1" dirty="0">
                <a:latin typeface="Arial" panose="020B0604020202020204" pitchFamily="34" charset="0"/>
              </a:rPr>
              <a:t>Illustration </a:t>
            </a:r>
            <a:r>
              <a:rPr lang="en-US" altLang="en-US" sz="1200" b="1" dirty="0" smtClean="0">
                <a:latin typeface="Arial" panose="020B0604020202020204" pitchFamily="34" charset="0"/>
              </a:rPr>
              <a:t>12-16</a:t>
            </a:r>
            <a:endParaRPr lang="en-US" altLang="en-US" sz="1200" b="1" dirty="0">
              <a:latin typeface="Arial" panose="020B0604020202020204" pitchFamily="34" charset="0"/>
            </a:endParaRPr>
          </a:p>
          <a:p>
            <a:pPr algn="l"/>
            <a:r>
              <a:rPr lang="en-US" altLang="en-US" sz="1200" dirty="0">
                <a:latin typeface="Arial" panose="020B0604020202020204" pitchFamily="34" charset="0"/>
              </a:rPr>
              <a:t>Non-operating items related to investments</a:t>
            </a:r>
          </a:p>
        </p:txBody>
      </p:sp>
      <p:pic>
        <p:nvPicPr>
          <p:cNvPr id="92776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15935"/>
            <a:ext cx="8382000" cy="1736725"/>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7"/>
          <p:cNvSpPr>
            <a:spLocks noChangeArrowheads="1"/>
          </p:cNvSpPr>
          <p:nvPr/>
        </p:nvSpPr>
        <p:spPr bwMode="auto">
          <a:xfrm>
            <a:off x="533400" y="304800"/>
            <a:ext cx="7924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buSzPct val="80000"/>
            </a:pPr>
            <a:r>
              <a:rPr lang="en-US" altLang="en-US" sz="3200" i="0" dirty="0" smtClean="0">
                <a:solidFill>
                  <a:srgbClr val="CC0000"/>
                </a:solidFill>
                <a:effectLst/>
                <a:latin typeface="Liberation Sans"/>
              </a:rPr>
              <a:t>Presentation of </a:t>
            </a:r>
            <a:r>
              <a:rPr lang="en-US" altLang="en-US" sz="3200" i="0" dirty="0">
                <a:solidFill>
                  <a:srgbClr val="CC0000"/>
                </a:solidFill>
                <a:effectLst/>
                <a:latin typeface="Liberation Sans"/>
              </a:rPr>
              <a:t>Realized and Unrealized Gain or Loss</a:t>
            </a:r>
          </a:p>
        </p:txBody>
      </p:sp>
      <p:sp>
        <p:nvSpPr>
          <p:cNvPr id="11" name="Line 8"/>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2" name="Rectangle 2"/>
          <p:cNvSpPr>
            <a:spLocks noChangeArrowheads="1"/>
          </p:cNvSpPr>
          <p:nvPr/>
        </p:nvSpPr>
        <p:spPr bwMode="auto">
          <a:xfrm>
            <a:off x="533400" y="1719750"/>
            <a:ext cx="7924800" cy="1317733"/>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indent="6350"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801688" indent="-574675"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414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67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320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92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64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40036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608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25000"/>
              </a:lnSpc>
              <a:spcBef>
                <a:spcPts val="1200"/>
              </a:spcBef>
              <a:buNone/>
            </a:pPr>
            <a:r>
              <a:rPr lang="en-US" altLang="en-US" sz="2200" b="0" dirty="0" smtClean="0">
                <a:solidFill>
                  <a:schemeClr val="tx1"/>
                </a:solidFill>
                <a:effectLst/>
                <a:latin typeface="Liberation Sans" panose="020B0604020202020204"/>
              </a:rPr>
              <a:t>In the income statement, companies report gains and losses in the non-operating activities section under the  categories listed in Illustration 12-16. </a:t>
            </a:r>
            <a:endParaRPr lang="en-US" altLang="en-US" sz="2200" b="0" dirty="0">
              <a:solidFill>
                <a:schemeClr val="tx1"/>
              </a:solidFill>
              <a:effectLst/>
              <a:latin typeface="Liberation Sans" panose="020B0604020202020204"/>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533400" y="304800"/>
            <a:ext cx="7924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3000" b="1" i="1">
                <a:solidFill>
                  <a:schemeClr val="tx1"/>
                </a:solidFill>
                <a:effectLst>
                  <a:outerShdw blurRad="38100" dist="38100" dir="2700000" algn="tl">
                    <a:srgbClr val="C0C0C0"/>
                  </a:outerShdw>
                </a:effectLst>
                <a:latin typeface="Comic Sans MS" panose="030F0702030302020204" pitchFamily="66" charset="0"/>
              </a:defRPr>
            </a:lvl1pPr>
            <a:lvl2pPr>
              <a:defRPr sz="3000" b="1" i="1">
                <a:solidFill>
                  <a:schemeClr val="tx1"/>
                </a:solidFill>
                <a:effectLst>
                  <a:outerShdw blurRad="38100" dist="38100" dir="2700000" algn="tl">
                    <a:srgbClr val="C0C0C0"/>
                  </a:outerShdw>
                </a:effectLst>
                <a:latin typeface="Comic Sans MS" panose="030F0702030302020204" pitchFamily="66" charset="0"/>
              </a:defRPr>
            </a:lvl2pPr>
            <a:lvl3pPr>
              <a:defRPr sz="3000" b="1" i="1">
                <a:solidFill>
                  <a:schemeClr val="tx1"/>
                </a:solidFill>
                <a:effectLst>
                  <a:outerShdw blurRad="38100" dist="38100" dir="2700000" algn="tl">
                    <a:srgbClr val="C0C0C0"/>
                  </a:outerShdw>
                </a:effectLst>
                <a:latin typeface="Comic Sans MS" panose="030F0702030302020204" pitchFamily="66" charset="0"/>
              </a:defRPr>
            </a:lvl3pPr>
            <a:lvl4pPr>
              <a:defRPr sz="3000" b="1" i="1">
                <a:solidFill>
                  <a:schemeClr val="tx1"/>
                </a:solidFill>
                <a:effectLst>
                  <a:outerShdw blurRad="38100" dist="38100" dir="2700000" algn="tl">
                    <a:srgbClr val="C0C0C0"/>
                  </a:outerShdw>
                </a:effectLst>
                <a:latin typeface="Comic Sans MS" panose="030F0702030302020204" pitchFamily="66" charset="0"/>
              </a:defRPr>
            </a:lvl4pPr>
            <a:lvl5pPr>
              <a:defRPr sz="3000" b="1" i="1">
                <a:solidFill>
                  <a:schemeClr val="tx1"/>
                </a:solidFill>
                <a:effectLst>
                  <a:outerShdw blurRad="38100" dist="38100" dir="2700000" algn="tl">
                    <a:srgbClr val="C0C0C0"/>
                  </a:outerShdw>
                </a:effectLst>
                <a:latin typeface="Comic Sans MS" panose="030F0702030302020204"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anose="030F0702030302020204" pitchFamily="66" charset="0"/>
              </a:defRPr>
            </a:lvl9pPr>
          </a:lstStyle>
          <a:p>
            <a:pPr algn="l">
              <a:buSzPct val="80000"/>
            </a:pPr>
            <a:r>
              <a:rPr lang="en-US" altLang="en-US" sz="3200" i="0" dirty="0" smtClean="0">
                <a:solidFill>
                  <a:srgbClr val="CC0000"/>
                </a:solidFill>
                <a:effectLst/>
                <a:latin typeface="Liberation Sans"/>
              </a:rPr>
              <a:t>Presentation of </a:t>
            </a:r>
            <a:r>
              <a:rPr lang="en-US" altLang="en-US" sz="3200" i="0" dirty="0">
                <a:solidFill>
                  <a:srgbClr val="CC0000"/>
                </a:solidFill>
                <a:effectLst/>
                <a:latin typeface="Liberation Sans"/>
              </a:rPr>
              <a:t>Realized and Unrealized Gain or Loss</a:t>
            </a:r>
          </a:p>
        </p:txBody>
      </p:sp>
      <p:sp>
        <p:nvSpPr>
          <p:cNvPr id="10" name="Line 8"/>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1" name="Rectangle 2"/>
          <p:cNvSpPr>
            <a:spLocks noChangeArrowheads="1"/>
          </p:cNvSpPr>
          <p:nvPr/>
        </p:nvSpPr>
        <p:spPr bwMode="auto">
          <a:xfrm>
            <a:off x="533400" y="1719750"/>
            <a:ext cx="7924800" cy="1317733"/>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indent="6350"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801688" indent="-574675"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6414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21367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632075" indent="-3810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30892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5464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40036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460875" indent="-3810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25000"/>
              </a:lnSpc>
              <a:spcBef>
                <a:spcPts val="1200"/>
              </a:spcBef>
              <a:buNone/>
            </a:pPr>
            <a:r>
              <a:rPr lang="en-US" altLang="en-US" sz="2200" b="0" dirty="0" smtClean="0">
                <a:solidFill>
                  <a:schemeClr val="tx1"/>
                </a:solidFill>
                <a:effectLst/>
                <a:latin typeface="Liberation Sans" panose="020B0604020202020204"/>
              </a:rPr>
              <a:t>In the statement of financial position, companies report in the equity section accumulated other comprehensive income or loss. </a:t>
            </a:r>
            <a:endParaRPr lang="en-US" altLang="en-US" sz="2200" b="0" dirty="0">
              <a:solidFill>
                <a:schemeClr val="tx1"/>
              </a:solidFill>
              <a:effectLst/>
              <a:latin typeface="Liberation Sans" panose="020B0604020202020204"/>
            </a:endParaRPr>
          </a:p>
        </p:txBody>
      </p:sp>
      <p:pic>
        <p:nvPicPr>
          <p:cNvPr id="2" name="Picture 1"/>
          <p:cNvPicPr>
            <a:picLocks noChangeAspect="1"/>
          </p:cNvPicPr>
          <p:nvPr/>
        </p:nvPicPr>
        <p:blipFill>
          <a:blip r:embed="rId3"/>
          <a:stretch>
            <a:fillRect/>
          </a:stretch>
        </p:blipFill>
        <p:spPr>
          <a:xfrm>
            <a:off x="321017" y="3271277"/>
            <a:ext cx="8501965" cy="2688298"/>
          </a:xfrm>
          <a:prstGeom prst="rect">
            <a:avLst/>
          </a:prstGeom>
          <a:noFill/>
          <a:ln w="19050" cap="sq" algn="ctr">
            <a:solidFill>
              <a:schemeClr val="tx1"/>
            </a:solidFill>
            <a:miter lim="800000"/>
            <a:headEnd type="none" w="sm" len="sm"/>
            <a:tailEnd type="none" w="sm" len="sm"/>
          </a:ln>
          <a:effectLst/>
        </p:spPr>
      </p:pic>
      <p:sp>
        <p:nvSpPr>
          <p:cNvPr id="3" name="Rectangle 2"/>
          <p:cNvSpPr/>
          <p:nvPr/>
        </p:nvSpPr>
        <p:spPr>
          <a:xfrm>
            <a:off x="6025275" y="2755160"/>
            <a:ext cx="289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Arial" panose="020B0604020202020204" pitchFamily="34" charset="0"/>
              </a:rPr>
              <a:t>Illustration 12-17 </a:t>
            </a:r>
            <a:endParaRPr lang="en-US" sz="1200" b="1" dirty="0" smtClean="0">
              <a:latin typeface="Arial" panose="020B0604020202020204" pitchFamily="34" charset="0"/>
            </a:endParaRPr>
          </a:p>
          <a:p>
            <a:pPr algn="l"/>
            <a:r>
              <a:rPr lang="en-US" sz="1200" dirty="0" smtClean="0">
                <a:latin typeface="Arial" panose="020B0604020202020204" pitchFamily="34" charset="0"/>
              </a:rPr>
              <a:t>Accumulated </a:t>
            </a:r>
            <a:r>
              <a:rPr lang="en-US" sz="1200" dirty="0">
                <a:latin typeface="Arial" panose="020B0604020202020204" pitchFamily="34" charset="0"/>
              </a:rPr>
              <a:t>other comprehensive loss</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202817"/>
            <a:ext cx="6885299" cy="6502783"/>
          </a:xfrm>
          <a:prstGeom prst="rect">
            <a:avLst/>
          </a:prstGeom>
          <a:noFill/>
          <a:ln w="19050" cap="sq" algn="ctr">
            <a:solidFill>
              <a:schemeClr val="tx1"/>
            </a:solidFill>
            <a:miter lim="800000"/>
            <a:headEnd type="none" w="sm" len="sm"/>
            <a:tailEnd type="none" w="sm" len="sm"/>
          </a:ln>
          <a:effectLst/>
        </p:spPr>
      </p:pic>
      <p:sp>
        <p:nvSpPr>
          <p:cNvPr id="3" name="Rectangle 2"/>
          <p:cNvSpPr/>
          <p:nvPr/>
        </p:nvSpPr>
        <p:spPr>
          <a:xfrm>
            <a:off x="7304399" y="266475"/>
            <a:ext cx="1611001" cy="646331"/>
          </a:xfrm>
          <a:prstGeom prst="rect">
            <a:avLst/>
          </a:prstGeom>
          <a:solidFill>
            <a:schemeClr val="accent3"/>
          </a:solidFill>
          <a:ln>
            <a:noFill/>
          </a:ln>
          <a:effectLst/>
        </p:spPr>
        <p:txBody>
          <a:bodyPr wrap="square">
            <a:spAutoFit/>
          </a:bodyPr>
          <a:lstStyle/>
          <a:p>
            <a:pPr algn="l"/>
            <a:r>
              <a:rPr lang="en-US" sz="1200" b="1" dirty="0">
                <a:latin typeface="Liberation Sans"/>
              </a:rPr>
              <a:t>Illustration 12-18 </a:t>
            </a:r>
            <a:endParaRPr lang="en-US" sz="1200" b="1" dirty="0" smtClean="0">
              <a:latin typeface="Liberation Sans"/>
            </a:endParaRPr>
          </a:p>
          <a:p>
            <a:pPr algn="l"/>
            <a:r>
              <a:rPr lang="en-US" sz="1200" dirty="0" smtClean="0">
                <a:latin typeface="Liberation Sans"/>
              </a:rPr>
              <a:t>Classified </a:t>
            </a:r>
            <a:r>
              <a:rPr lang="en-US" sz="1200" dirty="0">
                <a:latin typeface="Liberation Sans"/>
              </a:rPr>
              <a:t>statement of financial position</a:t>
            </a:r>
          </a:p>
        </p:txBody>
      </p:sp>
      <p:sp>
        <p:nvSpPr>
          <p:cNvPr id="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202817"/>
            <a:ext cx="6885299" cy="6502783"/>
          </a:xfrm>
          <a:prstGeom prst="rect">
            <a:avLst/>
          </a:prstGeom>
          <a:noFill/>
          <a:ln w="19050" cap="sq" algn="ctr">
            <a:solidFill>
              <a:schemeClr val="tx1"/>
            </a:solidFill>
            <a:miter lim="800000"/>
            <a:headEnd type="none" w="sm" len="sm"/>
            <a:tailEnd type="none" w="sm" len="sm"/>
          </a:ln>
          <a:effectLst/>
        </p:spPr>
      </p:pic>
      <p:sp>
        <p:nvSpPr>
          <p:cNvPr id="3" name="Rectangle 2"/>
          <p:cNvSpPr/>
          <p:nvPr/>
        </p:nvSpPr>
        <p:spPr>
          <a:xfrm>
            <a:off x="7304399" y="266475"/>
            <a:ext cx="1611001" cy="646331"/>
          </a:xfrm>
          <a:prstGeom prst="rect">
            <a:avLst/>
          </a:prstGeom>
          <a:solidFill>
            <a:schemeClr val="accent3"/>
          </a:solidFill>
          <a:ln>
            <a:noFill/>
          </a:ln>
          <a:effectLst/>
        </p:spPr>
        <p:txBody>
          <a:bodyPr wrap="square">
            <a:spAutoFit/>
          </a:bodyPr>
          <a:lstStyle/>
          <a:p>
            <a:pPr algn="l"/>
            <a:r>
              <a:rPr lang="en-US" sz="1200" b="1" dirty="0">
                <a:latin typeface="Liberation Sans"/>
              </a:rPr>
              <a:t>Illustration 12-18 </a:t>
            </a:r>
            <a:endParaRPr lang="en-US" sz="1200" b="1" dirty="0" smtClean="0">
              <a:latin typeface="Liberation Sans"/>
            </a:endParaRPr>
          </a:p>
          <a:p>
            <a:pPr algn="l"/>
            <a:r>
              <a:rPr lang="en-US" sz="1200" dirty="0" smtClean="0">
                <a:latin typeface="Liberation Sans"/>
              </a:rPr>
              <a:t>Classified </a:t>
            </a:r>
            <a:r>
              <a:rPr lang="en-US" sz="1200" dirty="0">
                <a:latin typeface="Liberation Sans"/>
              </a:rPr>
              <a:t>statement of financial position</a:t>
            </a:r>
          </a:p>
        </p:txBody>
      </p:sp>
      <p:pic>
        <p:nvPicPr>
          <p:cNvPr id="5" name="Picture 4"/>
          <p:cNvPicPr preferRelativeResize="0">
            <a:picLocks/>
          </p:cNvPicPr>
          <p:nvPr/>
        </p:nvPicPr>
        <p:blipFill>
          <a:blip r:embed="rId4"/>
          <a:stretch>
            <a:fillRect/>
          </a:stretch>
        </p:blipFill>
        <p:spPr>
          <a:xfrm>
            <a:off x="1219200" y="4724400"/>
            <a:ext cx="6781800" cy="1927109"/>
          </a:xfrm>
          <a:prstGeom prst="rect">
            <a:avLst/>
          </a:prstGeom>
        </p:spPr>
      </p:pic>
      <p:pic>
        <p:nvPicPr>
          <p:cNvPr id="4" name="Picture 3"/>
          <p:cNvPicPr>
            <a:picLocks noChangeAspect="1"/>
          </p:cNvPicPr>
          <p:nvPr/>
        </p:nvPicPr>
        <p:blipFill>
          <a:blip r:embed="rId5"/>
          <a:stretch>
            <a:fillRect/>
          </a:stretch>
        </p:blipFill>
        <p:spPr>
          <a:xfrm>
            <a:off x="1143000" y="1006575"/>
            <a:ext cx="6873749" cy="3915427"/>
          </a:xfrm>
          <a:prstGeom prst="rect">
            <a:avLst/>
          </a:prstGeom>
        </p:spPr>
      </p:pic>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207979532"/>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2" name="Rectangle 4"/>
          <p:cNvSpPr>
            <a:spLocks noChangeArrowheads="1"/>
          </p:cNvSpPr>
          <p:nvPr/>
        </p:nvSpPr>
        <p:spPr bwMode="auto">
          <a:xfrm>
            <a:off x="609600" y="2384425"/>
            <a:ext cx="7772400" cy="328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defRPr sz="2400">
                <a:solidFill>
                  <a:schemeClr val="tx1"/>
                </a:solidFill>
                <a:latin typeface="Times New Roman" panose="02020603050405020304" pitchFamily="18" charset="0"/>
              </a:defRPr>
            </a:lvl1pPr>
            <a:lvl2pPr marL="685800" indent="-457200" algn="l" defTabSz="865188">
              <a:defRPr sz="2400">
                <a:solidFill>
                  <a:schemeClr val="tx1"/>
                </a:solidFill>
                <a:latin typeface="Times New Roman" panose="02020603050405020304" pitchFamily="18" charset="0"/>
              </a:defRPr>
            </a:lvl2pPr>
            <a:lvl3pPr marL="865188" algn="l" defTabSz="865188">
              <a:defRPr sz="2400">
                <a:solidFill>
                  <a:schemeClr val="tx1"/>
                </a:solidFill>
                <a:latin typeface="Times New Roman" panose="02020603050405020304" pitchFamily="18" charset="0"/>
              </a:defRPr>
            </a:lvl3pPr>
            <a:lvl4pPr marL="1296988" algn="l" defTabSz="865188">
              <a:defRPr sz="2400">
                <a:solidFill>
                  <a:schemeClr val="tx1"/>
                </a:solidFill>
                <a:latin typeface="Times New Roman" panose="02020603050405020304" pitchFamily="18" charset="0"/>
              </a:defRPr>
            </a:lvl4pPr>
            <a:lvl5pPr marL="1730375" algn="l" defTabSz="865188">
              <a:defRPr sz="2400">
                <a:solidFill>
                  <a:schemeClr val="tx1"/>
                </a:solidFill>
                <a:latin typeface="Times New Roman" panose="02020603050405020304" pitchFamily="18" charset="0"/>
              </a:defRPr>
            </a:lvl5pPr>
            <a:lvl6pPr marL="2187575" defTabSz="865188" eaLnBrk="0" fontAlgn="base" hangingPunct="0">
              <a:spcBef>
                <a:spcPct val="0"/>
              </a:spcBef>
              <a:spcAft>
                <a:spcPct val="0"/>
              </a:spcAft>
              <a:defRPr sz="2400">
                <a:solidFill>
                  <a:schemeClr val="tx1"/>
                </a:solidFill>
                <a:latin typeface="Times New Roman" panose="02020603050405020304" pitchFamily="18" charset="0"/>
              </a:defRPr>
            </a:lvl6pPr>
            <a:lvl7pPr marL="2644775" defTabSz="865188" eaLnBrk="0" fontAlgn="base" hangingPunct="0">
              <a:spcBef>
                <a:spcPct val="0"/>
              </a:spcBef>
              <a:spcAft>
                <a:spcPct val="0"/>
              </a:spcAft>
              <a:defRPr sz="2400">
                <a:solidFill>
                  <a:schemeClr val="tx1"/>
                </a:solidFill>
                <a:latin typeface="Times New Roman" panose="02020603050405020304" pitchFamily="18" charset="0"/>
              </a:defRPr>
            </a:lvl7pPr>
            <a:lvl8pPr marL="3101975" defTabSz="865188" eaLnBrk="0" fontAlgn="base" hangingPunct="0">
              <a:spcBef>
                <a:spcPct val="0"/>
              </a:spcBef>
              <a:spcAft>
                <a:spcPct val="0"/>
              </a:spcAft>
              <a:defRPr sz="2400">
                <a:solidFill>
                  <a:schemeClr val="tx1"/>
                </a:solidFill>
                <a:latin typeface="Times New Roman" panose="02020603050405020304" pitchFamily="18" charset="0"/>
              </a:defRPr>
            </a:lvl8pPr>
            <a:lvl9pPr marL="3559175" defTabSz="865188"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lnSpc>
                <a:spcPct val="125000"/>
              </a:lnSpc>
              <a:spcBef>
                <a:spcPct val="35000"/>
              </a:spcBef>
              <a:buClr>
                <a:srgbClr val="CC0000"/>
              </a:buClr>
              <a:buSzPct val="80000"/>
              <a:buFont typeface="Wingdings" panose="05000000000000000000" pitchFamily="2" charset="2"/>
              <a:buChar char="u"/>
            </a:pPr>
            <a:r>
              <a:rPr lang="en-US" altLang="en-US" sz="2200" dirty="0">
                <a:latin typeface="Liberation Sans" panose="020B0604020202020204"/>
              </a:rPr>
              <a:t>Companies prepare consolidated statements of financial position from the individual statement of their affiliated companies.</a:t>
            </a:r>
          </a:p>
          <a:p>
            <a:pPr lvl="1" eaLnBrk="1" hangingPunct="1">
              <a:lnSpc>
                <a:spcPct val="125000"/>
              </a:lnSpc>
              <a:spcBef>
                <a:spcPct val="35000"/>
              </a:spcBef>
              <a:buClr>
                <a:srgbClr val="CC0000"/>
              </a:buClr>
              <a:buSzPct val="80000"/>
              <a:buFont typeface="Wingdings" panose="05000000000000000000" pitchFamily="2" charset="2"/>
              <a:buChar char="u"/>
            </a:pPr>
            <a:r>
              <a:rPr lang="en-US" altLang="en-US" sz="2200" dirty="0">
                <a:latin typeface="Liberation Sans" panose="020B0604020202020204"/>
              </a:rPr>
              <a:t>Transactions between the affiliated companies are identified as </a:t>
            </a:r>
            <a:r>
              <a:rPr lang="en-US" altLang="en-US" sz="2200" b="1" dirty="0">
                <a:solidFill>
                  <a:schemeClr val="tx2">
                    <a:lumMod val="75000"/>
                  </a:schemeClr>
                </a:solidFill>
                <a:latin typeface="Liberation Sans" panose="020B0604020202020204"/>
              </a:rPr>
              <a:t>intercompany transactions</a:t>
            </a:r>
            <a:r>
              <a:rPr lang="en-US" altLang="en-US" sz="2200" dirty="0">
                <a:solidFill>
                  <a:schemeClr val="tx2">
                    <a:lumMod val="75000"/>
                  </a:schemeClr>
                </a:solidFill>
                <a:latin typeface="Liberation Sans" panose="020B0604020202020204"/>
              </a:rPr>
              <a:t> </a:t>
            </a:r>
            <a:r>
              <a:rPr lang="en-US" altLang="en-US" sz="2200" dirty="0">
                <a:latin typeface="Liberation Sans" panose="020B0604020202020204"/>
              </a:rPr>
              <a:t>and are eliminated in consolidation.</a:t>
            </a:r>
          </a:p>
          <a:p>
            <a:pPr eaLnBrk="1" hangingPunct="1">
              <a:lnSpc>
                <a:spcPct val="125000"/>
              </a:lnSpc>
              <a:spcBef>
                <a:spcPct val="35000"/>
              </a:spcBef>
              <a:buClr>
                <a:srgbClr val="800000"/>
              </a:buClr>
              <a:buSzPct val="80000"/>
              <a:buFont typeface="Wingdings" panose="05000000000000000000" pitchFamily="2" charset="2"/>
              <a:buChar char="u"/>
            </a:pPr>
            <a:endParaRPr lang="en-US" altLang="en-US" sz="2200" dirty="0">
              <a:latin typeface="Liberation Sans" panose="020B0604020202020204"/>
            </a:endParaRPr>
          </a:p>
        </p:txBody>
      </p:sp>
      <p:sp>
        <p:nvSpPr>
          <p:cNvPr id="1051658" name="Rectangle 10"/>
          <p:cNvSpPr>
            <a:spLocks noChangeArrowheads="1"/>
          </p:cNvSpPr>
          <p:nvPr/>
        </p:nvSpPr>
        <p:spPr bwMode="auto">
          <a:xfrm>
            <a:off x="533400" y="1295400"/>
            <a:ext cx="5181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rIns="182562" bIns="46038"/>
          <a:lstStyle>
            <a:lvl1pPr algn="l">
              <a:spcBef>
                <a:spcPct val="20000"/>
              </a:spcBef>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Arial" panose="020B0604020202020204" pitchFamily="34" charset="0"/>
              </a:defRPr>
            </a:lvl1pPr>
            <a:lvl2pPr marL="969963" indent="-512763" algn="l">
              <a:spcBef>
                <a:spcPct val="20000"/>
              </a:spcBef>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Arial" panose="020B0604020202020204" pitchFamily="34" charset="0"/>
              </a:defRPr>
            </a:lvl2pPr>
            <a:lvl3pPr marL="1470025" indent="-3429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3pPr>
            <a:lvl4pPr marL="1927225" indent="-3429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4pPr>
            <a:lvl5pPr marL="2384425" indent="-342900" algn="l">
              <a:spcBef>
                <a:spcPct val="20000"/>
              </a:spcBef>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5pPr>
            <a:lvl6pPr marL="2841625" indent="-3429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6pPr>
            <a:lvl7pPr marL="3298825" indent="-3429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7pPr>
            <a:lvl8pPr marL="3756025" indent="-3429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8pPr>
            <a:lvl9pPr marL="4213225" indent="-34290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Arial" panose="020B0604020202020204" pitchFamily="34" charset="0"/>
              </a:defRPr>
            </a:lvl9pPr>
          </a:lstStyle>
          <a:p>
            <a:pPr>
              <a:lnSpc>
                <a:spcPct val="110000"/>
              </a:lnSpc>
              <a:buClr>
                <a:schemeClr val="tx1"/>
              </a:buClr>
              <a:buSzTx/>
              <a:buFont typeface="Wingdings" panose="05000000000000000000" pitchFamily="2" charset="2"/>
              <a:buNone/>
            </a:pPr>
            <a:r>
              <a:rPr lang="en-US" altLang="en-US" dirty="0">
                <a:solidFill>
                  <a:srgbClr val="CC0000"/>
                </a:solidFill>
                <a:effectLst/>
                <a:latin typeface="Liberation Sans" panose="020B0604020202020204"/>
              </a:rPr>
              <a:t>Consolidated Statement of Financial Position</a:t>
            </a:r>
          </a:p>
        </p:txBody>
      </p:sp>
      <p:cxnSp>
        <p:nvCxnSpPr>
          <p:cNvPr id="7" name="Straight Connector 6"/>
          <p:cNvCxnSpPr/>
          <p:nvPr/>
        </p:nvCxnSpPr>
        <p:spPr bwMode="auto">
          <a:xfrm>
            <a:off x="5867400" y="971773"/>
            <a:ext cx="0" cy="106975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Rectangle 7"/>
          <p:cNvSpPr>
            <a:spLocks noChangeArrowheads="1"/>
          </p:cNvSpPr>
          <p:nvPr/>
        </p:nvSpPr>
        <p:spPr bwMode="auto">
          <a:xfrm>
            <a:off x="290286" y="420253"/>
            <a:ext cx="2605314" cy="628888"/>
          </a:xfrm>
          <a:prstGeom prst="rect">
            <a:avLst/>
          </a:prstGeom>
          <a:solidFill>
            <a:srgbClr val="FF6600"/>
          </a:solidFill>
          <a:ln>
            <a:noFill/>
          </a:ln>
          <a:effectLst/>
        </p:spPr>
        <p:txBody>
          <a:bodyPr wrap="none" lIns="86493" tIns="43247" rIns="86493" bIns="43247" anchor="ctr"/>
          <a:lstStyle/>
          <a:p>
            <a:r>
              <a:rPr lang="en-US" altLang="en-US" sz="2400" b="1" i="0" dirty="0" smtClean="0">
                <a:solidFill>
                  <a:schemeClr val="accent3"/>
                </a:solidFill>
                <a:latin typeface="Liberation Sans" panose="020B0604020202020204"/>
              </a:rPr>
              <a:t>APPENDIX 12A</a:t>
            </a:r>
            <a:endParaRPr lang="en-US" altLang="en-US" sz="2400" b="1" i="0" dirty="0">
              <a:solidFill>
                <a:schemeClr val="accent3"/>
              </a:solidFill>
              <a:latin typeface="Liberation Sans" panose="020B0604020202020204"/>
            </a:endParaRPr>
          </a:p>
        </p:txBody>
      </p:sp>
      <p:sp>
        <p:nvSpPr>
          <p:cNvPr id="9" name="Rectangle 5"/>
          <p:cNvSpPr>
            <a:spLocks noChangeArrowheads="1"/>
          </p:cNvSpPr>
          <p:nvPr/>
        </p:nvSpPr>
        <p:spPr bwMode="auto">
          <a:xfrm>
            <a:off x="2895600" y="421511"/>
            <a:ext cx="5978856" cy="634306"/>
          </a:xfrm>
          <a:prstGeom prst="rect">
            <a:avLst/>
          </a:prstGeom>
          <a:solidFill>
            <a:srgbClr val="0000BF"/>
          </a:solidFill>
          <a:ln>
            <a:noFill/>
          </a:ln>
          <a:effectLst/>
        </p:spPr>
        <p:txBody>
          <a:bodyPr wrap="square" lIns="86493" tIns="27432" rIns="86493" bIns="43247" anchor="ctr"/>
          <a:lstStyle/>
          <a:p>
            <a:pPr marL="53975" algn="l"/>
            <a:r>
              <a:rPr lang="en-US" sz="2800" b="1" dirty="0" smtClean="0">
                <a:solidFill>
                  <a:schemeClr val="accent3"/>
                </a:solidFill>
                <a:latin typeface="Liberation Sans" panose="020B0604020202020204"/>
              </a:rPr>
              <a:t>Consolidated Financial Statements</a:t>
            </a:r>
            <a:endParaRPr lang="en-US" sz="2800" b="1" i="0" dirty="0">
              <a:solidFill>
                <a:schemeClr val="accent3"/>
              </a:solidFill>
              <a:latin typeface="Liberation Sans" panose="020B0604020202020204"/>
            </a:endParaRPr>
          </a:p>
        </p:txBody>
      </p:sp>
      <p:sp>
        <p:nvSpPr>
          <p:cNvPr id="10" name="Rectangle 9"/>
          <p:cNvSpPr/>
          <p:nvPr/>
        </p:nvSpPr>
        <p:spPr>
          <a:xfrm>
            <a:off x="5943600" y="1104781"/>
            <a:ext cx="2930856" cy="1015663"/>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7</a:t>
            </a:r>
            <a:endParaRPr lang="en-US" sz="1400" b="1" i="0" dirty="0">
              <a:solidFill>
                <a:srgbClr val="FF3300"/>
              </a:solidFill>
              <a:latin typeface="Liberation Sans" panose="020B0604020202020204"/>
            </a:endParaRPr>
          </a:p>
          <a:p>
            <a:pPr algn="l"/>
            <a:r>
              <a:rPr lang="en-US" sz="1400" b="1" dirty="0">
                <a:latin typeface="Liberation Sans" panose="020B0604020202020204"/>
              </a:rPr>
              <a:t>Describe the form and content of consolidated </a:t>
            </a:r>
            <a:r>
              <a:rPr lang="en-US" sz="1400" b="1" dirty="0" smtClean="0">
                <a:latin typeface="Liberation Sans" panose="020B0604020202020204"/>
              </a:rPr>
              <a:t>financial </a:t>
            </a:r>
            <a:r>
              <a:rPr lang="en-US" sz="1400" b="1" dirty="0">
                <a:latin typeface="Liberation Sans" panose="020B0604020202020204"/>
              </a:rPr>
              <a:t>statements as well as how to prepare them.</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6" name="Rectangle 4"/>
          <p:cNvSpPr>
            <a:spLocks noChangeArrowheads="1"/>
          </p:cNvSpPr>
          <p:nvPr/>
        </p:nvSpPr>
        <p:spPr bwMode="auto">
          <a:xfrm>
            <a:off x="533400" y="1268025"/>
            <a:ext cx="8534400" cy="255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3247" rIns="86493" bIns="43247">
            <a:spAutoFit/>
          </a:bodyPr>
          <a:lstStyle>
            <a:lvl1pPr algn="l" defTabSz="865188">
              <a:defRPr sz="2400">
                <a:solidFill>
                  <a:schemeClr val="tx1"/>
                </a:solidFill>
                <a:latin typeface="Times New Roman" panose="02020603050405020304" pitchFamily="18" charset="0"/>
              </a:defRPr>
            </a:lvl1pPr>
            <a:lvl2pPr marL="228600" algn="l" defTabSz="865188">
              <a:defRPr sz="2400">
                <a:solidFill>
                  <a:schemeClr val="tx1"/>
                </a:solidFill>
                <a:latin typeface="Times New Roman" panose="02020603050405020304" pitchFamily="18" charset="0"/>
              </a:defRPr>
            </a:lvl2pPr>
            <a:lvl3pPr marL="865188" algn="l" defTabSz="865188">
              <a:defRPr sz="2400">
                <a:solidFill>
                  <a:schemeClr val="tx1"/>
                </a:solidFill>
                <a:latin typeface="Times New Roman" panose="02020603050405020304" pitchFamily="18" charset="0"/>
              </a:defRPr>
            </a:lvl3pPr>
            <a:lvl4pPr marL="1296988" algn="l" defTabSz="865188">
              <a:defRPr sz="2400">
                <a:solidFill>
                  <a:schemeClr val="tx1"/>
                </a:solidFill>
                <a:latin typeface="Times New Roman" panose="02020603050405020304" pitchFamily="18" charset="0"/>
              </a:defRPr>
            </a:lvl4pPr>
            <a:lvl5pPr marL="1730375" algn="l" defTabSz="865188">
              <a:defRPr sz="2400">
                <a:solidFill>
                  <a:schemeClr val="tx1"/>
                </a:solidFill>
                <a:latin typeface="Times New Roman" panose="02020603050405020304" pitchFamily="18" charset="0"/>
              </a:defRPr>
            </a:lvl5pPr>
            <a:lvl6pPr marL="2187575" defTabSz="865188" eaLnBrk="0" fontAlgn="base" hangingPunct="0">
              <a:spcBef>
                <a:spcPct val="0"/>
              </a:spcBef>
              <a:spcAft>
                <a:spcPct val="0"/>
              </a:spcAft>
              <a:defRPr sz="2400">
                <a:solidFill>
                  <a:schemeClr val="tx1"/>
                </a:solidFill>
                <a:latin typeface="Times New Roman" panose="02020603050405020304" pitchFamily="18" charset="0"/>
              </a:defRPr>
            </a:lvl6pPr>
            <a:lvl7pPr marL="2644775" defTabSz="865188" eaLnBrk="0" fontAlgn="base" hangingPunct="0">
              <a:spcBef>
                <a:spcPct val="0"/>
              </a:spcBef>
              <a:spcAft>
                <a:spcPct val="0"/>
              </a:spcAft>
              <a:defRPr sz="2400">
                <a:solidFill>
                  <a:schemeClr val="tx1"/>
                </a:solidFill>
                <a:latin typeface="Times New Roman" panose="02020603050405020304" pitchFamily="18" charset="0"/>
              </a:defRPr>
            </a:lvl7pPr>
            <a:lvl8pPr marL="3101975" defTabSz="865188" eaLnBrk="0" fontAlgn="base" hangingPunct="0">
              <a:spcBef>
                <a:spcPct val="0"/>
              </a:spcBef>
              <a:spcAft>
                <a:spcPct val="0"/>
              </a:spcAft>
              <a:defRPr sz="2400">
                <a:solidFill>
                  <a:schemeClr val="tx1"/>
                </a:solidFill>
                <a:latin typeface="Times New Roman" panose="02020603050405020304" pitchFamily="18" charset="0"/>
              </a:defRPr>
            </a:lvl8pPr>
            <a:lvl9pPr marL="3559175" defTabSz="865188" eaLnBrk="0" fontAlgn="base" hangingPunct="0">
              <a:spcBef>
                <a:spcPct val="0"/>
              </a:spcBef>
              <a:spcAft>
                <a:spcPct val="0"/>
              </a:spcAft>
              <a:defRPr sz="2400">
                <a:solidFill>
                  <a:schemeClr val="tx1"/>
                </a:solidFill>
                <a:latin typeface="Times New Roman" panose="02020603050405020304" pitchFamily="18" charset="0"/>
              </a:defRPr>
            </a:lvl9pPr>
          </a:lstStyle>
          <a:p>
            <a:pPr marL="0" lvl="1">
              <a:lnSpc>
                <a:spcPct val="120000"/>
              </a:lnSpc>
              <a:spcBef>
                <a:spcPct val="50000"/>
              </a:spcBef>
            </a:pPr>
            <a:r>
              <a:rPr lang="en-US" altLang="en-US" sz="2100" b="1" dirty="0">
                <a:latin typeface="Liberation Sans" panose="020B0604020202020204"/>
              </a:rPr>
              <a:t>Illustration</a:t>
            </a:r>
            <a:r>
              <a:rPr lang="en-US" altLang="en-US" sz="2100" b="1" dirty="0" smtClean="0">
                <a:latin typeface="Liberation Sans" panose="020B0604020202020204"/>
              </a:rPr>
              <a:t>:</a:t>
            </a:r>
            <a:r>
              <a:rPr lang="en-US" altLang="en-US" sz="2100" dirty="0" smtClean="0">
                <a:latin typeface="Liberation Sans" panose="020B0604020202020204"/>
              </a:rPr>
              <a:t> </a:t>
            </a:r>
            <a:r>
              <a:rPr lang="en-US" altLang="en-US" sz="2100" dirty="0">
                <a:latin typeface="Liberation Sans" panose="020B0604020202020204"/>
              </a:rPr>
              <a:t>Assume that on January 1, </a:t>
            </a:r>
            <a:r>
              <a:rPr lang="en-US" altLang="en-US" sz="2100" dirty="0" smtClean="0">
                <a:latin typeface="Liberation Sans" panose="020B0604020202020204"/>
              </a:rPr>
              <a:t>2017, </a:t>
            </a:r>
            <a:r>
              <a:rPr lang="en-US" altLang="en-US" sz="2100" dirty="0">
                <a:latin typeface="Liberation Sans" panose="020B0604020202020204"/>
              </a:rPr>
              <a:t>Powers </a:t>
            </a:r>
            <a:r>
              <a:rPr lang="en-US" altLang="en-US" sz="2100" dirty="0" smtClean="0">
                <a:latin typeface="Liberation Sans" panose="020B0604020202020204"/>
              </a:rPr>
              <a:t>plc pays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150,000 in cash for 100% of Serto </a:t>
            </a:r>
            <a:r>
              <a:rPr lang="en-US" altLang="en-US" sz="2100" dirty="0" smtClean="0">
                <a:latin typeface="Liberation Sans" panose="020B0604020202020204"/>
              </a:rPr>
              <a:t>plc’s ordinary </a:t>
            </a:r>
            <a:r>
              <a:rPr lang="en-US" altLang="en-US" sz="2100" dirty="0">
                <a:latin typeface="Liberation Sans" panose="020B0604020202020204"/>
              </a:rPr>
              <a:t>shares. Powers </a:t>
            </a:r>
            <a:r>
              <a:rPr lang="en-US" altLang="en-US" sz="2100" dirty="0" smtClean="0">
                <a:latin typeface="Liberation Sans" panose="020B0604020202020204"/>
              </a:rPr>
              <a:t>records </a:t>
            </a:r>
            <a:r>
              <a:rPr lang="en-US" altLang="en-US" sz="2100" dirty="0">
                <a:latin typeface="Liberation Sans" panose="020B0604020202020204"/>
              </a:rPr>
              <a:t>the investment at cost.</a:t>
            </a:r>
          </a:p>
          <a:p>
            <a:pPr marL="0" lvl="1">
              <a:lnSpc>
                <a:spcPct val="120000"/>
              </a:lnSpc>
              <a:spcBef>
                <a:spcPct val="50000"/>
              </a:spcBef>
            </a:pPr>
            <a:r>
              <a:rPr lang="en-US" altLang="en-US" sz="2100" dirty="0">
                <a:latin typeface="Liberation Sans" panose="020B0604020202020204"/>
              </a:rPr>
              <a:t>The combined totals do not represent a consolidated statement of financial position, because there has been a double-counting of assets and equity in the amount of </a:t>
            </a:r>
            <a:r>
              <a:rPr lang="en-US" altLang="en-US" sz="2100" dirty="0">
                <a:latin typeface="Liberation Sans" panose="020B0604020202020204"/>
                <a:cs typeface="Arial" panose="020B0604020202020204" pitchFamily="34" charset="0"/>
              </a:rPr>
              <a:t>₤</a:t>
            </a:r>
            <a:r>
              <a:rPr lang="en-US" altLang="en-US" sz="2100" dirty="0">
                <a:latin typeface="Liberation Sans" panose="020B0604020202020204"/>
              </a:rPr>
              <a:t>150,000.</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
        <p:nvSpPr>
          <p:cNvPr id="10" name="Rectangle 17"/>
          <p:cNvSpPr>
            <a:spLocks noChangeArrowheads="1"/>
          </p:cNvSpPr>
          <p:nvPr/>
        </p:nvSpPr>
        <p:spPr bwMode="auto">
          <a:xfrm>
            <a:off x="533400" y="304800"/>
            <a:ext cx="8610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Consolidated Statement of Financial Position</a:t>
            </a:r>
          </a:p>
        </p:txBody>
      </p:sp>
      <p:sp>
        <p:nvSpPr>
          <p:cNvPr id="11"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
        <p:nvSpPr>
          <p:cNvPr id="8" name="Rectangle 17"/>
          <p:cNvSpPr>
            <a:spLocks noChangeArrowheads="1"/>
          </p:cNvSpPr>
          <p:nvPr/>
        </p:nvSpPr>
        <p:spPr bwMode="auto">
          <a:xfrm>
            <a:off x="533400" y="304800"/>
            <a:ext cx="8610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Consolidated Statement of Financial Position</a:t>
            </a:r>
          </a:p>
        </p:txBody>
      </p:sp>
      <p:sp>
        <p:nvSpPr>
          <p:cNvPr id="9"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pic>
        <p:nvPicPr>
          <p:cNvPr id="2" name="Picture 1"/>
          <p:cNvPicPr>
            <a:picLocks noChangeAspect="1"/>
          </p:cNvPicPr>
          <p:nvPr/>
        </p:nvPicPr>
        <p:blipFill>
          <a:blip r:embed="rId3"/>
          <a:stretch>
            <a:fillRect/>
          </a:stretch>
        </p:blipFill>
        <p:spPr>
          <a:xfrm>
            <a:off x="512610" y="1273500"/>
            <a:ext cx="8118778" cy="4783853"/>
          </a:xfrm>
          <a:prstGeom prst="rect">
            <a:avLst/>
          </a:prstGeom>
          <a:noFill/>
          <a:ln w="19050" cap="sq" algn="ctr">
            <a:solidFill>
              <a:schemeClr val="tx1"/>
            </a:solidFill>
            <a:miter lim="800000"/>
            <a:headEnd type="none" w="sm" len="sm"/>
            <a:tailEnd type="none" w="sm" len="sm"/>
          </a:ln>
          <a:effectLst/>
        </p:spPr>
      </p:pic>
      <p:sp>
        <p:nvSpPr>
          <p:cNvPr id="3" name="Rectangle 2"/>
          <p:cNvSpPr/>
          <p:nvPr/>
        </p:nvSpPr>
        <p:spPr>
          <a:xfrm>
            <a:off x="838200" y="6107510"/>
            <a:ext cx="4572000" cy="461665"/>
          </a:xfrm>
          <a:prstGeom prst="rect">
            <a:avLst/>
          </a:prstGeom>
          <a:noFill/>
          <a:ln>
            <a:noFill/>
          </a:ln>
          <a:effectLst/>
        </p:spPr>
        <p:txBody>
          <a:bodyPr wrap="square">
            <a:spAutoFit/>
          </a:bodyPr>
          <a:lstStyle/>
          <a:p>
            <a:pPr algn="l"/>
            <a:r>
              <a:rPr lang="en-US" sz="1200" b="1" dirty="0">
                <a:latin typeface="Liberation Sans"/>
              </a:rPr>
              <a:t>Illustration 12A-1 </a:t>
            </a:r>
            <a:endParaRPr lang="en-US" sz="1200" b="1" dirty="0" smtClean="0">
              <a:latin typeface="Liberation Sans"/>
            </a:endParaRPr>
          </a:p>
          <a:p>
            <a:pPr algn="l"/>
            <a:r>
              <a:rPr lang="en-US" sz="1200" dirty="0" smtClean="0">
                <a:latin typeface="Liberation Sans"/>
              </a:rPr>
              <a:t>Combined </a:t>
            </a:r>
            <a:r>
              <a:rPr lang="en-US" sz="1200" dirty="0">
                <a:latin typeface="Liberation Sans"/>
              </a:rPr>
              <a:t>and consolidated data</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
        <p:nvSpPr>
          <p:cNvPr id="9" name="Rectangle 17"/>
          <p:cNvSpPr>
            <a:spLocks noChangeArrowheads="1"/>
          </p:cNvSpPr>
          <p:nvPr/>
        </p:nvSpPr>
        <p:spPr bwMode="auto">
          <a:xfrm>
            <a:off x="505110" y="2915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100" b="1" dirty="0" smtClean="0">
                <a:solidFill>
                  <a:srgbClr val="006600"/>
                </a:solidFill>
                <a:latin typeface="Liberation Sans" panose="020B0604020202020204"/>
              </a:rPr>
              <a:t>COST </a:t>
            </a:r>
            <a:r>
              <a:rPr lang="en-US" altLang="en-US" sz="3100" b="1" dirty="0">
                <a:solidFill>
                  <a:srgbClr val="006600"/>
                </a:solidFill>
                <a:latin typeface="Liberation Sans" panose="020B0604020202020204"/>
              </a:rPr>
              <a:t>EQUAL TO BOOK </a:t>
            </a:r>
            <a:r>
              <a:rPr lang="en-US" altLang="en-US" sz="3100" b="1" dirty="0" smtClean="0">
                <a:solidFill>
                  <a:srgbClr val="006600"/>
                </a:solidFill>
                <a:latin typeface="Liberation Sans" panose="020B0604020202020204"/>
              </a:rPr>
              <a:t>VALUE</a:t>
            </a:r>
            <a:endParaRPr lang="en-US" altLang="en-US" sz="3100" b="1" dirty="0">
              <a:solidFill>
                <a:srgbClr val="006600"/>
              </a:solidFill>
              <a:latin typeface="Liberation Sans" panose="020B0604020202020204"/>
            </a:endParaRPr>
          </a:p>
        </p:txBody>
      </p:sp>
      <p:sp>
        <p:nvSpPr>
          <p:cNvPr id="10"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pic>
        <p:nvPicPr>
          <p:cNvPr id="2" name="Picture 1"/>
          <p:cNvPicPr>
            <a:picLocks noChangeAspect="1"/>
          </p:cNvPicPr>
          <p:nvPr/>
        </p:nvPicPr>
        <p:blipFill>
          <a:blip r:embed="rId3"/>
          <a:stretch>
            <a:fillRect/>
          </a:stretch>
        </p:blipFill>
        <p:spPr>
          <a:xfrm>
            <a:off x="896995" y="1268025"/>
            <a:ext cx="7350009" cy="4880248"/>
          </a:xfrm>
          <a:prstGeom prst="rect">
            <a:avLst/>
          </a:prstGeom>
          <a:noFill/>
          <a:ln w="19050" cap="sq" algn="ctr">
            <a:solidFill>
              <a:schemeClr val="tx1"/>
            </a:solidFill>
            <a:miter lim="800000"/>
            <a:headEnd type="none" w="sm" len="sm"/>
            <a:tailEnd type="none" w="sm" len="sm"/>
          </a:ln>
          <a:effectLst/>
        </p:spPr>
      </p:pic>
      <p:sp>
        <p:nvSpPr>
          <p:cNvPr id="3" name="Rectangle 2"/>
          <p:cNvSpPr/>
          <p:nvPr/>
        </p:nvSpPr>
        <p:spPr>
          <a:xfrm>
            <a:off x="838200" y="6204600"/>
            <a:ext cx="3124200" cy="461665"/>
          </a:xfrm>
          <a:prstGeom prst="rect">
            <a:avLst/>
          </a:prstGeom>
          <a:noFill/>
          <a:ln>
            <a:noFill/>
          </a:ln>
          <a:effectLst/>
        </p:spPr>
        <p:txBody>
          <a:bodyPr wrap="square">
            <a:spAutoFit/>
          </a:bodyPr>
          <a:lstStyle/>
          <a:p>
            <a:pPr algn="l"/>
            <a:r>
              <a:rPr lang="en-US" sz="1200" b="1" dirty="0">
                <a:latin typeface="Liberation Sans"/>
              </a:rPr>
              <a:t>Illustration 12A-2 </a:t>
            </a:r>
            <a:endParaRPr lang="en-US" sz="1200" b="1" dirty="0" smtClean="0">
              <a:latin typeface="Liberation Sans"/>
            </a:endParaRPr>
          </a:p>
          <a:p>
            <a:pPr algn="l"/>
            <a:r>
              <a:rPr lang="en-US" sz="1200" dirty="0" smtClean="0">
                <a:latin typeface="Liberation Sans"/>
              </a:rPr>
              <a:t>Worksheet—Cost </a:t>
            </a:r>
            <a:r>
              <a:rPr lang="en-US" sz="1200" dirty="0">
                <a:latin typeface="Liberation Sans"/>
              </a:rPr>
              <a:t>equal to book </a:t>
            </a:r>
            <a:r>
              <a:rPr lang="en-US" sz="1200" dirty="0" smtClean="0">
                <a:latin typeface="Liberation Sans"/>
              </a:rPr>
              <a:t>value</a:t>
            </a:r>
            <a:endParaRPr lang="en-US" sz="1200" dirty="0">
              <a:latin typeface="Liberation Sans"/>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9" name="Rectangle 5"/>
          <p:cNvSpPr>
            <a:spLocks noChangeArrowheads="1"/>
          </p:cNvSpPr>
          <p:nvPr/>
        </p:nvSpPr>
        <p:spPr bwMode="auto">
          <a:xfrm>
            <a:off x="516975" y="1267337"/>
            <a:ext cx="7772400" cy="16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3247" rIns="86493" bIns="43247">
            <a:spAutoFit/>
          </a:bodyPr>
          <a:lstStyle>
            <a:lvl1pPr algn="l" defTabSz="865188">
              <a:defRPr sz="2400">
                <a:solidFill>
                  <a:schemeClr val="tx1"/>
                </a:solidFill>
                <a:latin typeface="Times New Roman" panose="02020603050405020304" pitchFamily="18" charset="0"/>
              </a:defRPr>
            </a:lvl1pPr>
            <a:lvl2pPr marL="228600" algn="l" defTabSz="865188">
              <a:defRPr sz="2400">
                <a:solidFill>
                  <a:schemeClr val="tx1"/>
                </a:solidFill>
                <a:latin typeface="Times New Roman" panose="02020603050405020304" pitchFamily="18" charset="0"/>
              </a:defRPr>
            </a:lvl2pPr>
            <a:lvl3pPr marL="865188" algn="l" defTabSz="865188">
              <a:defRPr sz="2400">
                <a:solidFill>
                  <a:schemeClr val="tx1"/>
                </a:solidFill>
                <a:latin typeface="Times New Roman" panose="02020603050405020304" pitchFamily="18" charset="0"/>
              </a:defRPr>
            </a:lvl3pPr>
            <a:lvl4pPr marL="1296988" algn="l" defTabSz="865188">
              <a:defRPr sz="2400">
                <a:solidFill>
                  <a:schemeClr val="tx1"/>
                </a:solidFill>
                <a:latin typeface="Times New Roman" panose="02020603050405020304" pitchFamily="18" charset="0"/>
              </a:defRPr>
            </a:lvl4pPr>
            <a:lvl5pPr marL="1730375" algn="l" defTabSz="865188">
              <a:defRPr sz="2400">
                <a:solidFill>
                  <a:schemeClr val="tx1"/>
                </a:solidFill>
                <a:latin typeface="Times New Roman" panose="02020603050405020304" pitchFamily="18" charset="0"/>
              </a:defRPr>
            </a:lvl5pPr>
            <a:lvl6pPr marL="2187575" defTabSz="865188" eaLnBrk="0" fontAlgn="base" hangingPunct="0">
              <a:spcBef>
                <a:spcPct val="0"/>
              </a:spcBef>
              <a:spcAft>
                <a:spcPct val="0"/>
              </a:spcAft>
              <a:defRPr sz="2400">
                <a:solidFill>
                  <a:schemeClr val="tx1"/>
                </a:solidFill>
                <a:latin typeface="Times New Roman" panose="02020603050405020304" pitchFamily="18" charset="0"/>
              </a:defRPr>
            </a:lvl6pPr>
            <a:lvl7pPr marL="2644775" defTabSz="865188" eaLnBrk="0" fontAlgn="base" hangingPunct="0">
              <a:spcBef>
                <a:spcPct val="0"/>
              </a:spcBef>
              <a:spcAft>
                <a:spcPct val="0"/>
              </a:spcAft>
              <a:defRPr sz="2400">
                <a:solidFill>
                  <a:schemeClr val="tx1"/>
                </a:solidFill>
                <a:latin typeface="Times New Roman" panose="02020603050405020304" pitchFamily="18" charset="0"/>
              </a:defRPr>
            </a:lvl7pPr>
            <a:lvl8pPr marL="3101975" defTabSz="865188" eaLnBrk="0" fontAlgn="base" hangingPunct="0">
              <a:spcBef>
                <a:spcPct val="0"/>
              </a:spcBef>
              <a:spcAft>
                <a:spcPct val="0"/>
              </a:spcAft>
              <a:defRPr sz="2400">
                <a:solidFill>
                  <a:schemeClr val="tx1"/>
                </a:solidFill>
                <a:latin typeface="Times New Roman" panose="02020603050405020304" pitchFamily="18" charset="0"/>
              </a:defRPr>
            </a:lvl8pPr>
            <a:lvl9pPr marL="3559175" defTabSz="865188" eaLnBrk="0" fontAlgn="base" hangingPunct="0">
              <a:spcBef>
                <a:spcPct val="0"/>
              </a:spcBef>
              <a:spcAft>
                <a:spcPct val="0"/>
              </a:spcAft>
              <a:defRPr sz="2400">
                <a:solidFill>
                  <a:schemeClr val="tx1"/>
                </a:solidFill>
                <a:latin typeface="Times New Roman" panose="02020603050405020304" pitchFamily="18" charset="0"/>
              </a:defRPr>
            </a:lvl9pPr>
          </a:lstStyle>
          <a:p>
            <a:pPr marL="0" lvl="1">
              <a:lnSpc>
                <a:spcPct val="115000"/>
              </a:lnSpc>
              <a:spcBef>
                <a:spcPct val="45000"/>
              </a:spcBef>
            </a:pPr>
            <a:r>
              <a:rPr lang="en-US" altLang="en-US" sz="2200" b="1" dirty="0">
                <a:latin typeface="Liberation Sans" panose="020B0604020202020204"/>
              </a:rPr>
              <a:t>Illustration:</a:t>
            </a:r>
            <a:r>
              <a:rPr lang="en-US" altLang="en-US" sz="2200" dirty="0">
                <a:latin typeface="Liberation Sans" panose="020B0604020202020204"/>
              </a:rPr>
              <a:t> </a:t>
            </a:r>
            <a:r>
              <a:rPr lang="en-US" altLang="en-US" sz="2200" dirty="0" smtClean="0">
                <a:latin typeface="Liberation Sans" panose="020B0604020202020204"/>
              </a:rPr>
              <a:t>Assume </a:t>
            </a:r>
            <a:r>
              <a:rPr lang="en-US" altLang="en-US" sz="2200" dirty="0">
                <a:latin typeface="Liberation Sans" panose="020B0604020202020204"/>
              </a:rPr>
              <a:t>the same data used above, except that Powers </a:t>
            </a:r>
            <a:r>
              <a:rPr lang="en-US" altLang="en-US" sz="2200" dirty="0" smtClean="0">
                <a:latin typeface="Liberation Sans" panose="020B0604020202020204"/>
              </a:rPr>
              <a:t>plc pays </a:t>
            </a:r>
            <a:r>
              <a:rPr lang="en-US" altLang="en-US" sz="2200" dirty="0" smtClean="0">
                <a:latin typeface="Liberation Sans" panose="020B0604020202020204"/>
                <a:cs typeface="Arial" panose="020B0604020202020204" pitchFamily="34" charset="0"/>
              </a:rPr>
              <a:t>₤</a:t>
            </a:r>
            <a:r>
              <a:rPr lang="en-US" altLang="en-US" sz="2200" dirty="0" smtClean="0">
                <a:latin typeface="Liberation Sans" panose="020B0604020202020204"/>
              </a:rPr>
              <a:t>165,000 </a:t>
            </a:r>
            <a:r>
              <a:rPr lang="en-US" altLang="en-US" sz="2200" dirty="0">
                <a:latin typeface="Liberation Sans" panose="020B0604020202020204"/>
              </a:rPr>
              <a:t>in cash for 100% of Serto’s ordinary shares. The excess of cost over book value is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15,000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165,000 - </a:t>
            </a:r>
            <a:r>
              <a:rPr lang="en-US" altLang="en-US" sz="2200" dirty="0">
                <a:latin typeface="Liberation Sans" panose="020B0604020202020204"/>
                <a:cs typeface="Arial" panose="020B0604020202020204" pitchFamily="34" charset="0"/>
              </a:rPr>
              <a:t>₤</a:t>
            </a:r>
            <a:r>
              <a:rPr lang="en-US" altLang="en-US" sz="2200" dirty="0">
                <a:latin typeface="Liberation Sans" panose="020B0604020202020204"/>
              </a:rPr>
              <a:t>150,000).</a:t>
            </a:r>
          </a:p>
        </p:txBody>
      </p:sp>
      <p:sp>
        <p:nvSpPr>
          <p:cNvPr id="9"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
        <p:nvSpPr>
          <p:cNvPr id="11" name="Rectangle 17"/>
          <p:cNvSpPr>
            <a:spLocks noChangeArrowheads="1"/>
          </p:cNvSpPr>
          <p:nvPr/>
        </p:nvSpPr>
        <p:spPr bwMode="auto">
          <a:xfrm>
            <a:off x="505110" y="2915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100" b="1" dirty="0" smtClean="0">
                <a:solidFill>
                  <a:srgbClr val="006600"/>
                </a:solidFill>
                <a:latin typeface="Liberation Sans" panose="020B0604020202020204"/>
              </a:rPr>
              <a:t>COST ABOVE BOOK VALUE</a:t>
            </a:r>
            <a:endParaRPr lang="en-US" altLang="en-US" sz="3100" b="1" dirty="0">
              <a:solidFill>
                <a:srgbClr val="006600"/>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auto">
          <a:xfrm>
            <a:off x="609600" y="4319812"/>
            <a:ext cx="7772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buSzPct val="80000"/>
              <a:defRPr/>
            </a:pPr>
            <a:r>
              <a:rPr lang="en-US" altLang="en-US" sz="2800" b="1" dirty="0" smtClean="0">
                <a:solidFill>
                  <a:srgbClr val="CC0000"/>
                </a:solidFill>
                <a:latin typeface="Liberation Sans" panose="020B0604020202020204" pitchFamily="34" charset="0"/>
              </a:rPr>
              <a:t>Recording Acquisition of Bonds</a:t>
            </a:r>
          </a:p>
        </p:txBody>
      </p:sp>
      <p:sp>
        <p:nvSpPr>
          <p:cNvPr id="2" name="Rectangle 7"/>
          <p:cNvSpPr>
            <a:spLocks noChangeArrowheads="1"/>
          </p:cNvSpPr>
          <p:nvPr/>
        </p:nvSpPr>
        <p:spPr bwMode="auto">
          <a:xfrm>
            <a:off x="609600" y="4872254"/>
            <a:ext cx="7543800" cy="137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pPr>
            <a:r>
              <a:rPr lang="en-US" altLang="en-US" sz="2300" dirty="0">
                <a:latin typeface="Liberation Sans" panose="020B0604020202020204" pitchFamily="34" charset="0"/>
              </a:rPr>
              <a:t>Cost includes all expenditures necessary to acquire these investments, such as the price paid plus brokerage fees (commissions), if any.</a:t>
            </a:r>
          </a:p>
        </p:txBody>
      </p:sp>
      <p:sp>
        <p:nvSpPr>
          <p:cNvPr id="819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8199" name="Rectangle 7"/>
          <p:cNvSpPr>
            <a:spLocks noChangeArrowheads="1"/>
          </p:cNvSpPr>
          <p:nvPr/>
        </p:nvSpPr>
        <p:spPr bwMode="auto">
          <a:xfrm>
            <a:off x="609600" y="1224675"/>
            <a:ext cx="6553200" cy="303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682625" indent="-4508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ts val="600"/>
              </a:spcBef>
            </a:pPr>
            <a:r>
              <a:rPr lang="en-US" altLang="en-US" b="1" dirty="0">
                <a:latin typeface="Liberation Sans" panose="020B0604020202020204" pitchFamily="34" charset="0"/>
              </a:rPr>
              <a:t>Investments in government and corporation bonds. </a:t>
            </a:r>
          </a:p>
          <a:p>
            <a:pPr algn="l">
              <a:lnSpc>
                <a:spcPct val="120000"/>
              </a:lnSpc>
              <a:spcBef>
                <a:spcPts val="600"/>
              </a:spcBef>
            </a:pPr>
            <a:r>
              <a:rPr lang="en-US" altLang="en-US" sz="2300" dirty="0">
                <a:latin typeface="Liberation Sans" panose="020B0604020202020204" pitchFamily="34" charset="0"/>
              </a:rPr>
              <a:t>Entries are made to record </a:t>
            </a:r>
          </a:p>
          <a:p>
            <a:pPr lvl="1" algn="l">
              <a:lnSpc>
                <a:spcPct val="120000"/>
              </a:lnSpc>
              <a:spcBef>
                <a:spcPts val="600"/>
              </a:spcBef>
              <a:buFont typeface="Comic Sans MS" pitchFamily="66" charset="0"/>
              <a:buAutoNum type="arabicPeriod"/>
            </a:pPr>
            <a:r>
              <a:rPr lang="en-US" altLang="en-US" sz="2200" dirty="0">
                <a:latin typeface="Liberation Sans" panose="020B0604020202020204" pitchFamily="34" charset="0"/>
              </a:rPr>
              <a:t>the acquisition,</a:t>
            </a:r>
          </a:p>
          <a:p>
            <a:pPr lvl="1" algn="l">
              <a:lnSpc>
                <a:spcPct val="120000"/>
              </a:lnSpc>
              <a:spcBef>
                <a:spcPts val="600"/>
              </a:spcBef>
              <a:buFont typeface="Comic Sans MS" pitchFamily="66" charset="0"/>
              <a:buAutoNum type="arabicPeriod"/>
            </a:pPr>
            <a:r>
              <a:rPr lang="en-US" altLang="en-US" sz="2200" dirty="0">
                <a:latin typeface="Liberation Sans" panose="020B0604020202020204" pitchFamily="34" charset="0"/>
              </a:rPr>
              <a:t>the interest revenue, and </a:t>
            </a:r>
          </a:p>
          <a:p>
            <a:pPr lvl="1" algn="l">
              <a:lnSpc>
                <a:spcPct val="120000"/>
              </a:lnSpc>
              <a:spcBef>
                <a:spcPts val="600"/>
              </a:spcBef>
              <a:buFont typeface="Comic Sans MS" pitchFamily="66" charset="0"/>
              <a:buAutoNum type="arabicPeriod"/>
            </a:pPr>
            <a:r>
              <a:rPr lang="en-US" altLang="en-US" sz="2200" dirty="0">
                <a:latin typeface="Liberation Sans" panose="020B0604020202020204" pitchFamily="34" charset="0"/>
              </a:rPr>
              <a:t>the sale.</a:t>
            </a:r>
          </a:p>
        </p:txBody>
      </p:sp>
      <p:cxnSp>
        <p:nvCxnSpPr>
          <p:cNvPr id="8" name="Straight Connector 7"/>
          <p:cNvCxnSpPr/>
          <p:nvPr/>
        </p:nvCxnSpPr>
        <p:spPr bwMode="auto">
          <a:xfrm>
            <a:off x="7086600" y="889544"/>
            <a:ext cx="0" cy="134170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Box 8"/>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latin typeface="Liberation Sans" panose="020B0604020202020204"/>
              </a:rPr>
              <a:t>Accounting for Debt Investments</a:t>
            </a:r>
            <a:endParaRPr lang="en-US" altLang="en-US" i="0" dirty="0">
              <a:solidFill>
                <a:schemeClr val="accent3"/>
              </a:solidFill>
              <a:latin typeface="Liberation Sans" panose="020B0604020202020204"/>
            </a:endParaRPr>
          </a:p>
        </p:txBody>
      </p:sp>
      <p:sp>
        <p:nvSpPr>
          <p:cNvPr id="10" name="TextBox 9"/>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latin typeface="Liberation Sans" panose="020B0604020202020204"/>
            </a:endParaRPr>
          </a:p>
        </p:txBody>
      </p:sp>
      <p:sp>
        <p:nvSpPr>
          <p:cNvPr id="11" name="Rectangle 10"/>
          <p:cNvSpPr/>
          <p:nvPr/>
        </p:nvSpPr>
        <p:spPr>
          <a:xfrm>
            <a:off x="7162800" y="1028581"/>
            <a:ext cx="1828800" cy="1292662"/>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2</a:t>
            </a:r>
            <a:endParaRPr lang="en-US" sz="1400" b="1" i="0" dirty="0">
              <a:solidFill>
                <a:srgbClr val="FF3300"/>
              </a:solidFill>
              <a:latin typeface="Liberation Sans" panose="020B0604020202020204"/>
            </a:endParaRPr>
          </a:p>
          <a:p>
            <a:pPr algn="l"/>
            <a:r>
              <a:rPr lang="en-US" sz="1400" b="1" dirty="0" smtClean="0">
                <a:latin typeface="Liberation Sans" panose="020B0604020202020204"/>
              </a:rPr>
              <a:t>Explain the accounting for debt investments.</a:t>
            </a:r>
          </a:p>
        </p:txBody>
      </p:sp>
    </p:spTree>
    <p:extLst>
      <p:ext uri="{BB962C8B-B14F-4D97-AF65-F5344CB8AC3E}">
        <p14:creationId xmlns:p14="http://schemas.microsoft.com/office/powerpoint/2010/main" val="3736758903"/>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
        <p:nvSpPr>
          <p:cNvPr id="11" name="Rectangle 17"/>
          <p:cNvSpPr>
            <a:spLocks noChangeArrowheads="1"/>
          </p:cNvSpPr>
          <p:nvPr/>
        </p:nvSpPr>
        <p:spPr bwMode="auto">
          <a:xfrm>
            <a:off x="505110" y="2915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100" b="1" dirty="0" smtClean="0">
                <a:solidFill>
                  <a:srgbClr val="006600"/>
                </a:solidFill>
                <a:latin typeface="Liberation Sans" panose="020B0604020202020204"/>
              </a:rPr>
              <a:t>COST ABOVE BOOK VALUE</a:t>
            </a:r>
            <a:endParaRPr lang="en-US" altLang="en-US" sz="3100" b="1" dirty="0">
              <a:solidFill>
                <a:srgbClr val="006600"/>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1101458" y="1274167"/>
            <a:ext cx="6941083" cy="5100222"/>
          </a:xfrm>
          <a:prstGeom prst="rect">
            <a:avLst/>
          </a:prstGeom>
          <a:noFill/>
          <a:ln w="19050" cap="sq" algn="ctr">
            <a:solidFill>
              <a:schemeClr val="tx1"/>
            </a:solidFill>
            <a:miter lim="800000"/>
            <a:headEnd type="none" w="sm" len="sm"/>
            <a:tailEnd type="none" w="sm" len="sm"/>
          </a:ln>
          <a:effectLst/>
        </p:spPr>
      </p:pic>
      <p:sp>
        <p:nvSpPr>
          <p:cNvPr id="3" name="Rectangle 2"/>
          <p:cNvSpPr/>
          <p:nvPr/>
        </p:nvSpPr>
        <p:spPr>
          <a:xfrm>
            <a:off x="6705600" y="593175"/>
            <a:ext cx="1447800" cy="646331"/>
          </a:xfrm>
          <a:prstGeom prst="rect">
            <a:avLst/>
          </a:prstGeom>
          <a:solidFill>
            <a:schemeClr val="accent3"/>
          </a:solidFill>
          <a:ln>
            <a:noFill/>
          </a:ln>
          <a:effectLst/>
        </p:spPr>
        <p:txBody>
          <a:bodyPr wrap="square">
            <a:spAutoFit/>
          </a:bodyPr>
          <a:lstStyle/>
          <a:p>
            <a:pPr algn="l"/>
            <a:r>
              <a:rPr lang="en-US" sz="1200" b="1" dirty="0">
                <a:latin typeface="Liberation Sans"/>
              </a:rPr>
              <a:t>Illustration 12A-3 </a:t>
            </a:r>
            <a:endParaRPr lang="en-US" sz="1200" b="1" dirty="0" smtClean="0">
              <a:latin typeface="Liberation Sans"/>
            </a:endParaRPr>
          </a:p>
          <a:p>
            <a:pPr algn="l"/>
            <a:r>
              <a:rPr lang="en-US" sz="1200" dirty="0" smtClean="0">
                <a:latin typeface="Liberation Sans"/>
              </a:rPr>
              <a:t>Worksheet—Cost </a:t>
            </a:r>
            <a:r>
              <a:rPr lang="en-US" sz="1200" dirty="0">
                <a:latin typeface="Liberation Sans"/>
              </a:rPr>
              <a:t>above book value</a:t>
            </a:r>
          </a:p>
        </p:txBody>
      </p:sp>
    </p:spTree>
    <p:extLst>
      <p:ext uri="{BB962C8B-B14F-4D97-AF65-F5344CB8AC3E}">
        <p14:creationId xmlns:p14="http://schemas.microsoft.com/office/powerpoint/2010/main" val="2161731566"/>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21" name="Rectangle 5"/>
          <p:cNvSpPr>
            <a:spLocks noChangeArrowheads="1"/>
          </p:cNvSpPr>
          <p:nvPr/>
        </p:nvSpPr>
        <p:spPr bwMode="auto">
          <a:xfrm>
            <a:off x="533400" y="1717675"/>
            <a:ext cx="7772400"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3247" rIns="86493" bIns="43247">
            <a:spAutoFit/>
          </a:bodyPr>
          <a:lstStyle>
            <a:lvl1pPr algn="l" defTabSz="865188">
              <a:defRPr sz="2400">
                <a:solidFill>
                  <a:schemeClr val="tx1"/>
                </a:solidFill>
                <a:latin typeface="Times New Roman" panose="02020603050405020304" pitchFamily="18" charset="0"/>
              </a:defRPr>
            </a:lvl1pPr>
            <a:lvl2pPr marL="228600" algn="l" defTabSz="865188">
              <a:defRPr sz="2400">
                <a:solidFill>
                  <a:schemeClr val="tx1"/>
                </a:solidFill>
                <a:latin typeface="Times New Roman" panose="02020603050405020304" pitchFamily="18" charset="0"/>
              </a:defRPr>
            </a:lvl2pPr>
            <a:lvl3pPr marL="865188" algn="l" defTabSz="865188">
              <a:defRPr sz="2400">
                <a:solidFill>
                  <a:schemeClr val="tx1"/>
                </a:solidFill>
                <a:latin typeface="Times New Roman" panose="02020603050405020304" pitchFamily="18" charset="0"/>
              </a:defRPr>
            </a:lvl3pPr>
            <a:lvl4pPr marL="1296988" algn="l" defTabSz="865188">
              <a:defRPr sz="2400">
                <a:solidFill>
                  <a:schemeClr val="tx1"/>
                </a:solidFill>
                <a:latin typeface="Times New Roman" panose="02020603050405020304" pitchFamily="18" charset="0"/>
              </a:defRPr>
            </a:lvl4pPr>
            <a:lvl5pPr marL="1730375" algn="l" defTabSz="865188">
              <a:defRPr sz="2400">
                <a:solidFill>
                  <a:schemeClr val="tx1"/>
                </a:solidFill>
                <a:latin typeface="Times New Roman" panose="02020603050405020304" pitchFamily="18" charset="0"/>
              </a:defRPr>
            </a:lvl5pPr>
            <a:lvl6pPr marL="2187575" defTabSz="865188" eaLnBrk="0" fontAlgn="base" hangingPunct="0">
              <a:spcBef>
                <a:spcPct val="0"/>
              </a:spcBef>
              <a:spcAft>
                <a:spcPct val="0"/>
              </a:spcAft>
              <a:defRPr sz="2400">
                <a:solidFill>
                  <a:schemeClr val="tx1"/>
                </a:solidFill>
                <a:latin typeface="Times New Roman" panose="02020603050405020304" pitchFamily="18" charset="0"/>
              </a:defRPr>
            </a:lvl6pPr>
            <a:lvl7pPr marL="2644775" defTabSz="865188" eaLnBrk="0" fontAlgn="base" hangingPunct="0">
              <a:spcBef>
                <a:spcPct val="0"/>
              </a:spcBef>
              <a:spcAft>
                <a:spcPct val="0"/>
              </a:spcAft>
              <a:defRPr sz="2400">
                <a:solidFill>
                  <a:schemeClr val="tx1"/>
                </a:solidFill>
                <a:latin typeface="Times New Roman" panose="02020603050405020304" pitchFamily="18" charset="0"/>
              </a:defRPr>
            </a:lvl7pPr>
            <a:lvl8pPr marL="3101975" defTabSz="865188" eaLnBrk="0" fontAlgn="base" hangingPunct="0">
              <a:spcBef>
                <a:spcPct val="0"/>
              </a:spcBef>
              <a:spcAft>
                <a:spcPct val="0"/>
              </a:spcAft>
              <a:defRPr sz="2400">
                <a:solidFill>
                  <a:schemeClr val="tx1"/>
                </a:solidFill>
                <a:latin typeface="Times New Roman" panose="02020603050405020304" pitchFamily="18" charset="0"/>
              </a:defRPr>
            </a:lvl8pPr>
            <a:lvl9pPr marL="3559175" defTabSz="865188" eaLnBrk="0" fontAlgn="base" hangingPunct="0">
              <a:spcBef>
                <a:spcPct val="0"/>
              </a:spcBef>
              <a:spcAft>
                <a:spcPct val="0"/>
              </a:spcAft>
              <a:defRPr sz="2400">
                <a:solidFill>
                  <a:schemeClr val="tx1"/>
                </a:solidFill>
                <a:latin typeface="Times New Roman" panose="02020603050405020304" pitchFamily="18" charset="0"/>
              </a:defRPr>
            </a:lvl9pPr>
          </a:lstStyle>
          <a:p>
            <a:pPr marL="0" lvl="1">
              <a:lnSpc>
                <a:spcPct val="115000"/>
              </a:lnSpc>
              <a:spcBef>
                <a:spcPct val="45000"/>
              </a:spcBef>
            </a:pPr>
            <a:r>
              <a:rPr lang="en-US" altLang="en-US" sz="2100" b="1" dirty="0">
                <a:latin typeface="Arial" panose="020B0604020202020204" pitchFamily="34" charset="0"/>
              </a:rPr>
              <a:t>Illustration:</a:t>
            </a:r>
            <a:r>
              <a:rPr lang="en-US" altLang="en-US" sz="2100" dirty="0">
                <a:latin typeface="Arial" panose="020B0604020202020204" pitchFamily="34" charset="0"/>
              </a:rPr>
              <a:t> </a:t>
            </a:r>
            <a:r>
              <a:rPr lang="en-US" altLang="en-US" sz="2100" dirty="0" smtClean="0">
                <a:latin typeface="Arial" panose="020B0604020202020204" pitchFamily="34" charset="0"/>
              </a:rPr>
              <a:t>The </a:t>
            </a:r>
            <a:r>
              <a:rPr lang="en-US" altLang="en-US" sz="2100" dirty="0">
                <a:latin typeface="Arial" panose="020B0604020202020204" pitchFamily="34" charset="0"/>
              </a:rPr>
              <a:t>prior worksheet shows an excess of cost over book value of </a:t>
            </a:r>
            <a:r>
              <a:rPr lang="en-US" altLang="en-US" sz="2100" dirty="0">
                <a:latin typeface="Arial" panose="020B0604020202020204" pitchFamily="34" charset="0"/>
                <a:cs typeface="Arial" panose="020B0604020202020204" pitchFamily="34" charset="0"/>
              </a:rPr>
              <a:t>₤</a:t>
            </a:r>
            <a:r>
              <a:rPr lang="en-US" altLang="en-US" sz="2100" dirty="0">
                <a:latin typeface="Arial" panose="020B0604020202020204" pitchFamily="34" charset="0"/>
              </a:rPr>
              <a:t>15,000. In the consolidated statement of financial position, Powers first allocates this amount to specific assets, such as inventory and plant equipment, if their fair market values on the acquisition date exceed their book values. Any remainder is considered to be goodwill. For Serto Company, assume that the fair market value of property and equipment is </a:t>
            </a:r>
            <a:r>
              <a:rPr lang="en-US" altLang="en-US" sz="2100" dirty="0">
                <a:latin typeface="Arial" panose="020B0604020202020204" pitchFamily="34" charset="0"/>
                <a:cs typeface="Arial" panose="020B0604020202020204" pitchFamily="34" charset="0"/>
              </a:rPr>
              <a:t>₤</a:t>
            </a:r>
            <a:r>
              <a:rPr lang="en-US" altLang="en-US" sz="2100" dirty="0">
                <a:latin typeface="Arial" panose="020B0604020202020204" pitchFamily="34" charset="0"/>
              </a:rPr>
              <a:t>155,000. Thus, Powers allocates </a:t>
            </a:r>
            <a:r>
              <a:rPr lang="en-US" altLang="en-US" sz="2100" dirty="0">
                <a:latin typeface="Arial" panose="020B0604020202020204" pitchFamily="34" charset="0"/>
                <a:cs typeface="Arial" panose="020B0604020202020204" pitchFamily="34" charset="0"/>
              </a:rPr>
              <a:t>₤</a:t>
            </a:r>
            <a:r>
              <a:rPr lang="en-US" altLang="en-US" sz="2100" dirty="0">
                <a:latin typeface="Arial" panose="020B0604020202020204" pitchFamily="34" charset="0"/>
              </a:rPr>
              <a:t>10,000 of the excess of cost over book value to property and equipment, and the remainder, </a:t>
            </a:r>
            <a:r>
              <a:rPr lang="en-US" altLang="en-US" sz="2100" dirty="0">
                <a:latin typeface="Arial" panose="020B0604020202020204" pitchFamily="34" charset="0"/>
                <a:cs typeface="Arial" panose="020B0604020202020204" pitchFamily="34" charset="0"/>
              </a:rPr>
              <a:t>₤</a:t>
            </a:r>
            <a:r>
              <a:rPr lang="en-US" altLang="en-US" sz="2100" dirty="0">
                <a:latin typeface="Arial" panose="020B0604020202020204" pitchFamily="34" charset="0"/>
              </a:rPr>
              <a:t>5,000, to goodwill. </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
        <p:nvSpPr>
          <p:cNvPr id="8" name="Rectangle 1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006600"/>
                </a:solidFill>
                <a:latin typeface="Liberation Sans" panose="020B0604020202020204" pitchFamily="34" charset="0"/>
              </a:rPr>
              <a:t>CONTENT OF A CONSOLIDATED STATEMENT OF FINANCIAL POSITION</a:t>
            </a:r>
            <a:endParaRPr lang="en-US" altLang="en-US" sz="3200" b="1" dirty="0">
              <a:solidFill>
                <a:srgbClr val="006600"/>
              </a:solidFill>
              <a:latin typeface="Liberation Sans" panose="020B0604020202020204" pitchFamily="34" charset="0"/>
            </a:endParaRPr>
          </a:p>
        </p:txBody>
      </p:sp>
      <p:sp>
        <p:nvSpPr>
          <p:cNvPr id="9" name="Line 18"/>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
        <p:nvSpPr>
          <p:cNvPr id="9" name="Rectangle 1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006600"/>
                </a:solidFill>
                <a:latin typeface="Liberation Sans" panose="020B0604020202020204" pitchFamily="34" charset="0"/>
              </a:rPr>
              <a:t>CONTENT OF A CONSOLIDATED STATEMENT OF FINANCIAL POSITION</a:t>
            </a:r>
            <a:endParaRPr lang="en-US" altLang="en-US" sz="3200" b="1" dirty="0">
              <a:solidFill>
                <a:srgbClr val="006600"/>
              </a:solidFill>
              <a:latin typeface="Liberation Sans" panose="020B0604020202020204" pitchFamily="34" charset="0"/>
            </a:endParaRPr>
          </a:p>
        </p:txBody>
      </p:sp>
      <p:sp>
        <p:nvSpPr>
          <p:cNvPr id="10" name="Line 18"/>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pic>
        <p:nvPicPr>
          <p:cNvPr id="2" name="Picture 1"/>
          <p:cNvPicPr>
            <a:picLocks noChangeAspect="1"/>
          </p:cNvPicPr>
          <p:nvPr/>
        </p:nvPicPr>
        <p:blipFill>
          <a:blip r:embed="rId3"/>
          <a:stretch>
            <a:fillRect/>
          </a:stretch>
        </p:blipFill>
        <p:spPr>
          <a:xfrm>
            <a:off x="521591" y="1722876"/>
            <a:ext cx="8100816" cy="4373124"/>
          </a:xfrm>
          <a:prstGeom prst="rect">
            <a:avLst/>
          </a:prstGeom>
          <a:noFill/>
          <a:ln w="19050" cap="sq">
            <a:solidFill>
              <a:schemeClr val="tx1"/>
            </a:solidFill>
            <a:miter lim="800000"/>
            <a:headEnd type="none" w="sm" len="sm"/>
            <a:tailEnd type="none" w="sm" len="sm"/>
          </a:ln>
          <a:effectLst/>
        </p:spPr>
      </p:pic>
      <p:sp>
        <p:nvSpPr>
          <p:cNvPr id="3" name="Rectangle 2"/>
          <p:cNvSpPr/>
          <p:nvPr/>
        </p:nvSpPr>
        <p:spPr>
          <a:xfrm>
            <a:off x="762000" y="6151310"/>
            <a:ext cx="4572000" cy="461665"/>
          </a:xfrm>
          <a:prstGeom prst="rect">
            <a:avLst/>
          </a:prstGeom>
          <a:solidFill>
            <a:schemeClr val="accent3"/>
          </a:solidFill>
          <a:ln>
            <a:noFill/>
          </a:ln>
          <a:effectLst/>
        </p:spPr>
        <p:txBody>
          <a:bodyPr wrap="square">
            <a:spAutoFit/>
          </a:bodyPr>
          <a:lstStyle/>
          <a:p>
            <a:pPr algn="l"/>
            <a:r>
              <a:rPr lang="en-US" sz="1200" b="1" dirty="0">
                <a:latin typeface="Liberation Sans"/>
              </a:rPr>
              <a:t>Illustration 12A-4 </a:t>
            </a:r>
            <a:endParaRPr lang="en-US" sz="1200" b="1" dirty="0" smtClean="0">
              <a:latin typeface="Liberation Sans"/>
            </a:endParaRPr>
          </a:p>
          <a:p>
            <a:pPr algn="l"/>
            <a:r>
              <a:rPr lang="en-US" sz="1200" dirty="0" smtClean="0">
                <a:latin typeface="Liberation Sans"/>
              </a:rPr>
              <a:t>Consolidated </a:t>
            </a:r>
            <a:r>
              <a:rPr lang="en-US" sz="1200" dirty="0">
                <a:latin typeface="Liberation Sans"/>
              </a:rPr>
              <a:t>statement of </a:t>
            </a:r>
            <a:r>
              <a:rPr lang="en-US" sz="1200" dirty="0" smtClean="0">
                <a:latin typeface="Liberation Sans"/>
              </a:rPr>
              <a:t>financial position</a:t>
            </a:r>
            <a:endParaRPr lang="en-US" sz="1200" dirty="0">
              <a:latin typeface="Liberation Sans"/>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6" name="Rectangle 4"/>
          <p:cNvSpPr>
            <a:spLocks noChangeArrowheads="1"/>
          </p:cNvSpPr>
          <p:nvPr/>
        </p:nvSpPr>
        <p:spPr bwMode="auto">
          <a:xfrm>
            <a:off x="533400" y="1268025"/>
            <a:ext cx="77724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defRPr sz="2400">
                <a:solidFill>
                  <a:schemeClr val="tx1"/>
                </a:solidFill>
                <a:latin typeface="Times New Roman" panose="02020603050405020304" pitchFamily="18" charset="0"/>
              </a:defRPr>
            </a:lvl1pPr>
            <a:lvl2pPr marL="685800" indent="-457200" algn="l" defTabSz="865188">
              <a:defRPr sz="2400">
                <a:solidFill>
                  <a:schemeClr val="tx1"/>
                </a:solidFill>
                <a:latin typeface="Times New Roman" panose="02020603050405020304" pitchFamily="18" charset="0"/>
              </a:defRPr>
            </a:lvl2pPr>
            <a:lvl3pPr marL="865188" algn="l" defTabSz="865188">
              <a:defRPr sz="2400">
                <a:solidFill>
                  <a:schemeClr val="tx1"/>
                </a:solidFill>
                <a:latin typeface="Times New Roman" panose="02020603050405020304" pitchFamily="18" charset="0"/>
              </a:defRPr>
            </a:lvl3pPr>
            <a:lvl4pPr marL="1296988" algn="l" defTabSz="865188">
              <a:defRPr sz="2400">
                <a:solidFill>
                  <a:schemeClr val="tx1"/>
                </a:solidFill>
                <a:latin typeface="Times New Roman" panose="02020603050405020304" pitchFamily="18" charset="0"/>
              </a:defRPr>
            </a:lvl4pPr>
            <a:lvl5pPr marL="1730375" algn="l" defTabSz="865188">
              <a:defRPr sz="2400">
                <a:solidFill>
                  <a:schemeClr val="tx1"/>
                </a:solidFill>
                <a:latin typeface="Times New Roman" panose="02020603050405020304" pitchFamily="18" charset="0"/>
              </a:defRPr>
            </a:lvl5pPr>
            <a:lvl6pPr marL="2187575" defTabSz="865188" eaLnBrk="0" fontAlgn="base" hangingPunct="0">
              <a:spcBef>
                <a:spcPct val="0"/>
              </a:spcBef>
              <a:spcAft>
                <a:spcPct val="0"/>
              </a:spcAft>
              <a:defRPr sz="2400">
                <a:solidFill>
                  <a:schemeClr val="tx1"/>
                </a:solidFill>
                <a:latin typeface="Times New Roman" panose="02020603050405020304" pitchFamily="18" charset="0"/>
              </a:defRPr>
            </a:lvl6pPr>
            <a:lvl7pPr marL="2644775" defTabSz="865188" eaLnBrk="0" fontAlgn="base" hangingPunct="0">
              <a:spcBef>
                <a:spcPct val="0"/>
              </a:spcBef>
              <a:spcAft>
                <a:spcPct val="0"/>
              </a:spcAft>
              <a:defRPr sz="2400">
                <a:solidFill>
                  <a:schemeClr val="tx1"/>
                </a:solidFill>
                <a:latin typeface="Times New Roman" panose="02020603050405020304" pitchFamily="18" charset="0"/>
              </a:defRPr>
            </a:lvl7pPr>
            <a:lvl8pPr marL="3101975" defTabSz="865188" eaLnBrk="0" fontAlgn="base" hangingPunct="0">
              <a:spcBef>
                <a:spcPct val="0"/>
              </a:spcBef>
              <a:spcAft>
                <a:spcPct val="0"/>
              </a:spcAft>
              <a:defRPr sz="2400">
                <a:solidFill>
                  <a:schemeClr val="tx1"/>
                </a:solidFill>
                <a:latin typeface="Times New Roman" panose="02020603050405020304" pitchFamily="18" charset="0"/>
              </a:defRPr>
            </a:lvl8pPr>
            <a:lvl9pPr marL="3559175" defTabSz="865188"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lnSpc>
                <a:spcPct val="120000"/>
              </a:lnSpc>
              <a:spcBef>
                <a:spcPct val="50000"/>
              </a:spcBef>
              <a:buClr>
                <a:srgbClr val="CC0000"/>
              </a:buClr>
              <a:buSzPct val="80000"/>
              <a:buFont typeface="Wingdings" panose="05000000000000000000" pitchFamily="2" charset="2"/>
              <a:buChar char="u"/>
            </a:pPr>
            <a:r>
              <a:rPr lang="en-US" altLang="en-US" sz="2100" dirty="0">
                <a:latin typeface="Liberation Sans" panose="020B0604020202020204"/>
              </a:rPr>
              <a:t>Statement shows the results of operations of affiliated companies as though they are one economic unit.</a:t>
            </a:r>
          </a:p>
          <a:p>
            <a:pPr lvl="1" eaLnBrk="1" hangingPunct="1">
              <a:lnSpc>
                <a:spcPct val="120000"/>
              </a:lnSpc>
              <a:spcBef>
                <a:spcPct val="50000"/>
              </a:spcBef>
              <a:buClr>
                <a:srgbClr val="CC0000"/>
              </a:buClr>
              <a:buSzPct val="80000"/>
              <a:buFont typeface="Wingdings" panose="05000000000000000000" pitchFamily="2" charset="2"/>
              <a:buChar char="u"/>
            </a:pPr>
            <a:r>
              <a:rPr lang="en-US" altLang="en-US" sz="2100" dirty="0">
                <a:latin typeface="Liberation Sans" panose="020B0604020202020204"/>
              </a:rPr>
              <a:t>All intercompany revenue and expense transactions must be eliminated. </a:t>
            </a:r>
          </a:p>
          <a:p>
            <a:pPr lvl="1" eaLnBrk="1" hangingPunct="1">
              <a:lnSpc>
                <a:spcPct val="120000"/>
              </a:lnSpc>
              <a:spcBef>
                <a:spcPct val="50000"/>
              </a:spcBef>
              <a:buClr>
                <a:srgbClr val="CC0000"/>
              </a:buClr>
              <a:buSzPct val="80000"/>
              <a:buFont typeface="Wingdings" panose="05000000000000000000" pitchFamily="2" charset="2"/>
              <a:buChar char="u"/>
            </a:pPr>
            <a:r>
              <a:rPr lang="en-US" altLang="en-US" sz="2100" dirty="0">
                <a:latin typeface="Liberation Sans" panose="020B0604020202020204"/>
              </a:rPr>
              <a:t>A worksheet facilitates the preparation of consolidated income statements in the same manner as it does for the statement of financial position.</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7</a:t>
            </a:r>
            <a:endParaRPr lang="en-US" altLang="en-US" dirty="0">
              <a:latin typeface="Liberation Sans" panose="020B0604020202020204"/>
            </a:endParaRPr>
          </a:p>
        </p:txBody>
      </p:sp>
      <p:sp>
        <p:nvSpPr>
          <p:cNvPr id="8" name="Rectangle 1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a:rPr>
              <a:t>Consolidated </a:t>
            </a:r>
            <a:r>
              <a:rPr lang="en-US" altLang="en-US" sz="3200" b="1" dirty="0" smtClean="0">
                <a:solidFill>
                  <a:srgbClr val="CC0000"/>
                </a:solidFill>
                <a:latin typeface="Liberation Sans" panose="020B0604020202020204"/>
              </a:rPr>
              <a:t>Income Statement</a:t>
            </a:r>
            <a:endParaRPr lang="en-US" altLang="en-US" sz="3200" b="1" dirty="0">
              <a:solidFill>
                <a:srgbClr val="CC0000"/>
              </a:solidFill>
              <a:latin typeface="Liberation Sans" panose="020B0604020202020204"/>
            </a:endParaRPr>
          </a:p>
        </p:txBody>
      </p:sp>
      <p:sp>
        <p:nvSpPr>
          <p:cNvPr id="9"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62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altLang="en-US" sz="2000" dirty="0" smtClean="0">
                <a:solidFill>
                  <a:schemeClr val="tx1"/>
                </a:solidFill>
                <a:latin typeface="Liberation Sans" panose="020B0604020202020204" pitchFamily="34" charset="0"/>
              </a:rPr>
              <a:t>Similarities</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Both </a:t>
            </a:r>
            <a:r>
              <a:rPr lang="en-US" altLang="en-US" sz="1800" b="0" dirty="0">
                <a:solidFill>
                  <a:schemeClr val="tx1"/>
                </a:solidFill>
                <a:latin typeface="Liberation Sans" panose="020B0604020202020204" pitchFamily="34" charset="0"/>
              </a:rPr>
              <a:t>IFRS and GAAP use the same criteria to determine whether the equity method of accounting should be used—that is, </a:t>
            </a:r>
            <a:r>
              <a:rPr lang="en-US" altLang="en-US" sz="1800" b="0" dirty="0" smtClean="0">
                <a:solidFill>
                  <a:schemeClr val="tx1"/>
                </a:solidFill>
                <a:latin typeface="Liberation Sans" panose="020B0604020202020204" pitchFamily="34" charset="0"/>
              </a:rPr>
              <a:t>significant influence </a:t>
            </a:r>
            <a:r>
              <a:rPr lang="en-US" altLang="en-US" sz="1800" b="0" dirty="0">
                <a:solidFill>
                  <a:schemeClr val="tx1"/>
                </a:solidFill>
                <a:latin typeface="Liberation Sans" panose="020B0604020202020204" pitchFamily="34" charset="0"/>
              </a:rPr>
              <a:t>with a general guide of over 20% ownership. IFRS uses the term associate investment rather than equity investment to describe its investment under the equity method</a:t>
            </a:r>
            <a:r>
              <a:rPr lang="en-US" alt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Under </a:t>
            </a:r>
            <a:r>
              <a:rPr lang="en-US" altLang="en-US" sz="1800" b="0" dirty="0">
                <a:solidFill>
                  <a:schemeClr val="tx1"/>
                </a:solidFill>
                <a:latin typeface="Liberation Sans" panose="020B0604020202020204" pitchFamily="34" charset="0"/>
              </a:rPr>
              <a:t>IFRS, both the investor and an associate company should follow the same accounting policies. As a result, in order to prepare </a:t>
            </a:r>
            <a:r>
              <a:rPr lang="en-US" altLang="en-US" sz="1800" b="0" dirty="0" smtClean="0">
                <a:solidFill>
                  <a:schemeClr val="tx1"/>
                </a:solidFill>
                <a:latin typeface="Liberation Sans" panose="020B0604020202020204" pitchFamily="34" charset="0"/>
              </a:rPr>
              <a:t>financial </a:t>
            </a:r>
            <a:r>
              <a:rPr lang="en-US" altLang="en-US" sz="1800" b="0" dirty="0">
                <a:solidFill>
                  <a:schemeClr val="tx1"/>
                </a:solidFill>
                <a:latin typeface="Liberation Sans" panose="020B0604020202020204" pitchFamily="34" charset="0"/>
              </a:rPr>
              <a:t>information, adjustments are made to the associate’s policies to conform to the investor’s books. GAAP does not have that requirement. </a:t>
            </a:r>
            <a:endParaRPr lang="en-US" altLang="en-US" sz="1800" b="0" dirty="0" smtClean="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altLang="en-US" sz="1800" b="0" dirty="0">
                <a:solidFill>
                  <a:schemeClr val="tx1"/>
                </a:solidFill>
                <a:latin typeface="Liberation Sans" panose="020B0604020202020204" pitchFamily="34" charset="0"/>
              </a:rPr>
              <a:t>Both IFRS and GAAP use held-for-collection (debt investments), trading (both debt and equity investments), and non-trading equity investment </a:t>
            </a:r>
            <a:r>
              <a:rPr lang="en-US" altLang="en-US" sz="1800" b="0" dirty="0" smtClean="0">
                <a:solidFill>
                  <a:schemeClr val="tx1"/>
                </a:solidFill>
                <a:latin typeface="Liberation Sans" panose="020B0604020202020204" pitchFamily="34" charset="0"/>
              </a:rPr>
              <a:t>classifications</a:t>
            </a:r>
            <a:r>
              <a:rPr lang="en-US" altLang="en-US" sz="1800" b="0" dirty="0">
                <a:solidFill>
                  <a:schemeClr val="tx1"/>
                </a:solidFill>
                <a:latin typeface="Liberation Sans" panose="020B0604020202020204" pitchFamily="34" charset="0"/>
              </a:rPr>
              <a:t>. These </a:t>
            </a:r>
            <a:r>
              <a:rPr lang="en-US" altLang="en-US" sz="1800" b="0" dirty="0" smtClean="0">
                <a:solidFill>
                  <a:schemeClr val="tx1"/>
                </a:solidFill>
                <a:latin typeface="Liberation Sans" panose="020B0604020202020204" pitchFamily="34" charset="0"/>
              </a:rPr>
              <a:t>classifications </a:t>
            </a:r>
            <a:r>
              <a:rPr lang="en-US" altLang="en-US" sz="1800" b="0" dirty="0">
                <a:solidFill>
                  <a:schemeClr val="tx1"/>
                </a:solidFill>
                <a:latin typeface="Liberation Sans" panose="020B0604020202020204" pitchFamily="34" charset="0"/>
              </a:rPr>
              <a:t>are based on the business model used to manage the investments and the type of security. </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248400" y="402599"/>
            <a:ext cx="0" cy="104775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324601" y="457200"/>
            <a:ext cx="2667000" cy="1015663"/>
          </a:xfrm>
          <a:prstGeom prst="rect">
            <a:avLst/>
          </a:prstGeom>
        </p:spPr>
        <p:txBody>
          <a:bodyPr wrap="square">
            <a:spAutoFit/>
          </a:bodyPr>
          <a:lstStyle/>
          <a:p>
            <a:pPr algn="l"/>
            <a:r>
              <a:rPr lang="en-US" sz="1800" b="1" i="0" dirty="0">
                <a:solidFill>
                  <a:srgbClr val="FF3300"/>
                </a:solidFill>
                <a:latin typeface="Liberation Sans" panose="020B0604020202020204" pitchFamily="34" charset="0"/>
              </a:rPr>
              <a:t>Learning Objective </a:t>
            </a:r>
            <a:r>
              <a:rPr lang="en-US" sz="1800" b="1" i="0" dirty="0" smtClean="0">
                <a:solidFill>
                  <a:srgbClr val="FF3300"/>
                </a:solidFill>
                <a:latin typeface="Liberation Sans" panose="020B0604020202020204" pitchFamily="34" charset="0"/>
              </a:rPr>
              <a:t>8</a:t>
            </a:r>
            <a:endParaRPr lang="en-US" sz="1800" b="1" i="0" dirty="0">
              <a:solidFill>
                <a:srgbClr val="FF3300"/>
              </a:solidFill>
              <a:latin typeface="Liberation Sans" panose="020B0604020202020204" pitchFamily="34" charset="0"/>
            </a:endParaRPr>
          </a:p>
          <a:p>
            <a:pPr algn="l"/>
            <a:r>
              <a:rPr lang="en-US" sz="1400" b="1" i="0" dirty="0" smtClean="0">
                <a:solidFill>
                  <a:schemeClr val="tx1"/>
                </a:solidFill>
                <a:latin typeface="Liberation Sans" panose="020B0604020202020204" pitchFamily="34" charset="0"/>
              </a:rPr>
              <a:t>Compare the accounting for investments under IFRS and U.S. GAAP.</a:t>
            </a:r>
            <a:endParaRPr lang="en-US" sz="1400" b="1" i="0" dirty="0">
              <a:solidFill>
                <a:schemeClr val="tx1"/>
              </a:solidFill>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spTree>
    <p:extLst>
      <p:ext uri="{BB962C8B-B14F-4D97-AF65-F5344CB8AC3E}">
        <p14:creationId xmlns:p14="http://schemas.microsoft.com/office/powerpoint/2010/main" val="2140809922"/>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0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altLang="en-US" sz="2000" dirty="0" smtClean="0">
                <a:solidFill>
                  <a:schemeClr val="tx1"/>
                </a:solidFill>
                <a:latin typeface="Liberation Sans" panose="020B0604020202020204" pitchFamily="34" charset="0"/>
              </a:rPr>
              <a:t>Similarities</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The </a:t>
            </a:r>
            <a:r>
              <a:rPr lang="en-US" altLang="en-US" sz="1800" b="0" dirty="0">
                <a:solidFill>
                  <a:schemeClr val="tx1"/>
                </a:solidFill>
                <a:latin typeface="Liberation Sans" panose="020B0604020202020204" pitchFamily="34" charset="0"/>
              </a:rPr>
              <a:t>accounting for trading investments is the same between GAAP and IFRS. Also, </a:t>
            </a:r>
            <a:r>
              <a:rPr lang="en-US" altLang="en-US" sz="1800" b="0" dirty="0" smtClean="0">
                <a:solidFill>
                  <a:schemeClr val="tx1"/>
                </a:solidFill>
                <a:latin typeface="Liberation Sans" panose="020B0604020202020204" pitchFamily="34" charset="0"/>
              </a:rPr>
              <a:t>held-for-collection </a:t>
            </a:r>
            <a:r>
              <a:rPr lang="en-US" altLang="en-US" sz="1800" b="0" dirty="0">
                <a:solidFill>
                  <a:schemeClr val="tx1"/>
                </a:solidFill>
                <a:latin typeface="Liberation Sans" panose="020B0604020202020204" pitchFamily="34" charset="0"/>
              </a:rPr>
              <a:t>investments are accounted for at amortized cost. Gains and losses on non-trading equity investments (IFRS) are reported in other comprehensive income</a:t>
            </a:r>
            <a:r>
              <a:rPr lang="en-US" alt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Unrealized </a:t>
            </a:r>
            <a:r>
              <a:rPr lang="en-US" altLang="en-US" sz="1800" b="0" dirty="0">
                <a:solidFill>
                  <a:schemeClr val="tx1"/>
                </a:solidFill>
                <a:latin typeface="Liberation Sans" panose="020B0604020202020204" pitchFamily="34" charset="0"/>
              </a:rPr>
              <a:t>gains and losses related to non-trading securities are reported in other comprehensive income under GAAP and IFRS. These gains and losses that accumulate are then reported in the statement of </a:t>
            </a:r>
            <a:r>
              <a:rPr lang="en-US" altLang="en-US" sz="1800" b="0" dirty="0" smtClean="0">
                <a:solidFill>
                  <a:schemeClr val="tx1"/>
                </a:solidFill>
                <a:latin typeface="Liberation Sans" panose="020B0604020202020204" pitchFamily="34" charset="0"/>
              </a:rPr>
              <a:t>financial </a:t>
            </a:r>
            <a:r>
              <a:rPr lang="en-US" altLang="en-US" sz="1800" b="0" dirty="0">
                <a:solidFill>
                  <a:schemeClr val="tx1"/>
                </a:solidFill>
                <a:latin typeface="Liberation Sans" panose="020B0604020202020204" pitchFamily="34" charset="0"/>
              </a:rPr>
              <a:t>position.</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spTree>
    <p:extLst>
      <p:ext uri="{BB962C8B-B14F-4D97-AF65-F5344CB8AC3E}">
        <p14:creationId xmlns:p14="http://schemas.microsoft.com/office/powerpoint/2010/main" val="4279164637"/>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0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altLang="en-US" sz="2000" dirty="0" smtClean="0">
                <a:solidFill>
                  <a:schemeClr val="tx1"/>
                </a:solidFill>
                <a:latin typeface="Liberation Sans" panose="020B0604020202020204" pitchFamily="34" charset="0"/>
              </a:rPr>
              <a:t>Differences</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The </a:t>
            </a:r>
            <a:r>
              <a:rPr lang="en-US" altLang="en-US" sz="1800" b="0" dirty="0">
                <a:solidFill>
                  <a:schemeClr val="tx1"/>
                </a:solidFill>
                <a:latin typeface="Liberation Sans" panose="020B0604020202020204" pitchFamily="34" charset="0"/>
              </a:rPr>
              <a:t>basis for consolidation under IFRS is control. Under GAAP, a bipolar approach is used, which is a risk-and-reward model (often referred to as a variable-entity approach) and a </a:t>
            </a:r>
            <a:r>
              <a:rPr lang="en-US" altLang="en-US" sz="1800" b="0" dirty="0" smtClean="0">
                <a:solidFill>
                  <a:schemeClr val="tx1"/>
                </a:solidFill>
                <a:latin typeface="Liberation Sans" panose="020B0604020202020204" pitchFamily="34" charset="0"/>
              </a:rPr>
              <a:t>voting-interest </a:t>
            </a:r>
            <a:r>
              <a:rPr lang="en-US" altLang="en-US" sz="1800" b="0" dirty="0">
                <a:solidFill>
                  <a:schemeClr val="tx1"/>
                </a:solidFill>
                <a:latin typeface="Liberation Sans" panose="020B0604020202020204" pitchFamily="34" charset="0"/>
              </a:rPr>
              <a:t>approach. However, under both systems, for consolidation to occur, the investor company must generally own 50% of another company</a:t>
            </a:r>
            <a:r>
              <a:rPr lang="en-US" alt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Under </a:t>
            </a:r>
            <a:r>
              <a:rPr lang="en-US" altLang="en-US" sz="1800" b="0" dirty="0">
                <a:solidFill>
                  <a:schemeClr val="tx1"/>
                </a:solidFill>
                <a:latin typeface="Liberation Sans" panose="020B0604020202020204" pitchFamily="34" charset="0"/>
              </a:rPr>
              <a:t>GAAP, companies use Other Revenues and Gains or Other Expenses and Losses in its income statement presentation. Under IFRS, companies will generally classify these items as unusual items or </a:t>
            </a:r>
            <a:r>
              <a:rPr lang="en-US" altLang="en-US" sz="1800" b="0" dirty="0" smtClean="0">
                <a:solidFill>
                  <a:schemeClr val="tx1"/>
                </a:solidFill>
                <a:latin typeface="Liberation Sans" panose="020B0604020202020204" pitchFamily="34" charset="0"/>
              </a:rPr>
              <a:t>financial </a:t>
            </a:r>
            <a:r>
              <a:rPr lang="en-US" altLang="en-US" sz="1800" b="0" dirty="0">
                <a:solidFill>
                  <a:schemeClr val="tx1"/>
                </a:solidFill>
                <a:latin typeface="Liberation Sans" panose="020B0604020202020204" pitchFamily="34" charset="0"/>
              </a:rPr>
              <a:t>items.</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spTree>
    <p:extLst>
      <p:ext uri="{BB962C8B-B14F-4D97-AF65-F5344CB8AC3E}">
        <p14:creationId xmlns:p14="http://schemas.microsoft.com/office/powerpoint/2010/main" val="42686957"/>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chemeClr val="hlink"/>
                </a:solidFill>
                <a:latin typeface="Liberation Sans" panose="020B0604020202020204" pitchFamily="34" charset="0"/>
              </a:rPr>
              <a:t>Looking to the Future</a:t>
            </a:r>
            <a:endParaRPr lang="en-US" altLang="en-US" sz="2400" i="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190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altLang="en-US" sz="1800" b="0" dirty="0" smtClean="0">
                <a:solidFill>
                  <a:schemeClr val="tx1"/>
                </a:solidFill>
                <a:latin typeface="Liberation Sans" panose="020B0604020202020204" pitchFamily="34" charset="0"/>
              </a:rPr>
              <a:t>As </a:t>
            </a:r>
            <a:r>
              <a:rPr lang="en-US" altLang="en-US" sz="1800" b="0" dirty="0">
                <a:solidFill>
                  <a:schemeClr val="tx1"/>
                </a:solidFill>
                <a:latin typeface="Liberation Sans" panose="020B0604020202020204" pitchFamily="34" charset="0"/>
              </a:rPr>
              <a:t>indicated earlier, both the FASB and IASB have indicated (conceptually) that they believe that all </a:t>
            </a:r>
            <a:r>
              <a:rPr lang="en-US" altLang="en-US" sz="1800" b="0" dirty="0" smtClean="0">
                <a:solidFill>
                  <a:schemeClr val="tx1"/>
                </a:solidFill>
                <a:latin typeface="Liberation Sans" panose="020B0604020202020204" pitchFamily="34" charset="0"/>
              </a:rPr>
              <a:t>financial </a:t>
            </a:r>
            <a:r>
              <a:rPr lang="en-US" altLang="en-US" sz="1800" b="0" dirty="0">
                <a:solidFill>
                  <a:schemeClr val="tx1"/>
                </a:solidFill>
                <a:latin typeface="Liberation Sans" panose="020B0604020202020204" pitchFamily="34" charset="0"/>
              </a:rPr>
              <a:t>instruments should be reported at fair value and that changes in fair value should be reported as part of net income. However, both the FASB and IASB have decided to permit amortized cost for debt investments held-for-collection. Hopefully, they will eventually arrive at fair value measurement for all </a:t>
            </a:r>
            <a:r>
              <a:rPr lang="en-US" altLang="en-US" sz="1800" b="0" dirty="0" smtClean="0">
                <a:solidFill>
                  <a:schemeClr val="tx1"/>
                </a:solidFill>
                <a:latin typeface="Liberation Sans" panose="020B0604020202020204" pitchFamily="34" charset="0"/>
              </a:rPr>
              <a:t>financial </a:t>
            </a:r>
            <a:r>
              <a:rPr lang="en-US" altLang="en-US" sz="1800" b="0" dirty="0">
                <a:solidFill>
                  <a:schemeClr val="tx1"/>
                </a:solidFill>
                <a:latin typeface="Liberation Sans" panose="020B0604020202020204" pitchFamily="34" charset="0"/>
              </a:rPr>
              <a:t>instruments</a:t>
            </a:r>
            <a:r>
              <a:rPr lang="en-US" altLang="en-US" sz="1800" b="0" dirty="0" smtClean="0">
                <a:solidFill>
                  <a:schemeClr val="tx1"/>
                </a:solidFill>
                <a:latin typeface="Liberation Sans" panose="020B0604020202020204" pitchFamily="34" charset="0"/>
              </a:rPr>
              <a:t>.</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spTree>
    <p:extLst>
      <p:ext uri="{BB962C8B-B14F-4D97-AF65-F5344CB8AC3E}">
        <p14:creationId xmlns:p14="http://schemas.microsoft.com/office/powerpoint/2010/main" val="1667263095"/>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56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25000"/>
              </a:lnSpc>
              <a:spcBef>
                <a:spcPct val="50000"/>
              </a:spcBef>
              <a:buClr>
                <a:schemeClr val="tx1"/>
              </a:buClr>
              <a:buSzPct val="100000"/>
              <a:buNone/>
            </a:pPr>
            <a:r>
              <a:rPr lang="en-US" altLang="en-US" sz="2100" b="0" dirty="0" smtClean="0">
                <a:latin typeface="Liberation Sans" panose="020B0604020202020204" pitchFamily="34" charset="0"/>
              </a:rPr>
              <a:t>Under </a:t>
            </a:r>
            <a:r>
              <a:rPr lang="en-US" altLang="en-US" sz="2100" b="0" dirty="0">
                <a:latin typeface="Liberation Sans" panose="020B0604020202020204" pitchFamily="34" charset="0"/>
              </a:rPr>
              <a:t>GAAP, the equity method of accounting for long-term investments in ordinary shares should be used when the investor has </a:t>
            </a:r>
            <a:r>
              <a:rPr lang="en-US" altLang="en-US" sz="2100" b="0" dirty="0" smtClean="0">
                <a:latin typeface="Liberation Sans" panose="020B0604020202020204" pitchFamily="34" charset="0"/>
              </a:rPr>
              <a:t>significant influence </a:t>
            </a:r>
            <a:r>
              <a:rPr lang="en-US" altLang="en-US" sz="2100" b="0" dirty="0">
                <a:latin typeface="Liberation Sans" panose="020B0604020202020204" pitchFamily="34" charset="0"/>
              </a:rPr>
              <a:t>over an investee and owns: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between </a:t>
            </a:r>
            <a:r>
              <a:rPr lang="en-US" altLang="en-US" sz="2100" b="0" dirty="0">
                <a:latin typeface="Liberation Sans" panose="020B0604020202020204" pitchFamily="34" charset="0"/>
              </a:rPr>
              <a:t>20% and 50% of the investee’s ordinary shares</a:t>
            </a:r>
            <a:r>
              <a:rPr lang="en-US" altLang="en-US" sz="2100" b="0" dirty="0" smtClean="0">
                <a:latin typeface="Liberation Sans" panose="020B0604020202020204" pitchFamily="34" charset="0"/>
              </a:rPr>
              <a:t>.</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30</a:t>
            </a:r>
            <a:r>
              <a:rPr lang="en-US" altLang="en-US" sz="2100" b="0" dirty="0">
                <a:latin typeface="Liberation Sans" panose="020B0604020202020204" pitchFamily="34" charset="0"/>
              </a:rPr>
              <a:t>% or more of the investee’s ordinary shares.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more </a:t>
            </a:r>
            <a:r>
              <a:rPr lang="en-US" altLang="en-US" sz="2100" b="0" dirty="0">
                <a:latin typeface="Liberation Sans" panose="020B0604020202020204" pitchFamily="34" charset="0"/>
              </a:rPr>
              <a:t>than 50% of the investee’s ordinary shares.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less </a:t>
            </a:r>
            <a:r>
              <a:rPr lang="en-US" altLang="en-US" sz="2100" b="0" dirty="0">
                <a:latin typeface="Liberation Sans" panose="020B0604020202020204" pitchFamily="34" charset="0"/>
              </a:rPr>
              <a:t>than 20% of the investee’s ordinary shares. </a:t>
            </a:r>
            <a:endParaRPr lang="en-US" altLang="en-US" sz="2100" b="0" i="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151575"/>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spTree>
    <p:extLst>
      <p:ext uri="{BB962C8B-B14F-4D97-AF65-F5344CB8AC3E}">
        <p14:creationId xmlns:p14="http://schemas.microsoft.com/office/powerpoint/2010/main" val="27265852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37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25000"/>
              </a:lnSpc>
              <a:spcBef>
                <a:spcPct val="50000"/>
              </a:spcBef>
              <a:buClr>
                <a:schemeClr val="tx1"/>
              </a:buClr>
              <a:buSzPct val="100000"/>
              <a:buNone/>
            </a:pPr>
            <a:r>
              <a:rPr lang="en-US" altLang="en-US" sz="2100" b="0" dirty="0" smtClean="0">
                <a:latin typeface="Liberation Sans" panose="020B0604020202020204" pitchFamily="34" charset="0"/>
              </a:rPr>
              <a:t>Under </a:t>
            </a:r>
            <a:r>
              <a:rPr lang="en-US" altLang="en-US" sz="2100" b="0" dirty="0">
                <a:latin typeface="Liberation Sans" panose="020B0604020202020204" pitchFamily="34" charset="0"/>
              </a:rPr>
              <a:t>GAAP, unrealized gains on non-trading share investments should: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be </a:t>
            </a:r>
            <a:r>
              <a:rPr lang="en-US" altLang="en-US" sz="2100" b="0" dirty="0">
                <a:latin typeface="Liberation Sans" panose="020B0604020202020204" pitchFamily="34" charset="0"/>
              </a:rPr>
              <a:t>reported as other revenues and gains in the income statement as part of net income.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be </a:t>
            </a:r>
            <a:r>
              <a:rPr lang="en-US" altLang="en-US" sz="2100" b="0" dirty="0">
                <a:latin typeface="Liberation Sans" panose="020B0604020202020204" pitchFamily="34" charset="0"/>
              </a:rPr>
              <a:t>reported as other gains on the income statement as part of net income.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not </a:t>
            </a:r>
            <a:r>
              <a:rPr lang="en-US" altLang="en-US" sz="2100" b="0" dirty="0">
                <a:latin typeface="Liberation Sans" panose="020B0604020202020204" pitchFamily="34" charset="0"/>
              </a:rPr>
              <a:t>be reported on the income statement or statement of </a:t>
            </a:r>
            <a:r>
              <a:rPr lang="en-US" altLang="en-US" sz="2100" b="0" dirty="0" smtClean="0">
                <a:latin typeface="Liberation Sans" panose="020B0604020202020204" pitchFamily="34" charset="0"/>
              </a:rPr>
              <a:t>financial </a:t>
            </a:r>
            <a:r>
              <a:rPr lang="en-US" altLang="en-US" sz="2100" b="0" dirty="0">
                <a:latin typeface="Liberation Sans" panose="020B0604020202020204" pitchFamily="34" charset="0"/>
              </a:rPr>
              <a:t>position. </a:t>
            </a:r>
            <a:endParaRPr lang="en-US" altLang="en-US" sz="2100" b="0" dirty="0" smtClean="0">
              <a:latin typeface="Liberation Sans" panose="020B0604020202020204" pitchFamily="34" charset="0"/>
            </a:endParaRP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be </a:t>
            </a:r>
            <a:r>
              <a:rPr lang="en-US" altLang="en-US" sz="2100" b="0" dirty="0">
                <a:latin typeface="Liberation Sans" panose="020B0604020202020204" pitchFamily="34" charset="0"/>
              </a:rPr>
              <a:t>reported as other comprehensive income.</a:t>
            </a:r>
            <a:endParaRPr lang="en-US" altLang="en-US" sz="2100" b="0" i="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562785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spTree>
    <p:extLst>
      <p:ext uri="{BB962C8B-B14F-4D97-AF65-F5344CB8AC3E}">
        <p14:creationId xmlns:p14="http://schemas.microsoft.com/office/powerpoint/2010/main" val="34234029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p:cNvSpPr>
            <a:spLocks noChangeArrowheads="1"/>
          </p:cNvSpPr>
          <p:nvPr/>
        </p:nvSpPr>
        <p:spPr bwMode="auto">
          <a:xfrm>
            <a:off x="609600" y="1267727"/>
            <a:ext cx="7543800" cy="268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buClr>
                <a:schemeClr val="accent6">
                  <a:lumMod val="50000"/>
                </a:schemeClr>
              </a:buClr>
              <a:buSzPct val="85000"/>
              <a:defRPr/>
            </a:pPr>
            <a:r>
              <a:rPr lang="en-US" altLang="en-US" sz="2300" dirty="0">
                <a:latin typeface="Liberation Sans" panose="020B0604020202020204" pitchFamily="34" charset="0"/>
              </a:rPr>
              <a:t>Calculate and record interest revenue based upon the </a:t>
            </a:r>
          </a:p>
          <a:p>
            <a:pPr marL="682625" indent="-450850" algn="l">
              <a:lnSpc>
                <a:spcPct val="125000"/>
              </a:lnSpc>
              <a:spcBef>
                <a:spcPts val="1200"/>
              </a:spcBef>
              <a:buClr>
                <a:srgbClr val="CC0000"/>
              </a:buClr>
              <a:buSzPct val="80000"/>
              <a:buFont typeface="Wingdings" panose="05000000000000000000" pitchFamily="2" charset="2"/>
              <a:buChar char="u"/>
              <a:defRPr/>
            </a:pPr>
            <a:r>
              <a:rPr lang="en-US" altLang="en-US" sz="2200" b="1" dirty="0">
                <a:latin typeface="Liberation Sans" panose="020B0604020202020204" pitchFamily="34" charset="0"/>
              </a:rPr>
              <a:t>carrying value </a:t>
            </a:r>
            <a:r>
              <a:rPr lang="en-US" altLang="en-US" sz="2200" dirty="0">
                <a:latin typeface="Liberation Sans" panose="020B0604020202020204" pitchFamily="34" charset="0"/>
              </a:rPr>
              <a:t>of the bond </a:t>
            </a:r>
          </a:p>
          <a:p>
            <a:pPr marL="682625" indent="-450850" algn="l">
              <a:lnSpc>
                <a:spcPct val="125000"/>
              </a:lnSpc>
              <a:spcBef>
                <a:spcPts val="1200"/>
              </a:spcBef>
              <a:buClr>
                <a:srgbClr val="CC0000"/>
              </a:buClr>
              <a:buSzPct val="80000"/>
              <a:buFont typeface="Wingdings" panose="05000000000000000000" pitchFamily="2" charset="2"/>
              <a:buChar char="u"/>
              <a:defRPr/>
            </a:pPr>
            <a:r>
              <a:rPr lang="en-US" altLang="en-US" sz="2200" dirty="0">
                <a:latin typeface="Liberation Sans" panose="020B0604020202020204" pitchFamily="34" charset="0"/>
              </a:rPr>
              <a:t>times the </a:t>
            </a:r>
            <a:r>
              <a:rPr lang="en-US" altLang="en-US" sz="2200" b="1" dirty="0">
                <a:latin typeface="Liberation Sans" panose="020B0604020202020204" pitchFamily="34" charset="0"/>
              </a:rPr>
              <a:t>interest rate </a:t>
            </a:r>
          </a:p>
          <a:p>
            <a:pPr marL="682625" indent="-450850" algn="l">
              <a:lnSpc>
                <a:spcPct val="125000"/>
              </a:lnSpc>
              <a:spcBef>
                <a:spcPts val="1200"/>
              </a:spcBef>
              <a:buClr>
                <a:srgbClr val="CC0000"/>
              </a:buClr>
              <a:buSzPct val="80000"/>
              <a:buFont typeface="Wingdings" panose="05000000000000000000" pitchFamily="2" charset="2"/>
              <a:buChar char="u"/>
              <a:defRPr/>
            </a:pPr>
            <a:r>
              <a:rPr lang="en-US" altLang="en-US" sz="2200" dirty="0">
                <a:latin typeface="Liberation Sans" panose="020B0604020202020204" pitchFamily="34" charset="0"/>
              </a:rPr>
              <a:t>times the </a:t>
            </a:r>
            <a:r>
              <a:rPr lang="en-US" altLang="en-US" sz="2200" b="1" dirty="0">
                <a:latin typeface="Liberation Sans" panose="020B0604020202020204" pitchFamily="34" charset="0"/>
              </a:rPr>
              <a:t>portion of the year </a:t>
            </a:r>
            <a:r>
              <a:rPr lang="en-US" altLang="en-US" sz="2200" dirty="0">
                <a:latin typeface="Liberation Sans" panose="020B0604020202020204" pitchFamily="34" charset="0"/>
              </a:rPr>
              <a:t>the bond is outstanding.</a:t>
            </a:r>
          </a:p>
        </p:txBody>
      </p:sp>
      <p:sp>
        <p:nvSpPr>
          <p:cNvPr id="9221"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22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7"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buSzPct val="80000"/>
            </a:pPr>
            <a:r>
              <a:rPr lang="en-US" altLang="en-US" sz="3200" b="1" dirty="0">
                <a:solidFill>
                  <a:srgbClr val="CC0000"/>
                </a:solidFill>
                <a:latin typeface="Liberation Sans" panose="020B0604020202020204" pitchFamily="34" charset="0"/>
              </a:rPr>
              <a:t>Recording Bond Interest</a:t>
            </a:r>
          </a:p>
        </p:txBody>
      </p:sp>
    </p:spTree>
    <p:extLst>
      <p:ext uri="{BB962C8B-B14F-4D97-AF65-F5344CB8AC3E}">
        <p14:creationId xmlns:p14="http://schemas.microsoft.com/office/powerpoint/2010/main" val="2690116676"/>
      </p:ext>
    </p:extLst>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56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25000"/>
              </a:lnSpc>
              <a:spcBef>
                <a:spcPct val="50000"/>
              </a:spcBef>
              <a:buClr>
                <a:schemeClr val="tx1"/>
              </a:buClr>
              <a:buSzPct val="100000"/>
              <a:buNone/>
            </a:pPr>
            <a:r>
              <a:rPr lang="en-US" altLang="en-US" sz="2100" b="0" dirty="0" smtClean="0">
                <a:latin typeface="Liberation Sans" panose="020B0604020202020204" pitchFamily="34" charset="0"/>
              </a:rPr>
              <a:t>Under </a:t>
            </a:r>
            <a:r>
              <a:rPr lang="en-US" altLang="en-US" sz="2100" b="0" dirty="0">
                <a:latin typeface="Liberation Sans" panose="020B0604020202020204" pitchFamily="34" charset="0"/>
              </a:rPr>
              <a:t>GAAP, the unrealized loss on trading investments should be reported</a:t>
            </a:r>
            <a:r>
              <a:rPr lang="en-US" altLang="en-US" sz="2100" b="0" dirty="0" smtClean="0">
                <a:latin typeface="Liberation Sans" panose="020B0604020202020204" pitchFamily="34" charset="0"/>
              </a:rPr>
              <a:t>:</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as </a:t>
            </a:r>
            <a:r>
              <a:rPr lang="en-US" altLang="en-US" sz="2100" b="0" dirty="0">
                <a:latin typeface="Liberation Sans" panose="020B0604020202020204" pitchFamily="34" charset="0"/>
              </a:rPr>
              <a:t>part of other comprehensive loss reducing net income</a:t>
            </a:r>
            <a:r>
              <a:rPr lang="en-US" altLang="en-US" sz="2100" b="0" dirty="0" smtClean="0">
                <a:latin typeface="Liberation Sans" panose="020B0604020202020204" pitchFamily="34" charset="0"/>
              </a:rPr>
              <a:t>.</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on </a:t>
            </a:r>
            <a:r>
              <a:rPr lang="en-US" altLang="en-US" sz="2100" b="0" dirty="0">
                <a:latin typeface="Liberation Sans" panose="020B0604020202020204" pitchFamily="34" charset="0"/>
              </a:rPr>
              <a:t>the income statement reducing net income</a:t>
            </a:r>
            <a:r>
              <a:rPr lang="en-US" altLang="en-US" sz="2100" b="0" dirty="0" smtClean="0">
                <a:latin typeface="Liberation Sans" panose="020B0604020202020204" pitchFamily="34" charset="0"/>
              </a:rPr>
              <a:t>.</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as </a:t>
            </a:r>
            <a:r>
              <a:rPr lang="en-US" altLang="en-US" sz="2100" b="0" dirty="0">
                <a:latin typeface="Liberation Sans" panose="020B0604020202020204" pitchFamily="34" charset="0"/>
              </a:rPr>
              <a:t>part of other comprehensive loss not affecting net income</a:t>
            </a:r>
            <a:r>
              <a:rPr lang="en-US" altLang="en-US" sz="2100" b="0" dirty="0" smtClean="0">
                <a:latin typeface="Liberation Sans" panose="020B0604020202020204" pitchFamily="34" charset="0"/>
              </a:rPr>
              <a:t>.</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directly </a:t>
            </a:r>
            <a:r>
              <a:rPr lang="en-US" altLang="en-US" sz="2100" b="0" dirty="0">
                <a:latin typeface="Liberation Sans" panose="020B0604020202020204" pitchFamily="34" charset="0"/>
              </a:rPr>
              <a:t>to equity bypassing the income statement.</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314925"/>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spTree>
    <p:extLst>
      <p:ext uri="{BB962C8B-B14F-4D97-AF65-F5344CB8AC3E}">
        <p14:creationId xmlns:p14="http://schemas.microsoft.com/office/powerpoint/2010/main" val="42377665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i="0" dirty="0">
                <a:solidFill>
                  <a:schemeClr val="tx1"/>
                </a:solidFill>
                <a:latin typeface="Liberation Sans" panose="020B0604020202020204" pitchFamily="34" charset="0"/>
              </a:rPr>
              <a:t>“Copyright © </a:t>
            </a:r>
            <a:r>
              <a:rPr lang="en-US" altLang="en-US" sz="2000" b="0" i="0" dirty="0" smtClean="0">
                <a:solidFill>
                  <a:schemeClr val="tx1"/>
                </a:solidFill>
                <a:latin typeface="Liberation Sans" panose="020B0604020202020204" pitchFamily="34" charset="0"/>
              </a:rPr>
              <a:t>2016 </a:t>
            </a:r>
            <a:r>
              <a:rPr lang="en-US" altLang="en-US" sz="2000" b="0" i="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75000"/>
                  </a:schemeClr>
                </a:solidFill>
                <a:latin typeface="Liberation Sans" panose="020B0604020202020204" pitchFamily="34" charset="0"/>
              </a:rPr>
              <a:t>Copyright</a:t>
            </a:r>
            <a:endParaRPr lang="en-US" altLang="en-US" sz="3200" b="1" i="0"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259162515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222" name="Rectangle 7"/>
          <p:cNvSpPr>
            <a:spLocks noChangeArrowheads="1"/>
          </p:cNvSpPr>
          <p:nvPr/>
        </p:nvSpPr>
        <p:spPr bwMode="auto">
          <a:xfrm>
            <a:off x="609600" y="1269775"/>
            <a:ext cx="754380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2625" indent="-450850" algn="l">
              <a:lnSpc>
                <a:spcPct val="125000"/>
              </a:lnSpc>
              <a:spcBef>
                <a:spcPts val="1200"/>
              </a:spcBef>
              <a:buClr>
                <a:srgbClr val="CC0000"/>
              </a:buClr>
              <a:buSzPct val="80000"/>
              <a:buFont typeface="Wingdings" panose="05000000000000000000" pitchFamily="2" charset="2"/>
              <a:buChar char="u"/>
              <a:defRPr/>
            </a:pPr>
            <a:r>
              <a:rPr lang="en-US" altLang="en-US" sz="2200" dirty="0">
                <a:latin typeface="Liberation Sans" panose="020B0604020202020204" pitchFamily="34" charset="0"/>
              </a:rPr>
              <a:t>Credit the investment account for the cost of the bonds.</a:t>
            </a:r>
          </a:p>
          <a:p>
            <a:pPr marL="682625" indent="-450850" algn="l">
              <a:lnSpc>
                <a:spcPct val="125000"/>
              </a:lnSpc>
              <a:spcBef>
                <a:spcPts val="1200"/>
              </a:spcBef>
              <a:buClr>
                <a:srgbClr val="CC0000"/>
              </a:buClr>
              <a:buSzPct val="80000"/>
              <a:buFont typeface="Wingdings" panose="05000000000000000000" pitchFamily="2" charset="2"/>
              <a:buChar char="u"/>
              <a:defRPr/>
            </a:pPr>
            <a:r>
              <a:rPr lang="en-US" altLang="en-US" sz="2200" dirty="0">
                <a:latin typeface="Liberation Sans" panose="020B0604020202020204" pitchFamily="34" charset="0"/>
              </a:rPr>
              <a:t>Record as a gain or loss </a:t>
            </a:r>
          </a:p>
          <a:p>
            <a:pPr marL="1139825" lvl="1" indent="-450850" algn="l">
              <a:lnSpc>
                <a:spcPct val="125000"/>
              </a:lnSpc>
              <a:spcBef>
                <a:spcPts val="1200"/>
              </a:spcBef>
              <a:buClr>
                <a:srgbClr val="CC0000"/>
              </a:buClr>
              <a:buSzPct val="80000"/>
              <a:buFont typeface="Arial" panose="020B0604020202020204" pitchFamily="34" charset="0"/>
              <a:buChar char="►"/>
              <a:defRPr/>
            </a:pPr>
            <a:r>
              <a:rPr lang="en-US" altLang="en-US" sz="2100" dirty="0">
                <a:latin typeface="Liberation Sans" panose="020B0604020202020204" pitchFamily="34" charset="0"/>
              </a:rPr>
              <a:t>any difference between the net proceeds from the sale (sales price less brokerage fees) and </a:t>
            </a:r>
          </a:p>
          <a:p>
            <a:pPr marL="1139825" lvl="1" indent="-450850" algn="l">
              <a:lnSpc>
                <a:spcPct val="125000"/>
              </a:lnSpc>
              <a:spcBef>
                <a:spcPts val="1200"/>
              </a:spcBef>
              <a:buClr>
                <a:srgbClr val="CC0000"/>
              </a:buClr>
              <a:buSzPct val="80000"/>
              <a:buFont typeface="Arial" panose="020B0604020202020204" pitchFamily="34" charset="0"/>
              <a:buChar char="►"/>
              <a:defRPr/>
            </a:pPr>
            <a:r>
              <a:rPr lang="en-US" altLang="en-US" sz="2100" dirty="0">
                <a:latin typeface="Liberation Sans" panose="020B0604020202020204" pitchFamily="34" charset="0"/>
              </a:rPr>
              <a:t>the cost of the bonds.</a:t>
            </a:r>
          </a:p>
        </p:txBody>
      </p:sp>
      <p:sp>
        <p:nvSpPr>
          <p:cNvPr id="1024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7"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buSzPct val="80000"/>
            </a:pPr>
            <a:r>
              <a:rPr lang="en-US" altLang="en-US" sz="3200" b="1" dirty="0">
                <a:solidFill>
                  <a:srgbClr val="CC0000"/>
                </a:solidFill>
                <a:latin typeface="Liberation Sans" panose="020B0604020202020204" pitchFamily="34" charset="0"/>
              </a:rPr>
              <a:t>Recording Sale of Bonds</a:t>
            </a:r>
          </a:p>
        </p:txBody>
      </p:sp>
    </p:spTree>
    <p:extLst>
      <p:ext uri="{BB962C8B-B14F-4D97-AF65-F5344CB8AC3E}">
        <p14:creationId xmlns:p14="http://schemas.microsoft.com/office/powerpoint/2010/main" val="113914512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1295400"/>
            <a:ext cx="7962900" cy="1311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 </a:t>
            </a:r>
            <a:r>
              <a:rPr lang="en-US" altLang="en-US" sz="2200" dirty="0">
                <a:latin typeface="Liberation Sans" panose="020B0604020202020204" pitchFamily="34" charset="0"/>
              </a:rPr>
              <a:t>Kuhl </a:t>
            </a:r>
            <a:r>
              <a:rPr lang="en-US" altLang="en-US" sz="2200" dirty="0" smtClean="0">
                <a:latin typeface="Liberation Sans" panose="020B0604020202020204" pitchFamily="34" charset="0"/>
              </a:rPr>
              <a:t>NV acquires </a:t>
            </a:r>
            <a:r>
              <a:rPr lang="en-US" altLang="en-US" sz="2200" dirty="0">
                <a:latin typeface="Liberation Sans" panose="020B0604020202020204" pitchFamily="34" charset="0"/>
              </a:rPr>
              <a:t>50 Doan </a:t>
            </a:r>
            <a:r>
              <a:rPr lang="en-US" altLang="en-US" sz="2200" dirty="0" smtClean="0">
                <a:latin typeface="Liberation Sans" panose="020B0604020202020204" pitchFamily="34" charset="0"/>
              </a:rPr>
              <a:t>SA </a:t>
            </a:r>
            <a:r>
              <a:rPr lang="en-US" altLang="en-US" sz="2200" dirty="0">
                <a:latin typeface="Liberation Sans" panose="020B0604020202020204" pitchFamily="34" charset="0"/>
              </a:rPr>
              <a:t>8%, 10-year, </a:t>
            </a:r>
            <a:r>
              <a:rPr lang="en-US" altLang="en-US" sz="2200" dirty="0" smtClean="0">
                <a:latin typeface="Liberation Sans" panose="020B0604020202020204" pitchFamily="34" charset="0"/>
              </a:rPr>
              <a:t>€1,000 </a:t>
            </a:r>
            <a:r>
              <a:rPr lang="en-US" altLang="en-US" sz="2200" dirty="0">
                <a:latin typeface="Liberation Sans" panose="020B0604020202020204" pitchFamily="34" charset="0"/>
              </a:rPr>
              <a:t>bonds on January 1, </a:t>
            </a:r>
            <a:r>
              <a:rPr lang="en-US" altLang="en-US" sz="2200" dirty="0" smtClean="0">
                <a:latin typeface="Liberation Sans" panose="020B0604020202020204" pitchFamily="34" charset="0"/>
              </a:rPr>
              <a:t>2017, </a:t>
            </a:r>
            <a:r>
              <a:rPr lang="en-US" altLang="en-US" sz="2200" dirty="0">
                <a:latin typeface="Liberation Sans" panose="020B0604020202020204" pitchFamily="34" charset="0"/>
              </a:rPr>
              <a:t>for </a:t>
            </a:r>
            <a:r>
              <a:rPr lang="en-US" altLang="en-US" sz="2200" dirty="0" smtClean="0">
                <a:latin typeface="Liberation Sans" panose="020B0604020202020204" pitchFamily="34" charset="0"/>
              </a:rPr>
              <a:t>€50,000</a:t>
            </a:r>
            <a:r>
              <a:rPr lang="en-US" altLang="en-US" sz="2200" dirty="0">
                <a:latin typeface="Liberation Sans" panose="020B0604020202020204" pitchFamily="34" charset="0"/>
              </a:rPr>
              <a:t>. The entry to record the </a:t>
            </a:r>
            <a:r>
              <a:rPr lang="en-US" altLang="en-US" sz="2200" b="1" dirty="0">
                <a:latin typeface="Liberation Sans" panose="020B0604020202020204" pitchFamily="34" charset="0"/>
              </a:rPr>
              <a:t>investment</a:t>
            </a:r>
            <a:r>
              <a:rPr lang="en-US" altLang="en-US" sz="2200" dirty="0">
                <a:latin typeface="Liberation Sans" panose="020B0604020202020204" pitchFamily="34" charset="0"/>
              </a:rPr>
              <a:t> is:</a:t>
            </a:r>
          </a:p>
        </p:txBody>
      </p:sp>
      <p:sp>
        <p:nvSpPr>
          <p:cNvPr id="827414" name="Text Box 22"/>
          <p:cNvSpPr txBox="1">
            <a:spLocks noChangeArrowheads="1"/>
          </p:cNvSpPr>
          <p:nvPr/>
        </p:nvSpPr>
        <p:spPr bwMode="auto">
          <a:xfrm>
            <a:off x="1752600" y="2828925"/>
            <a:ext cx="6858000" cy="944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a:tabLst>
                <a:tab pos="4806950" algn="r"/>
                <a:tab pos="6223000" algn="r"/>
                <a:tab pos="7659688" algn="r"/>
              </a:tabLst>
              <a:defRPr sz="2400">
                <a:solidFill>
                  <a:schemeClr val="tx1"/>
                </a:solidFill>
                <a:latin typeface="Times New Roman" pitchFamily="18" charset="0"/>
              </a:defRPr>
            </a:lvl1pPr>
            <a:lvl2pPr marL="742950" indent="-285750">
              <a:tabLst>
                <a:tab pos="4806950" algn="r"/>
                <a:tab pos="6223000" algn="r"/>
                <a:tab pos="7659688" algn="r"/>
              </a:tabLst>
              <a:defRPr sz="2400">
                <a:solidFill>
                  <a:schemeClr val="tx1"/>
                </a:solidFill>
                <a:latin typeface="Times New Roman" pitchFamily="18" charset="0"/>
              </a:defRPr>
            </a:lvl2pPr>
            <a:lvl3pPr marL="1143000" indent="-228600">
              <a:tabLst>
                <a:tab pos="4806950" algn="r"/>
                <a:tab pos="6223000" algn="r"/>
                <a:tab pos="7659688" algn="r"/>
              </a:tabLst>
              <a:defRPr sz="2400">
                <a:solidFill>
                  <a:schemeClr val="tx1"/>
                </a:solidFill>
                <a:latin typeface="Times New Roman" pitchFamily="18" charset="0"/>
              </a:defRPr>
            </a:lvl3pPr>
            <a:lvl4pPr marL="1600200" indent="-228600">
              <a:tabLst>
                <a:tab pos="4806950" algn="r"/>
                <a:tab pos="6223000" algn="r"/>
                <a:tab pos="7659688" algn="r"/>
              </a:tabLst>
              <a:defRPr sz="2400">
                <a:solidFill>
                  <a:schemeClr val="tx1"/>
                </a:solidFill>
                <a:latin typeface="Times New Roman" pitchFamily="18" charset="0"/>
              </a:defRPr>
            </a:lvl4pPr>
            <a:lvl5pPr marL="2057400" indent="-228600">
              <a:tabLst>
                <a:tab pos="4806950" algn="r"/>
                <a:tab pos="6223000"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4806950" algn="r"/>
                <a:tab pos="6223000" algn="r"/>
                <a:tab pos="7659688" algn="r"/>
              </a:tabLst>
              <a:defRPr sz="2400">
                <a:solidFill>
                  <a:schemeClr val="tx1"/>
                </a:solidFill>
                <a:latin typeface="Times New Roman" pitchFamily="18" charset="0"/>
              </a:defRPr>
            </a:lvl9pPr>
          </a:lstStyle>
          <a:p>
            <a:pPr algn="l">
              <a:lnSpc>
                <a:spcPct val="120000"/>
              </a:lnSpc>
              <a:spcBef>
                <a:spcPts val="600"/>
              </a:spcBef>
            </a:pPr>
            <a:r>
              <a:rPr lang="en-US" altLang="en-US" sz="2200" dirty="0">
                <a:latin typeface="Liberation Sans" panose="020B0604020202020204" pitchFamily="34" charset="0"/>
                <a:cs typeface="Arial" charset="0"/>
              </a:rPr>
              <a:t>Debt Investments 	50,000</a:t>
            </a:r>
          </a:p>
          <a:p>
            <a:pPr algn="l">
              <a:lnSpc>
                <a:spcPct val="120000"/>
              </a:lnSpc>
              <a:spcBef>
                <a:spcPts val="600"/>
              </a:spcBef>
            </a:pPr>
            <a:r>
              <a:rPr lang="en-US" altLang="en-US" sz="2200" dirty="0">
                <a:latin typeface="Liberation Sans" panose="020B0604020202020204" pitchFamily="34" charset="0"/>
                <a:cs typeface="Arial" charset="0"/>
              </a:rPr>
              <a:t>	Cash 		50,000</a:t>
            </a:r>
          </a:p>
        </p:txBody>
      </p:sp>
      <p:sp>
        <p:nvSpPr>
          <p:cNvPr id="11268" name="Text Box 24"/>
          <p:cNvSpPr txBox="1">
            <a:spLocks noChangeArrowheads="1"/>
          </p:cNvSpPr>
          <p:nvPr/>
        </p:nvSpPr>
        <p:spPr bwMode="auto">
          <a:xfrm>
            <a:off x="633484" y="2828925"/>
            <a:ext cx="1371600" cy="46121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1125" algn="l"/>
                <a:tab pos="747713" algn="l"/>
                <a:tab pos="4572000" algn="r"/>
                <a:tab pos="7659688" algn="r"/>
              </a:tabLst>
              <a:defRPr sz="2400">
                <a:solidFill>
                  <a:schemeClr val="tx1"/>
                </a:solidFill>
                <a:latin typeface="Times New Roman" pitchFamily="18" charset="0"/>
              </a:defRPr>
            </a:lvl1pPr>
            <a:lvl2pPr marL="742950" indent="-285750">
              <a:tabLst>
                <a:tab pos="111125" algn="l"/>
                <a:tab pos="747713" algn="l"/>
                <a:tab pos="4572000" algn="r"/>
                <a:tab pos="7659688" algn="r"/>
              </a:tabLst>
              <a:defRPr sz="2400">
                <a:solidFill>
                  <a:schemeClr val="tx1"/>
                </a:solidFill>
                <a:latin typeface="Times New Roman" pitchFamily="18" charset="0"/>
              </a:defRPr>
            </a:lvl2pPr>
            <a:lvl3pPr marL="1143000" indent="-228600">
              <a:tabLst>
                <a:tab pos="111125" algn="l"/>
                <a:tab pos="747713" algn="l"/>
                <a:tab pos="4572000" algn="r"/>
                <a:tab pos="7659688" algn="r"/>
              </a:tabLst>
              <a:defRPr sz="2400">
                <a:solidFill>
                  <a:schemeClr val="tx1"/>
                </a:solidFill>
                <a:latin typeface="Times New Roman" pitchFamily="18" charset="0"/>
              </a:defRPr>
            </a:lvl3pPr>
            <a:lvl4pPr marL="1600200" indent="-228600">
              <a:tabLst>
                <a:tab pos="111125" algn="l"/>
                <a:tab pos="747713" algn="l"/>
                <a:tab pos="4572000" algn="r"/>
                <a:tab pos="7659688" algn="r"/>
              </a:tabLst>
              <a:defRPr sz="2400">
                <a:solidFill>
                  <a:schemeClr val="tx1"/>
                </a:solidFill>
                <a:latin typeface="Times New Roman" pitchFamily="18" charset="0"/>
              </a:defRPr>
            </a:lvl4pPr>
            <a:lvl5pPr marL="2057400" indent="-228600">
              <a:tabLst>
                <a:tab pos="111125" algn="l"/>
                <a:tab pos="747713" algn="l"/>
                <a:tab pos="4572000" algn="r"/>
                <a:tab pos="7659688"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111125" algn="l"/>
                <a:tab pos="747713" algn="l"/>
                <a:tab pos="4572000" algn="r"/>
                <a:tab pos="7659688"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111125" algn="l"/>
                <a:tab pos="747713" algn="l"/>
                <a:tab pos="4572000" algn="r"/>
                <a:tab pos="7659688"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111125" algn="l"/>
                <a:tab pos="747713" algn="l"/>
                <a:tab pos="4572000" algn="r"/>
                <a:tab pos="7659688"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111125" algn="l"/>
                <a:tab pos="747713" algn="l"/>
                <a:tab pos="4572000" algn="r"/>
                <a:tab pos="7659688" algn="r"/>
              </a:tabLst>
              <a:defRPr sz="2400">
                <a:solidFill>
                  <a:schemeClr val="tx1"/>
                </a:solidFill>
                <a:latin typeface="Times New Roman" pitchFamily="18" charset="0"/>
              </a:defRPr>
            </a:lvl9pPr>
          </a:lstStyle>
          <a:p>
            <a:pPr algn="l">
              <a:lnSpc>
                <a:spcPct val="120000"/>
              </a:lnSpc>
              <a:spcBef>
                <a:spcPct val="15000"/>
              </a:spcBef>
            </a:pPr>
            <a:r>
              <a:rPr lang="en-US" altLang="en-US" sz="2200" dirty="0">
                <a:latin typeface="Liberation Sans" panose="020B0604020202020204" pitchFamily="34" charset="0"/>
                <a:cs typeface="Arial" charset="0"/>
              </a:rPr>
              <a:t>Jan. 1</a:t>
            </a:r>
          </a:p>
        </p:txBody>
      </p:sp>
      <p:sp>
        <p:nvSpPr>
          <p:cNvPr id="11270" name="Line 2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27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smtClean="0">
                <a:solidFill>
                  <a:schemeClr val="bg2"/>
                </a:solidFill>
                <a:latin typeface="Liberation Sans" panose="020B0604020202020204" pitchFamily="34" charset="0"/>
              </a:rPr>
              <a:t>LO 2</a:t>
            </a:r>
            <a:endParaRPr lang="en-US" altLang="en-US" sz="1600" b="1" i="1" dirty="0">
              <a:solidFill>
                <a:schemeClr val="bg2"/>
              </a:solidFill>
              <a:latin typeface="Liberation Sans" panose="020B0604020202020204" pitchFamily="34" charset="0"/>
            </a:endParaRPr>
          </a:p>
        </p:txBody>
      </p:sp>
      <p:sp>
        <p:nvSpPr>
          <p:cNvPr id="8" name="Rectangle 7"/>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3200" b="1" dirty="0" smtClean="0">
                <a:solidFill>
                  <a:schemeClr val="tx2">
                    <a:lumMod val="75000"/>
                  </a:schemeClr>
                </a:solidFill>
                <a:latin typeface="Liberation Sans" panose="020B0604020202020204" pitchFamily="34" charset="0"/>
              </a:rPr>
              <a:t>Accounting for Debt Investments</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339402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7414">
                                            <p:txEl>
                                              <p:pRg st="0" end="0"/>
                                            </p:txEl>
                                          </p:spTgt>
                                        </p:tgtEl>
                                        <p:attrNameLst>
                                          <p:attrName>style.visibility</p:attrName>
                                        </p:attrNameLst>
                                      </p:cBhvr>
                                      <p:to>
                                        <p:strVal val="visible"/>
                                      </p:to>
                                    </p:set>
                                    <p:animEffect transition="in" filter="wipe(left)">
                                      <p:cBhvr>
                                        <p:cTn id="7" dur="500"/>
                                        <p:tgtEl>
                                          <p:spTgt spid="8274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7414">
                                            <p:txEl>
                                              <p:pRg st="1" end="1"/>
                                            </p:txEl>
                                          </p:spTgt>
                                        </p:tgtEl>
                                        <p:attrNameLst>
                                          <p:attrName>style.visibility</p:attrName>
                                        </p:attrNameLst>
                                      </p:cBhvr>
                                      <p:to>
                                        <p:strVal val="visible"/>
                                      </p:to>
                                    </p:set>
                                    <p:animEffect transition="in" filter="wipe(left)">
                                      <p:cBhvr>
                                        <p:cTn id="12" dur="500"/>
                                        <p:tgtEl>
                                          <p:spTgt spid="8274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414" grpId="0" build="p" bldLvl="2"/>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11478</TotalTime>
  <Pages>43</Pages>
  <Words>4182</Words>
  <Application>Microsoft Office PowerPoint</Application>
  <PresentationFormat>On-screen Show (4:3)</PresentationFormat>
  <Paragraphs>518</Paragraphs>
  <Slides>71</Slides>
  <Notes>70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Arial Unicode MS</vt:lpstr>
      <vt:lpstr>Andalus</vt:lpstr>
      <vt:lpstr>Arial</vt:lpstr>
      <vt:lpstr>Comic Sans MS</vt:lpstr>
      <vt:lpstr>Constantia</vt:lpstr>
      <vt:lpstr>Liberation Sans</vt:lpstr>
      <vt:lpstr>Times</vt:lpstr>
      <vt:lpstr>Times New Roman</vt:lpstr>
      <vt:lpstr>Wingdings</vt: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subject/>
  <dc:creator>Coby Harmon</dc:creator>
  <cp:keywords/>
  <dc:description/>
  <cp:lastModifiedBy>Coby Harmon</cp:lastModifiedBy>
  <cp:revision>2047</cp:revision>
  <cp:lastPrinted>1999-09-16T17:08:20Z</cp:lastPrinted>
  <dcterms:created xsi:type="dcterms:W3CDTF">1997-03-28T18:03:02Z</dcterms:created>
  <dcterms:modified xsi:type="dcterms:W3CDTF">2015-09-14T18:33:36Z</dcterms:modified>
</cp:coreProperties>
</file>