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95" r:id="rId3"/>
    <p:sldId id="260" r:id="rId4"/>
    <p:sldId id="259" r:id="rId5"/>
    <p:sldId id="277" r:id="rId6"/>
    <p:sldId id="276" r:id="rId7"/>
    <p:sldId id="287" r:id="rId8"/>
    <p:sldId id="289" r:id="rId9"/>
    <p:sldId id="291" r:id="rId10"/>
    <p:sldId id="296" r:id="rId11"/>
    <p:sldId id="271" r:id="rId12"/>
    <p:sldId id="272" r:id="rId13"/>
    <p:sldId id="29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020"/>
    <p:restoredTop sz="94621"/>
  </p:normalViewPr>
  <p:slideViewPr>
    <p:cSldViewPr snapToGrid="0" snapToObjects="1">
      <p:cViewPr varScale="1">
        <p:scale>
          <a:sx n="52" d="100"/>
          <a:sy n="52" d="100"/>
        </p:scale>
        <p:origin x="90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ocuments\ClassSizeMatters\November%202016%20Capital%20Plan_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ocuments\ClassSizeMatters\November%202016%20Capital%20Plan_Char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apital%20Plan\2016%20Capital%20Plan%20in%20Excel%20Format%20and%20Analysis%20DO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apital%20Plan\2016%20Capital%20Plan%20in%20Excel%20Format%20and%20Analysis%20DO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lass%20Size%20Data\2016-17ClassSizeAverageTrend_District_CHAR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lass%20Size%20Data\2016-17ClassSizeAverageTrend_District_CHAR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i="0" baseline="0" dirty="0">
                <a:effectLst/>
              </a:rPr>
              <a:t>Seats funded by district in latest (Nov. 2016) capital plan</a:t>
            </a:r>
          </a:p>
        </c:rich>
      </c:tx>
      <c:layout>
        <c:manualLayout>
          <c:xMode val="edge"/>
          <c:yMode val="edge"/>
          <c:x val="0.11325782646734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3F1-4E19-9E56-BD85CD32E4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'11.16 Funded seatsDOE need'!$A$2:$A$23</c:f>
              <c:strCache>
                <c:ptCount val="22"/>
                <c:pt idx="0">
                  <c:v>D2</c:v>
                </c:pt>
                <c:pt idx="1">
                  <c:v>D3</c:v>
                </c:pt>
                <c:pt idx="2">
                  <c:v>D7</c:v>
                </c:pt>
                <c:pt idx="3">
                  <c:v>D8</c:v>
                </c:pt>
                <c:pt idx="4">
                  <c:v>D9</c:v>
                </c:pt>
                <c:pt idx="5">
                  <c:v>D10</c:v>
                </c:pt>
                <c:pt idx="6">
                  <c:v>D11</c:v>
                </c:pt>
                <c:pt idx="7">
                  <c:v>D12</c:v>
                </c:pt>
                <c:pt idx="8">
                  <c:v>D13</c:v>
                </c:pt>
                <c:pt idx="9">
                  <c:v>D14</c:v>
                </c:pt>
                <c:pt idx="10">
                  <c:v>D15</c:v>
                </c:pt>
                <c:pt idx="11">
                  <c:v>D19</c:v>
                </c:pt>
                <c:pt idx="12">
                  <c:v>D20</c:v>
                </c:pt>
                <c:pt idx="13">
                  <c:v>D21</c:v>
                </c:pt>
                <c:pt idx="14">
                  <c:v>D22</c:v>
                </c:pt>
                <c:pt idx="15">
                  <c:v>D24</c:v>
                </c:pt>
                <c:pt idx="16">
                  <c:v>D25</c:v>
                </c:pt>
                <c:pt idx="17">
                  <c:v>D26</c:v>
                </c:pt>
                <c:pt idx="18">
                  <c:v>D27</c:v>
                </c:pt>
                <c:pt idx="19">
                  <c:v>D28</c:v>
                </c:pt>
                <c:pt idx="20">
                  <c:v>D30</c:v>
                </c:pt>
                <c:pt idx="21">
                  <c:v>D31</c:v>
                </c:pt>
              </c:strCache>
            </c:strRef>
          </c:cat>
          <c:val>
            <c:numRef>
              <c:f>'11.16 Funded seatsDOE need'!$B$2:$B$23</c:f>
              <c:numCache>
                <c:formatCode>General</c:formatCode>
                <c:ptCount val="22"/>
                <c:pt idx="0">
                  <c:v>3150</c:v>
                </c:pt>
                <c:pt idx="1">
                  <c:v>692</c:v>
                </c:pt>
                <c:pt idx="2">
                  <c:v>456</c:v>
                </c:pt>
                <c:pt idx="3">
                  <c:v>456</c:v>
                </c:pt>
                <c:pt idx="4">
                  <c:v>0</c:v>
                </c:pt>
                <c:pt idx="5">
                  <c:v>3016</c:v>
                </c:pt>
                <c:pt idx="6">
                  <c:v>640</c:v>
                </c:pt>
                <c:pt idx="7">
                  <c:v>912</c:v>
                </c:pt>
                <c:pt idx="8">
                  <c:v>2593</c:v>
                </c:pt>
                <c:pt idx="9">
                  <c:v>991</c:v>
                </c:pt>
                <c:pt idx="10">
                  <c:v>3840</c:v>
                </c:pt>
                <c:pt idx="11">
                  <c:v>1000</c:v>
                </c:pt>
                <c:pt idx="12">
                  <c:v>4869</c:v>
                </c:pt>
                <c:pt idx="13">
                  <c:v>912</c:v>
                </c:pt>
                <c:pt idx="14">
                  <c:v>456</c:v>
                </c:pt>
                <c:pt idx="15">
                  <c:v>4885</c:v>
                </c:pt>
                <c:pt idx="16">
                  <c:v>2221</c:v>
                </c:pt>
                <c:pt idx="17">
                  <c:v>924</c:v>
                </c:pt>
                <c:pt idx="18">
                  <c:v>972</c:v>
                </c:pt>
                <c:pt idx="19">
                  <c:v>1920</c:v>
                </c:pt>
                <c:pt idx="20">
                  <c:v>4536</c:v>
                </c:pt>
                <c:pt idx="21">
                  <c:v>1736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40-4160-A39B-2516ECFFF0B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"/>
        <c:overlap val="-42"/>
        <c:axId val="-445414720"/>
        <c:axId val="-445433168"/>
      </c:barChart>
      <c:catAx>
        <c:axId val="-44541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45433168"/>
        <c:crosses val="autoZero"/>
        <c:auto val="1"/>
        <c:lblAlgn val="ctr"/>
        <c:lblOffset val="100"/>
        <c:noMultiLvlLbl val="0"/>
      </c:catAx>
      <c:valAx>
        <c:axId val="-44543316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45414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0"/>
          <a:lstStyle/>
          <a:p>
            <a:pPr algn="r"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i="0" baseline="0" dirty="0">
                <a:effectLst/>
              </a:rPr>
              <a:t>More than 38,000 unfunded seats</a:t>
            </a:r>
          </a:p>
          <a:p>
            <a:pPr algn="r">
              <a:defRPr sz="2800"/>
            </a:pPr>
            <a:r>
              <a:rPr lang="en-US" sz="2800" b="1" i="0" baseline="0" dirty="0">
                <a:effectLst/>
              </a:rPr>
              <a:t>compared to DOE’s analysis of need</a:t>
            </a:r>
            <a:endParaRPr lang="en-US" sz="2800" dirty="0">
              <a:effectLst/>
            </a:endParaRPr>
          </a:p>
        </c:rich>
      </c:tx>
      <c:layout>
        <c:manualLayout>
          <c:xMode val="edge"/>
          <c:yMode val="edge"/>
          <c:x val="0.2635073359745744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 algn="r"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1774316253946502E-2"/>
          <c:y val="0.18148417958607199"/>
          <c:w val="0.95559532783301393"/>
          <c:h val="0.757195266776673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2B8-49A2-AA0F-AB46512C237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'11.16 Unfunded seats DOE need'!$A$2:$A$23</c:f>
              <c:strCache>
                <c:ptCount val="22"/>
                <c:pt idx="0">
                  <c:v>D2</c:v>
                </c:pt>
                <c:pt idx="1">
                  <c:v>D3</c:v>
                </c:pt>
                <c:pt idx="2">
                  <c:v>D7</c:v>
                </c:pt>
                <c:pt idx="3">
                  <c:v>D8</c:v>
                </c:pt>
                <c:pt idx="4">
                  <c:v>D9</c:v>
                </c:pt>
                <c:pt idx="5">
                  <c:v>D10</c:v>
                </c:pt>
                <c:pt idx="6">
                  <c:v>D11</c:v>
                </c:pt>
                <c:pt idx="7">
                  <c:v>D12</c:v>
                </c:pt>
                <c:pt idx="8">
                  <c:v>D13</c:v>
                </c:pt>
                <c:pt idx="9">
                  <c:v>D14</c:v>
                </c:pt>
                <c:pt idx="10">
                  <c:v>D15</c:v>
                </c:pt>
                <c:pt idx="11">
                  <c:v>D19</c:v>
                </c:pt>
                <c:pt idx="12">
                  <c:v>D20</c:v>
                </c:pt>
                <c:pt idx="13">
                  <c:v>D21</c:v>
                </c:pt>
                <c:pt idx="14">
                  <c:v>D22</c:v>
                </c:pt>
                <c:pt idx="15">
                  <c:v>D24</c:v>
                </c:pt>
                <c:pt idx="16">
                  <c:v>D25</c:v>
                </c:pt>
                <c:pt idx="17">
                  <c:v>D26</c:v>
                </c:pt>
                <c:pt idx="18">
                  <c:v>D27</c:v>
                </c:pt>
                <c:pt idx="19">
                  <c:v>D28</c:v>
                </c:pt>
                <c:pt idx="20">
                  <c:v>D30</c:v>
                </c:pt>
                <c:pt idx="21">
                  <c:v>D31</c:v>
                </c:pt>
              </c:strCache>
            </c:strRef>
          </c:cat>
          <c:val>
            <c:numRef>
              <c:f>'11.16 Unfunded seats DOE need'!$B$2:$B$23</c:f>
              <c:numCache>
                <c:formatCode>General</c:formatCode>
                <c:ptCount val="22"/>
                <c:pt idx="0">
                  <c:v>82</c:v>
                </c:pt>
                <c:pt idx="1">
                  <c:v>0</c:v>
                </c:pt>
                <c:pt idx="2">
                  <c:v>572</c:v>
                </c:pt>
                <c:pt idx="3">
                  <c:v>572</c:v>
                </c:pt>
                <c:pt idx="4">
                  <c:v>572</c:v>
                </c:pt>
                <c:pt idx="5">
                  <c:v>2676</c:v>
                </c:pt>
                <c:pt idx="6">
                  <c:v>1852</c:v>
                </c:pt>
                <c:pt idx="7">
                  <c:v>572</c:v>
                </c:pt>
                <c:pt idx="8">
                  <c:v>824</c:v>
                </c:pt>
                <c:pt idx="9">
                  <c:v>572</c:v>
                </c:pt>
                <c:pt idx="10">
                  <c:v>3706</c:v>
                </c:pt>
                <c:pt idx="11">
                  <c:v>0</c:v>
                </c:pt>
                <c:pt idx="12">
                  <c:v>5453</c:v>
                </c:pt>
                <c:pt idx="13">
                  <c:v>1524</c:v>
                </c:pt>
                <c:pt idx="14">
                  <c:v>844</c:v>
                </c:pt>
                <c:pt idx="15">
                  <c:v>4518</c:v>
                </c:pt>
                <c:pt idx="16">
                  <c:v>2902</c:v>
                </c:pt>
                <c:pt idx="17">
                  <c:v>1580</c:v>
                </c:pt>
                <c:pt idx="18">
                  <c:v>764</c:v>
                </c:pt>
                <c:pt idx="19">
                  <c:v>1718</c:v>
                </c:pt>
                <c:pt idx="20">
                  <c:v>1439</c:v>
                </c:pt>
                <c:pt idx="21">
                  <c:v>1612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E0-413C-BF1D-D15ED658911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"/>
        <c:overlap val="4"/>
        <c:axId val="-181576336"/>
        <c:axId val="-181571792"/>
      </c:barChart>
      <c:catAx>
        <c:axId val="-181576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1571792"/>
        <c:crosses val="autoZero"/>
        <c:auto val="1"/>
        <c:lblAlgn val="ctr"/>
        <c:lblOffset val="100"/>
        <c:noMultiLvlLbl val="0"/>
      </c:catAx>
      <c:valAx>
        <c:axId val="-18157179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1576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Only about one fourth of of needed K-8 seats have sites and are in process of design</a:t>
            </a:r>
            <a:r>
              <a:rPr lang="en-US" sz="2800" b="1" baseline="0" dirty="0"/>
              <a:t> according to DOE – </a:t>
            </a:r>
          </a:p>
          <a:p>
            <a:pPr>
              <a:defRPr sz="2800" b="1"/>
            </a:pPr>
            <a:r>
              <a:rPr lang="en-US" sz="1800" b="1" i="1" baseline="0" dirty="0"/>
              <a:t>4 districts  there are none: D7, D9, D14 &amp; D22</a:t>
            </a:r>
            <a:endParaRPr lang="en-US" sz="1800" b="1" i="1" dirty="0">
              <a:highlight>
                <a:srgbClr val="FFFF00"/>
              </a:highlight>
            </a:endParaRPr>
          </a:p>
        </c:rich>
      </c:tx>
      <c:layout>
        <c:manualLayout>
          <c:xMode val="edge"/>
          <c:yMode val="edge"/>
          <c:x val="0.113997445249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071406782419195E-2"/>
          <c:y val="0.2065896812595614"/>
          <c:w val="0.95599300736327097"/>
          <c:h val="0.7404023328811619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320-4BC1-B493-897CB7705523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5320-4BC1-B493-897CB7705523}"/>
              </c:ext>
            </c:extLst>
          </c:dPt>
          <c:dLbls>
            <c:dLbl>
              <c:idx val="0"/>
              <c:layout>
                <c:manualLayout>
                  <c:x val="1.14410384282859E-3"/>
                  <c:y val="9.65816605275358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320-4BC1-B493-897CB7705523}"/>
                </c:ext>
              </c:extLst>
            </c:dLbl>
            <c:dLbl>
              <c:idx val="1"/>
              <c:layout>
                <c:manualLayout>
                  <c:x val="1.6336361484924199E-3"/>
                  <c:y val="9.81421279350789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20-4BC1-B493-897CB7705523}"/>
                </c:ext>
              </c:extLst>
            </c:dLbl>
            <c:dLbl>
              <c:idx val="3"/>
              <c:layout>
                <c:manualLayout>
                  <c:x val="2.7777777777777501E-3"/>
                  <c:y val="1.381962671332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320-4BC1-B493-897CB7705523}"/>
                </c:ext>
              </c:extLst>
            </c:dLbl>
            <c:dLbl>
              <c:idx val="5"/>
              <c:layout>
                <c:manualLayout>
                  <c:x val="0"/>
                  <c:y val="1.34328768291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320-4BC1-B493-897CB7705523}"/>
                </c:ext>
              </c:extLst>
            </c:dLbl>
            <c:dLbl>
              <c:idx val="6"/>
              <c:layout>
                <c:manualLayout>
                  <c:x val="3.4323115284857599E-3"/>
                  <c:y val="5.18459131781280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320-4BC1-B493-897CB7705523}"/>
                </c:ext>
              </c:extLst>
            </c:dLbl>
            <c:dLbl>
              <c:idx val="7"/>
              <c:layout>
                <c:manualLayout>
                  <c:x val="-4.8953230566386899E-4"/>
                  <c:y val="7.57742542603746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320-4BC1-B493-897CB7705523}"/>
                </c:ext>
              </c:extLst>
            </c:dLbl>
            <c:dLbl>
              <c:idx val="8"/>
              <c:layout>
                <c:manualLayout>
                  <c:x val="1.6336361484924301E-3"/>
                  <c:y val="9.81421279350789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320-4BC1-B493-897CB7705523}"/>
                </c:ext>
              </c:extLst>
            </c:dLbl>
            <c:dLbl>
              <c:idx val="9"/>
              <c:layout>
                <c:manualLayout>
                  <c:x val="2.7777777777777302E-3"/>
                  <c:y val="1.388888888888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320-4BC1-B493-897CB7705523}"/>
                </c:ext>
              </c:extLst>
            </c:dLbl>
            <c:dLbl>
              <c:idx val="10"/>
              <c:layout>
                <c:manualLayout>
                  <c:x val="-1.46868700390824E-3"/>
                  <c:y val="1.28123884908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320-4BC1-B493-897CB7705523}"/>
                </c:ext>
              </c:extLst>
            </c:dLbl>
            <c:dLbl>
              <c:idx val="11"/>
              <c:layout>
                <c:manualLayout>
                  <c:x val="2.77773999132103E-3"/>
                  <c:y val="9.65816605275366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320-4BC1-B493-897CB7705523}"/>
                </c:ext>
              </c:extLst>
            </c:dLbl>
            <c:dLbl>
              <c:idx val="12"/>
              <c:layout>
                <c:manualLayout>
                  <c:x val="0"/>
                  <c:y val="1.59657303040305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320-4BC1-B493-897CB7705523}"/>
                </c:ext>
              </c:extLst>
            </c:dLbl>
            <c:dLbl>
              <c:idx val="13"/>
              <c:layout>
                <c:manualLayout>
                  <c:x val="3.4323115284858002E-3"/>
                  <c:y val="9.81421279350789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320-4BC1-B493-897CB7705523}"/>
                </c:ext>
              </c:extLst>
            </c:dLbl>
            <c:dLbl>
              <c:idx val="15"/>
              <c:layout>
                <c:manualLayout>
                  <c:x val="1.6336361484923399E-3"/>
                  <c:y val="5.34063805856711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320-4BC1-B493-897CB7705523}"/>
                </c:ext>
              </c:extLst>
            </c:dLbl>
            <c:dLbl>
              <c:idx val="16"/>
              <c:layout>
                <c:manualLayout>
                  <c:x val="0"/>
                  <c:y val="1.18949534202239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320-4BC1-B493-897CB7705523}"/>
                </c:ext>
              </c:extLst>
            </c:dLbl>
            <c:dLbl>
              <c:idx val="17"/>
              <c:layout>
                <c:manualLayout>
                  <c:x val="2.12325854107301E-3"/>
                  <c:y val="1.4287787528448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20-4BC1-B493-897CB7705523}"/>
                </c:ext>
              </c:extLst>
            </c:dLbl>
            <c:dLbl>
              <c:idx val="18"/>
              <c:layout>
                <c:manualLayout>
                  <c:x val="-2.77773999132103E-3"/>
                  <c:y val="9.81421279350789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320-4BC1-B493-897CB7705523}"/>
                </c:ext>
              </c:extLst>
            </c:dLbl>
            <c:dLbl>
              <c:idx val="19"/>
              <c:layout>
                <c:manualLayout>
                  <c:x val="4.4114662267302103E-3"/>
                  <c:y val="7.26533194452892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320-4BC1-B493-897CB7705523}"/>
                </c:ext>
              </c:extLst>
            </c:dLbl>
            <c:dLbl>
              <c:idx val="20"/>
              <c:layout>
                <c:manualLayout>
                  <c:x val="0"/>
                  <c:y val="1.340786708058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320-4BC1-B493-897CB7705523}"/>
                </c:ext>
              </c:extLst>
            </c:dLbl>
            <c:dLbl>
              <c:idx val="21"/>
              <c:layout>
                <c:manualLayout>
                  <c:x val="2.77773999132103E-3"/>
                  <c:y val="1.173890667946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320-4BC1-B493-897CB77055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'%Need covered in scope&amp;design'!$A$2:$A$23</c:f>
              <c:strCache>
                <c:ptCount val="22"/>
                <c:pt idx="0">
                  <c:v>D2</c:v>
                </c:pt>
                <c:pt idx="1">
                  <c:v>D3</c:v>
                </c:pt>
                <c:pt idx="2">
                  <c:v>D7</c:v>
                </c:pt>
                <c:pt idx="3">
                  <c:v>D8</c:v>
                </c:pt>
                <c:pt idx="4">
                  <c:v>D9</c:v>
                </c:pt>
                <c:pt idx="5">
                  <c:v>D10</c:v>
                </c:pt>
                <c:pt idx="6">
                  <c:v>D11</c:v>
                </c:pt>
                <c:pt idx="7">
                  <c:v>D12</c:v>
                </c:pt>
                <c:pt idx="8">
                  <c:v>D13</c:v>
                </c:pt>
                <c:pt idx="9">
                  <c:v>D14</c:v>
                </c:pt>
                <c:pt idx="10">
                  <c:v>D15</c:v>
                </c:pt>
                <c:pt idx="11">
                  <c:v>D19</c:v>
                </c:pt>
                <c:pt idx="12">
                  <c:v>D20</c:v>
                </c:pt>
                <c:pt idx="13">
                  <c:v>D21</c:v>
                </c:pt>
                <c:pt idx="14">
                  <c:v>D22</c:v>
                </c:pt>
                <c:pt idx="15">
                  <c:v>D24</c:v>
                </c:pt>
                <c:pt idx="16">
                  <c:v>D25</c:v>
                </c:pt>
                <c:pt idx="17">
                  <c:v>D26</c:v>
                </c:pt>
                <c:pt idx="18">
                  <c:v>D27</c:v>
                </c:pt>
                <c:pt idx="19">
                  <c:v>D28</c:v>
                </c:pt>
                <c:pt idx="20">
                  <c:v>D30</c:v>
                </c:pt>
                <c:pt idx="21">
                  <c:v>D31</c:v>
                </c:pt>
              </c:strCache>
            </c:strRef>
          </c:cat>
          <c:val>
            <c:numRef>
              <c:f>'%Need covered in scope&amp;design'!$B$2:$B$23</c:f>
              <c:numCache>
                <c:formatCode>0%</c:formatCode>
                <c:ptCount val="22"/>
                <c:pt idx="0">
                  <c:v>0.69863861386138604</c:v>
                </c:pt>
                <c:pt idx="1">
                  <c:v>1</c:v>
                </c:pt>
                <c:pt idx="2">
                  <c:v>0</c:v>
                </c:pt>
                <c:pt idx="3">
                  <c:v>0.33463035019455201</c:v>
                </c:pt>
                <c:pt idx="4">
                  <c:v>0</c:v>
                </c:pt>
                <c:pt idx="5">
                  <c:v>8.7842586085734295E-2</c:v>
                </c:pt>
                <c:pt idx="6">
                  <c:v>0.22231139646869999</c:v>
                </c:pt>
                <c:pt idx="7">
                  <c:v>0.30727762803234498</c:v>
                </c:pt>
                <c:pt idx="8">
                  <c:v>0.18729880011706199</c:v>
                </c:pt>
                <c:pt idx="9">
                  <c:v>0</c:v>
                </c:pt>
                <c:pt idx="10">
                  <c:v>5.8971640604293697E-2</c:v>
                </c:pt>
                <c:pt idx="11">
                  <c:v>1</c:v>
                </c:pt>
                <c:pt idx="12">
                  <c:v>9.4555318736678898E-2</c:v>
                </c:pt>
                <c:pt idx="13">
                  <c:v>0.37438423645320201</c:v>
                </c:pt>
                <c:pt idx="14">
                  <c:v>0</c:v>
                </c:pt>
                <c:pt idx="15">
                  <c:v>0.42305647133893398</c:v>
                </c:pt>
                <c:pt idx="16">
                  <c:v>0.224087448760492</c:v>
                </c:pt>
                <c:pt idx="17">
                  <c:v>0.18690095846645399</c:v>
                </c:pt>
                <c:pt idx="18">
                  <c:v>0.29723502304147498</c:v>
                </c:pt>
                <c:pt idx="19">
                  <c:v>0.29521715228147299</c:v>
                </c:pt>
                <c:pt idx="20">
                  <c:v>7.9665271966527201E-2</c:v>
                </c:pt>
                <c:pt idx="21">
                  <c:v>0.38231780167264001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5320-4BC1-B493-897CB770552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2"/>
        <c:overlap val="-27"/>
        <c:axId val="-431908400"/>
        <c:axId val="-433291136"/>
      </c:barChart>
      <c:catAx>
        <c:axId val="-431908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33291136"/>
        <c:crosses val="autoZero"/>
        <c:auto val="1"/>
        <c:lblAlgn val="ctr"/>
        <c:lblOffset val="100"/>
        <c:noMultiLvlLbl val="0"/>
      </c:catAx>
      <c:valAx>
        <c:axId val="-43329113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31908400"/>
        <c:crosses val="autoZero"/>
        <c:crossBetween val="between"/>
      </c:valAx>
      <c:spPr>
        <a:noFill/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Funded vs. unfunded high school seats by borough </a:t>
            </a:r>
          </a:p>
          <a:p>
            <a:pPr>
              <a:defRPr sz="2800" b="1"/>
            </a:pPr>
            <a:r>
              <a:rPr lang="en-US" sz="2800" b="1" dirty="0"/>
              <a:t>Capital Plan 2016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1955137792058403E-2"/>
          <c:y val="0.19833556735445701"/>
          <c:w val="0.932135252688155"/>
          <c:h val="0.6190704184063370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2700">
              <a:solidFill>
                <a:schemeClr val="accent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 w="12700"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9B6-4423-9381-112F7EDE7712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 w="12700"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9B6-4423-9381-112F7EDE7712}"/>
              </c:ext>
            </c:extLst>
          </c:dPt>
          <c:dLbls>
            <c:dLbl>
              <c:idx val="0"/>
              <c:layout>
                <c:manualLayout>
                  <c:x val="-3.49317592424135E-3"/>
                  <c:y val="1.07405566704064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B6-4423-9381-112F7EDE7712}"/>
                </c:ext>
              </c:extLst>
            </c:dLbl>
            <c:dLbl>
              <c:idx val="1"/>
              <c:layout>
                <c:manualLayout>
                  <c:x val="2.3584960205739899E-3"/>
                  <c:y val="3.16473157899626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B6-4423-9381-112F7EDE7712}"/>
                </c:ext>
              </c:extLst>
            </c:dLbl>
            <c:dLbl>
              <c:idx val="2"/>
              <c:layout>
                <c:manualLayout>
                  <c:x val="0"/>
                  <c:y val="8.73477292908689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B6-4423-9381-112F7EDE77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'Unfunded seats from DOE ID Need'!$A$34:$A$37</c:f>
              <c:strCache>
                <c:ptCount val="4"/>
                <c:pt idx="0">
                  <c:v>Queens HS (Funded)</c:v>
                </c:pt>
                <c:pt idx="1">
                  <c:v>Queens HS (Unfunded)</c:v>
                </c:pt>
                <c:pt idx="2">
                  <c:v>Staten Island HS (Funded)</c:v>
                </c:pt>
                <c:pt idx="3">
                  <c:v>Staten Island HS (Unfunded)</c:v>
                </c:pt>
              </c:strCache>
            </c:strRef>
          </c:cat>
          <c:val>
            <c:numRef>
              <c:f>'Unfunded seats from DOE ID Need'!$B$34:$B$37</c:f>
              <c:numCache>
                <c:formatCode>_(* #,##0_);_(* \(#,##0\);_(* "-"??_);_(@_)</c:formatCode>
                <c:ptCount val="4"/>
                <c:pt idx="0">
                  <c:v>2802</c:v>
                </c:pt>
                <c:pt idx="1">
                  <c:v>4078</c:v>
                </c:pt>
                <c:pt idx="2">
                  <c:v>345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9B6-4423-9381-112F7EDE771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2"/>
        <c:overlap val="59"/>
        <c:axId val="-436044096"/>
        <c:axId val="-436039600"/>
      </c:barChart>
      <c:catAx>
        <c:axId val="-436044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36039600"/>
        <c:crosses val="autoZero"/>
        <c:auto val="1"/>
        <c:lblAlgn val="ctr"/>
        <c:lblOffset val="100"/>
        <c:noMultiLvlLbl val="0"/>
      </c:catAx>
      <c:valAx>
        <c:axId val="-43603960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36044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D28 K-3rd Class size trend</a:t>
            </a:r>
          </a:p>
        </c:rich>
      </c:tx>
      <c:layout>
        <c:manualLayout>
          <c:xMode val="edge"/>
          <c:yMode val="edge"/>
          <c:x val="0.38811339055542898"/>
          <c:y val="1.534356320121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8267804182359602E-2"/>
          <c:y val="8.0041642272811006E-2"/>
          <c:w val="0.94989191911892001"/>
          <c:h val="0.71344348483810005"/>
        </c:manualLayout>
      </c:layout>
      <c:lineChart>
        <c:grouping val="standard"/>
        <c:varyColors val="0"/>
        <c:ser>
          <c:idx val="0"/>
          <c:order val="0"/>
          <c:tx>
            <c:strRef>
              <c:f>'D28'!$A$3</c:f>
              <c:strCache>
                <c:ptCount val="1"/>
                <c:pt idx="0">
                  <c:v>C4E goals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1.15740730192774E-3"/>
                  <c:y val="1.3108686910057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26-4D8B-A6FC-259CBBB98C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'D28'!$B$2:$L$2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'D28'!$B$3:$L$3</c:f>
              <c:numCache>
                <c:formatCode>General</c:formatCode>
                <c:ptCount val="11"/>
                <c:pt idx="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>
                  <c:v>19.899999999999999</c:v>
                </c:pt>
                <c:pt idx="10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26-4D8B-A6FC-259CBBB98CE2}"/>
            </c:ext>
          </c:extLst>
        </c:ser>
        <c:ser>
          <c:idx val="1"/>
          <c:order val="1"/>
          <c:tx>
            <c:strRef>
              <c:f>'D28'!$A$4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1.15740730192774E-3"/>
                  <c:y val="-1.3108686910057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26-4D8B-A6FC-259CBBB98CE2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'D28'!$B$2:$L$2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'D28'!$B$4:$L$4</c:f>
              <c:numCache>
                <c:formatCode>General</c:formatCode>
                <c:ptCount val="11"/>
                <c:pt idx="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>
                  <c:v>24.86</c:v>
                </c:pt>
                <c:pt idx="8" formatCode="0.0">
                  <c:v>24.70293504689128</c:v>
                </c:pt>
                <c:pt idx="9">
                  <c:v>24.6</c:v>
                </c:pt>
                <c:pt idx="10">
                  <c:v>24.2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E26-4D8B-A6FC-259CBBB98CE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445493568"/>
        <c:axId val="-445489504"/>
      </c:lineChart>
      <c:catAx>
        <c:axId val="-445493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45489504"/>
        <c:crosses val="autoZero"/>
        <c:auto val="1"/>
        <c:lblAlgn val="ctr"/>
        <c:lblOffset val="100"/>
        <c:noMultiLvlLbl val="0"/>
      </c:catAx>
      <c:valAx>
        <c:axId val="-445489504"/>
        <c:scaling>
          <c:orientation val="minMax"/>
          <c:min val="19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45493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5114854400288E-2"/>
          <c:y val="8.0350227906910501E-2"/>
          <c:w val="0.94924923713617104"/>
          <c:h val="0.69818467369498305"/>
        </c:manualLayout>
      </c:layout>
      <c:lineChart>
        <c:grouping val="standard"/>
        <c:varyColors val="0"/>
        <c:ser>
          <c:idx val="0"/>
          <c:order val="0"/>
          <c:tx>
            <c:strRef>
              <c:f>'D28'!$A$10</c:f>
              <c:strCache>
                <c:ptCount val="1"/>
                <c:pt idx="0">
                  <c:v>C4E target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1.1722521095230501E-3"/>
                  <c:y val="1.3060345377234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E3-407D-962F-1AC94D8EFF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'D28'!$B$9:$L$9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'D28'!$B$10:$L$10</c:f>
              <c:numCache>
                <c:formatCode>General</c:formatCode>
                <c:ptCount val="11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BE3-407D-962F-1AC94D8EFF1C}"/>
            </c:ext>
          </c:extLst>
        </c:ser>
        <c:ser>
          <c:idx val="1"/>
          <c:order val="1"/>
          <c:tx>
            <c:strRef>
              <c:f>'D28'!$A$11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'D28'!$B$9:$L$9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'D28'!$B$11:$L$11</c:f>
              <c:numCache>
                <c:formatCode>General</c:formatCode>
                <c:ptCount val="11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>
                  <c:v>26.8</c:v>
                </c:pt>
                <c:pt idx="8" formatCode="0.0">
                  <c:v>26.662623389660279</c:v>
                </c:pt>
                <c:pt idx="9">
                  <c:v>26.7</c:v>
                </c:pt>
                <c:pt idx="10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BE3-407D-962F-1AC94D8EFF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434994224"/>
        <c:axId val="-434989456"/>
      </c:lineChart>
      <c:catAx>
        <c:axId val="-4349942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34989456"/>
        <c:crosses val="autoZero"/>
        <c:auto val="1"/>
        <c:lblAlgn val="ctr"/>
        <c:lblOffset val="100"/>
        <c:noMultiLvlLbl val="0"/>
      </c:catAx>
      <c:valAx>
        <c:axId val="-434989456"/>
        <c:scaling>
          <c:orientation val="minMax"/>
          <c:min val="22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34994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1C0BE-3104-594C-90EB-DC79457C8135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E6AA0-E0E7-2549-A212-2D4B3E7D2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73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862-5FE9-5248-889B-EB368725881D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EF6D-BFA6-BD4C-A41E-C2D1F2AF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23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862-5FE9-5248-889B-EB368725881D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EF6D-BFA6-BD4C-A41E-C2D1F2AF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2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862-5FE9-5248-889B-EB368725881D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EF6D-BFA6-BD4C-A41E-C2D1F2AF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862-5FE9-5248-889B-EB368725881D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EF6D-BFA6-BD4C-A41E-C2D1F2AF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5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862-5FE9-5248-889B-EB368725881D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EF6D-BFA6-BD4C-A41E-C2D1F2AF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862-5FE9-5248-889B-EB368725881D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EF6D-BFA6-BD4C-A41E-C2D1F2AF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54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862-5FE9-5248-889B-EB368725881D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EF6D-BFA6-BD4C-A41E-C2D1F2AF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1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862-5FE9-5248-889B-EB368725881D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EF6D-BFA6-BD4C-A41E-C2D1F2AF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3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862-5FE9-5248-889B-EB368725881D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EF6D-BFA6-BD4C-A41E-C2D1F2AF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9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862-5FE9-5248-889B-EB368725881D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EF6D-BFA6-BD4C-A41E-C2D1F2AF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4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862-5FE9-5248-889B-EB368725881D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EF6D-BFA6-BD4C-A41E-C2D1F2AF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6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B4862-5FE9-5248-889B-EB368725881D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8EF6D-BFA6-BD4C-A41E-C2D1F2AF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4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classsizematters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lasssizematters.org" TargetMode="External"/><Relationship Id="rId2" Type="http://schemas.openxmlformats.org/officeDocument/2006/relationships/hyperlink" Target="mailto:jatwell@council.nyc.gov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classsizematters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5029" y="-543340"/>
            <a:ext cx="9569963" cy="6888155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400" dirty="0"/>
            </a:br>
            <a:r>
              <a:rPr lang="en-US" sz="4400" b="1" dirty="0"/>
              <a:t>Problems with school overcrowding, school planning and school siting in NYC</a:t>
            </a:r>
            <a:br>
              <a:rPr lang="en-US" sz="4400" dirty="0"/>
            </a:br>
            <a:br>
              <a:rPr lang="en-US" sz="4400" dirty="0"/>
            </a:br>
            <a:br>
              <a:rPr lang="en-US" dirty="0"/>
            </a:br>
            <a:r>
              <a:rPr lang="en-US" sz="2700" dirty="0"/>
              <a:t>Leonie Haimson</a:t>
            </a:r>
            <a:br>
              <a:rPr lang="en-US" sz="2700" dirty="0"/>
            </a:br>
            <a:r>
              <a:rPr lang="en-US" sz="2700" dirty="0"/>
              <a:t>Class Size Matters</a:t>
            </a:r>
            <a:br>
              <a:rPr lang="en-US" sz="2700" dirty="0"/>
            </a:br>
            <a:r>
              <a:rPr lang="en-US" sz="2700" dirty="0"/>
              <a:t>2/16/17</a:t>
            </a:r>
            <a:br>
              <a:rPr lang="en-US" sz="2700" dirty="0"/>
            </a:br>
            <a:r>
              <a:rPr lang="en-US" sz="2700" dirty="0">
                <a:hlinkClick r:id="rId2"/>
              </a:rPr>
              <a:t>info@classsizematters.org</a:t>
            </a:r>
            <a:r>
              <a:rPr lang="en-US" sz="27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99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9755" y="365125"/>
            <a:ext cx="10300996" cy="1146175"/>
          </a:xfrm>
        </p:spPr>
        <p:txBody>
          <a:bodyPr/>
          <a:lstStyle/>
          <a:p>
            <a:r>
              <a:rPr lang="en-US" dirty="0"/>
              <a:t>And what’s happening with class size?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3143" y="1511301"/>
            <a:ext cx="1065555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following are average citywide class sizes according to the Nov. 2016 DOE data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Many schools and districts have much larger classes than indicated by these averages.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DOE promised the NYS Education Department to reduce class sizes in all grades starting in 2007 according to the new Contracts for Excellence law, but never followed through.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106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881" y="290287"/>
            <a:ext cx="11654119" cy="1400402"/>
          </a:xfrm>
        </p:spPr>
        <p:txBody>
          <a:bodyPr>
            <a:noAutofit/>
          </a:bodyPr>
          <a:lstStyle/>
          <a:p>
            <a:r>
              <a:rPr lang="en-US" sz="2800" dirty="0"/>
              <a:t>Average K-3 class sizes fell slightly this fall; yet remain </a:t>
            </a:r>
            <a:r>
              <a:rPr lang="en-US" sz="2800" b="1" i="1" dirty="0"/>
              <a:t>more than 4 students per class above the C4E goals </a:t>
            </a:r>
            <a:r>
              <a:rPr lang="en-US" sz="2800" dirty="0"/>
              <a:t> DOE originally promised to achieve</a:t>
            </a:r>
            <a:r>
              <a:rPr lang="en-US" sz="2800" b="1" i="1" dirty="0"/>
              <a:t>. </a:t>
            </a:r>
            <a:endParaRPr lang="en-US" sz="3900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537881" y="1825625"/>
          <a:ext cx="10972801" cy="4844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9477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318" y="365125"/>
            <a:ext cx="11349317" cy="1325563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Average class size for 4-8</a:t>
            </a:r>
            <a:r>
              <a:rPr lang="en-US" sz="2800" baseline="30000" dirty="0"/>
              <a:t>th</a:t>
            </a:r>
            <a:r>
              <a:rPr lang="en-US" sz="2800" dirty="0"/>
              <a:t> grades stayed at about the same as last year; </a:t>
            </a:r>
            <a:br>
              <a:rPr lang="en-US" sz="2800" dirty="0"/>
            </a:br>
            <a:r>
              <a:rPr lang="en-US" sz="2800" b="1" i="1" dirty="0"/>
              <a:t>nearly 4 students over original C4E goals</a:t>
            </a:r>
            <a:r>
              <a:rPr lang="en-US" sz="2800" dirty="0"/>
              <a:t>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199" y="1825625"/>
          <a:ext cx="10833847" cy="4862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8146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854682" cy="1090451"/>
          </a:xfrm>
        </p:spPr>
        <p:txBody>
          <a:bodyPr>
            <a:normAutofit fontScale="90000"/>
          </a:bodyPr>
          <a:lstStyle/>
          <a:p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r>
              <a:rPr lang="en-US" sz="4000" b="1" dirty="0"/>
              <a:t>What can you do?</a:t>
            </a:r>
            <a:br>
              <a:rPr lang="en-US" sz="4000" b="1" dirty="0"/>
            </a:br>
            <a:br>
              <a:rPr lang="en-US" sz="2700" b="1" dirty="0"/>
            </a:br>
            <a:r>
              <a:rPr lang="en-US" sz="2700" b="1" dirty="0"/>
              <a:t>--</a:t>
            </a:r>
            <a:r>
              <a:rPr lang="en-US" sz="2700" dirty="0"/>
              <a:t>Come to the Feb. 28, 2017 City Council hearings at City Hall to support our call for a improved process of school planning &amp; siting</a:t>
            </a: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---Come and testify or just come at 10:00 AM to show your support; bring signs! </a:t>
            </a: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---Public testimony will begin about 1 PM.  If you can’t attend, email Council staff the day before with your testimony to </a:t>
            </a:r>
            <a:r>
              <a:rPr lang="en-US" sz="2700" dirty="0">
                <a:hlinkClick r:id="rId2"/>
              </a:rPr>
              <a:t>jatwell@council.nyc.gov</a:t>
            </a: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---Or email us at </a:t>
            </a:r>
            <a:r>
              <a:rPr lang="en-US" sz="2700" dirty="0">
                <a:hlinkClick r:id="rId3"/>
              </a:rPr>
              <a:t>info@classsizematters.org</a:t>
            </a:r>
            <a:r>
              <a:rPr lang="en-US" sz="2700" dirty="0"/>
              <a:t> with your comments so we can put them into our written testimony </a:t>
            </a: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---Sign up for our newsletter at </a:t>
            </a:r>
            <a:r>
              <a:rPr lang="en-US" sz="2700" u="sng" dirty="0">
                <a:hlinkClick r:id="rId4"/>
              </a:rPr>
              <a:t>www.classsizematters.org </a:t>
            </a:r>
            <a:r>
              <a:rPr lang="en-US" sz="2700" dirty="0"/>
              <a:t>for updates on the latest developments</a:t>
            </a: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56481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New November 2016 capital plan still underfunded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dirty="0"/>
              <a:t>Plan funds less than 45,000 seats – </a:t>
            </a:r>
          </a:p>
          <a:p>
            <a:endParaRPr lang="en-US" dirty="0"/>
          </a:p>
          <a:p>
            <a:r>
              <a:rPr lang="en-US" dirty="0"/>
              <a:t>This is only about half (54%) of school seats necessary to alleviate current overcrowding and accommodate enrollment growth, according to DOE estimates</a:t>
            </a:r>
          </a:p>
          <a:p>
            <a:endParaRPr lang="en-US" dirty="0"/>
          </a:p>
          <a:p>
            <a:r>
              <a:rPr lang="en-US" dirty="0"/>
              <a:t>Only about one fourth of seats needed according to DOE have actual sites and are in process of scope and design.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666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1125038"/>
              </p:ext>
            </p:extLst>
          </p:nvPr>
        </p:nvGraphicFramePr>
        <p:xfrm>
          <a:off x="889000" y="501374"/>
          <a:ext cx="10515600" cy="5726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2606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912027"/>
              </p:ext>
            </p:extLst>
          </p:nvPr>
        </p:nvGraphicFramePr>
        <p:xfrm>
          <a:off x="503852" y="186614"/>
          <a:ext cx="10898155" cy="6363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145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1628054"/>
              </p:ext>
            </p:extLst>
          </p:nvPr>
        </p:nvGraphicFramePr>
        <p:xfrm>
          <a:off x="425300" y="205272"/>
          <a:ext cx="11312609" cy="6139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5115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0898919"/>
              </p:ext>
            </p:extLst>
          </p:nvPr>
        </p:nvGraphicFramePr>
        <p:xfrm>
          <a:off x="850605" y="361507"/>
          <a:ext cx="10377376" cy="5550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94884" y="5911702"/>
            <a:ext cx="9845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DOE claims no more HS seats needed in Manhattan, Bronx or Brooklyn</a:t>
            </a:r>
          </a:p>
        </p:txBody>
      </p:sp>
    </p:spTree>
    <p:extLst>
      <p:ext uri="{BB962C8B-B14F-4D97-AF65-F5344CB8AC3E}">
        <p14:creationId xmlns:p14="http://schemas.microsoft.com/office/powerpoint/2010/main" val="368925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i="1" dirty="0"/>
              <a:t>Our estimates suggest that the actual unfunded need is much higher</a:t>
            </a:r>
            <a:br>
              <a:rPr lang="en-US" sz="2800" i="1" dirty="0"/>
            </a:b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4343"/>
            <a:ext cx="10515600" cy="4812620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/>
              <a:t>Over 500,000 students are currently in overcrowded schools according to DOE data</a:t>
            </a:r>
          </a:p>
          <a:p>
            <a:endParaRPr lang="en-US" sz="9600" dirty="0"/>
          </a:p>
          <a:p>
            <a:r>
              <a:rPr lang="en-US" sz="11200" dirty="0"/>
              <a:t>DOE school capacity formula is  based on average class sizes larger than currently exist in NYC schools (28 students per class in 4-8</a:t>
            </a:r>
            <a:r>
              <a:rPr lang="en-US" sz="11200" baseline="30000" dirty="0"/>
              <a:t>th</a:t>
            </a:r>
            <a:r>
              <a:rPr lang="en-US" sz="11200" dirty="0"/>
              <a:t> grades; 30 in HS) </a:t>
            </a:r>
          </a:p>
          <a:p>
            <a:endParaRPr lang="en-US" sz="11200" dirty="0"/>
          </a:p>
          <a:p>
            <a:r>
              <a:rPr lang="en-US" sz="11200" dirty="0"/>
              <a:t>Even using DOE’s own formula and data, DOE estimates of need are less than would follow from rapid growth in many districts </a:t>
            </a:r>
          </a:p>
          <a:p>
            <a:endParaRPr lang="en-US" sz="11200" dirty="0"/>
          </a:p>
          <a:p>
            <a:r>
              <a:rPr lang="en-US" sz="11200" dirty="0"/>
              <a:t>Their enrollment projections have proven faulty many times and their projections using housing starts are based on Census data more than 16 years old. </a:t>
            </a:r>
          </a:p>
          <a:p>
            <a:endParaRPr lang="en-US" sz="12800" dirty="0"/>
          </a:p>
          <a:p>
            <a:endParaRPr lang="en-US" sz="12800" dirty="0"/>
          </a:p>
          <a:p>
            <a:endParaRPr lang="en-US" sz="12800" dirty="0"/>
          </a:p>
          <a:p>
            <a:endParaRPr lang="en-US" dirty="0"/>
          </a:p>
          <a:p>
            <a:r>
              <a:rPr lang="en-US" sz="1900" i="1" dirty="0"/>
              <a:t>Data source: http://www.nycsca.org/Community/Capital-Plan-Reports-Data#Housing-Projections-70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231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0457" y="365126"/>
            <a:ext cx="10134600" cy="636360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4900" b="1" dirty="0"/>
              <a:t>School siting dysfunctional</a:t>
            </a: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--There are districts  where schools have been funded </a:t>
            </a:r>
            <a:r>
              <a:rPr lang="en-US" sz="2700" b="1" i="1" dirty="0"/>
              <a:t>for more than ten years without a single school sited or built</a:t>
            </a:r>
            <a:r>
              <a:rPr lang="en-US" sz="2700" b="1" dirty="0"/>
              <a:t> ; </a:t>
            </a:r>
            <a:br>
              <a:rPr lang="en-US" sz="2700" b="1" dirty="0"/>
            </a:br>
            <a:br>
              <a:rPr lang="en-US" sz="2700" dirty="0"/>
            </a:br>
            <a:r>
              <a:rPr lang="en-US" sz="2700" dirty="0"/>
              <a:t>--School Construction Authority only has one person on staff per borough looking for sites for schools; </a:t>
            </a: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---The SCA never uses eminent domain to acquire sites unless the property has recently been on the market; </a:t>
            </a: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--- They never “cold call” to try to identify potentially available sites before they go on the market; </a:t>
            </a: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--- There have been more than 4,000 seats funded for 3 years in the “class size reduction” category with only three small projects identified </a:t>
            </a:r>
            <a:br>
              <a:rPr lang="en-US" sz="2700" dirty="0"/>
            </a:b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3973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65200" y="365125"/>
            <a:ext cx="10388600" cy="1133475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b="1" dirty="0"/>
              <a:t>We need a new planning process for schools </a:t>
            </a:r>
            <a:br>
              <a:rPr lang="en-US" sz="2700" dirty="0"/>
            </a:b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-- So that schools are built efficiently along with new housing and not years afterwards </a:t>
            </a: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--Developers should have to pay into a fund for new schools or provide space for a new school in their development</a:t>
            </a: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---In most large states and districts, developers have to pay an “impact fee” to help fund new infrastructure including schools, but not in NYC  </a:t>
            </a: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---In NYC planning process, a new residential development has to increase overcrowding by a large percent to even consider the need for a new school – even in neighborhoods where the schools are ALREADY very overcrowded.</a:t>
            </a: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----That’s why we need a Commission to come up with proposals to improve the school planning and siting process.</a:t>
            </a:r>
            <a:br>
              <a:rPr lang="en-US" sz="2700" dirty="0"/>
            </a:br>
            <a:br>
              <a:rPr lang="en-US" sz="2700" dirty="0"/>
            </a:b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72222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3116</TotalTime>
  <Words>399</Words>
  <Application>Microsoft Office PowerPoint</Application>
  <PresentationFormat>Widescreen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       Problems with school overcrowding, school planning and school siting in NYC   Leonie Haimson Class Size Matters 2/16/17 info@classsizematters.org  </vt:lpstr>
      <vt:lpstr>New November 2016 capital plan still underfunded </vt:lpstr>
      <vt:lpstr>PowerPoint Presentation</vt:lpstr>
      <vt:lpstr>PowerPoint Presentation</vt:lpstr>
      <vt:lpstr>PowerPoint Presentation</vt:lpstr>
      <vt:lpstr>PowerPoint Presentation</vt:lpstr>
      <vt:lpstr>Our estimates suggest that the actual unfunded need is much higher </vt:lpstr>
      <vt:lpstr>           School siting dysfunctional  --There are districts  where schools have been funded for more than ten years without a single school sited or built ;   --School Construction Authority only has one person on staff per borough looking for sites for schools;   ---The SCA never uses eminent domain to acquire sites unless the property has recently been on the market;   --- They never “cold call” to try to identify potentially available sites before they go on the market;   --- There have been more than 4,000 seats funded for 3 years in the “class size reduction” category with only three small projects identified   </vt:lpstr>
      <vt:lpstr>           We need a new planning process for schools    -- So that schools are built efficiently along with new housing and not years afterwards   --Developers should have to pay into a fund for new schools or provide space for a new school in their development  ---In most large states and districts, developers have to pay an “impact fee” to help fund new infrastructure including schools, but not in NYC    ---In NYC planning process, a new residential development has to increase overcrowding by a large percent to even consider the need for a new school – even in neighborhoods where the schools are ALREADY very overcrowded.  ----That’s why we need a Commission to come up with proposals to improve the school planning and siting process.   </vt:lpstr>
      <vt:lpstr>And what’s happening with class size?</vt:lpstr>
      <vt:lpstr>Average K-3 class sizes fell slightly this fall; yet remain more than 4 students per class above the C4E goals  DOE originally promised to achieve. </vt:lpstr>
      <vt:lpstr>Average class size for 4-8th grades stayed at about the same as last year;  nearly 4 students over original C4E goals.</vt:lpstr>
      <vt:lpstr>                What can you do?  --Come to the Feb. 28, 2017 City Council hearings at City Hall to support our call for a improved process of school planning &amp; siting  ---Come and testify or just come at 10:00 AM to show your support; bring signs!   ---Public testimony will begin about 1 PM.  If you can’t attend, email Council staff the day before with your testimony to jatwell@council.nyc.gov  ---Or email us at info@classsizematters.org with your comments so we can put them into our written testimony   ---Sign up for our newsletter at www.classsizematters.org for updates on the latest developments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Plan for  November 2016</dc:title>
  <dc:creator>Martha Chavez</dc:creator>
  <cp:lastModifiedBy>Leonie Haimson</cp:lastModifiedBy>
  <cp:revision>48</cp:revision>
  <dcterms:created xsi:type="dcterms:W3CDTF">2017-01-10T17:17:21Z</dcterms:created>
  <dcterms:modified xsi:type="dcterms:W3CDTF">2017-02-21T17:25:20Z</dcterms:modified>
</cp:coreProperties>
</file>