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3.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31.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33.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5.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46"/>
  </p:notesMasterIdLst>
  <p:handoutMasterIdLst>
    <p:handoutMasterId r:id="rId47"/>
  </p:handoutMasterIdLst>
  <p:sldIdLst>
    <p:sldId id="261" r:id="rId3"/>
    <p:sldId id="262" r:id="rId4"/>
    <p:sldId id="367" r:id="rId5"/>
    <p:sldId id="264" r:id="rId6"/>
    <p:sldId id="265" r:id="rId7"/>
    <p:sldId id="263" r:id="rId8"/>
    <p:sldId id="366" r:id="rId9"/>
    <p:sldId id="358" r:id="rId10"/>
    <p:sldId id="350" r:id="rId11"/>
    <p:sldId id="340" r:id="rId12"/>
    <p:sldId id="349" r:id="rId13"/>
    <p:sldId id="299" r:id="rId14"/>
    <p:sldId id="318" r:id="rId15"/>
    <p:sldId id="336" r:id="rId16"/>
    <p:sldId id="330" r:id="rId17"/>
    <p:sldId id="320" r:id="rId18"/>
    <p:sldId id="319" r:id="rId19"/>
    <p:sldId id="345" r:id="rId20"/>
    <p:sldId id="304" r:id="rId21"/>
    <p:sldId id="351" r:id="rId22"/>
    <p:sldId id="314" r:id="rId23"/>
    <p:sldId id="321" r:id="rId24"/>
    <p:sldId id="331" r:id="rId25"/>
    <p:sldId id="324" r:id="rId26"/>
    <p:sldId id="357" r:id="rId27"/>
    <p:sldId id="291" r:id="rId28"/>
    <p:sldId id="359" r:id="rId29"/>
    <p:sldId id="294" r:id="rId30"/>
    <p:sldId id="295" r:id="rId31"/>
    <p:sldId id="355" r:id="rId32"/>
    <p:sldId id="297" r:id="rId33"/>
    <p:sldId id="360" r:id="rId34"/>
    <p:sldId id="298" r:id="rId35"/>
    <p:sldId id="354" r:id="rId36"/>
    <p:sldId id="301" r:id="rId37"/>
    <p:sldId id="302" r:id="rId38"/>
    <p:sldId id="303" r:id="rId39"/>
    <p:sldId id="361" r:id="rId40"/>
    <p:sldId id="339" r:id="rId41"/>
    <p:sldId id="363" r:id="rId42"/>
    <p:sldId id="362" r:id="rId43"/>
    <p:sldId id="364" r:id="rId44"/>
    <p:sldId id="323" r:id="rId4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7">
          <p15:clr>
            <a:srgbClr val="A4A3A4"/>
          </p15:clr>
        </p15:guide>
        <p15:guide id="2" orient="horz" pos="3888">
          <p15:clr>
            <a:srgbClr val="A4A3A4"/>
          </p15:clr>
        </p15:guide>
        <p15:guide id="3" pos="5328" userDrawn="1">
          <p15:clr>
            <a:srgbClr val="A4A3A4"/>
          </p15:clr>
        </p15:guide>
        <p15:guide id="4" pos="456"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atino Tania" initials="ST"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84" autoAdjust="0"/>
    <p:restoredTop sz="83789" autoAdjust="0"/>
  </p:normalViewPr>
  <p:slideViewPr>
    <p:cSldViewPr snapToGrid="0" snapToObjects="1">
      <p:cViewPr>
        <p:scale>
          <a:sx n="104" d="100"/>
          <a:sy n="104" d="100"/>
        </p:scale>
        <p:origin x="-1824" y="30"/>
      </p:cViewPr>
      <p:guideLst>
        <p:guide orient="horz" pos="1007"/>
        <p:guide orient="horz" pos="3888"/>
        <p:guide pos="5328"/>
        <p:guide pos="456"/>
      </p:guideLst>
    </p:cSldViewPr>
  </p:slideViewPr>
  <p:notesTextViewPr>
    <p:cViewPr>
      <p:scale>
        <a:sx n="100" d="100"/>
        <a:sy n="100" d="100"/>
      </p:scale>
      <p:origin x="0" y="0"/>
    </p:cViewPr>
  </p:notesTextViewPr>
  <p:notesViewPr>
    <p:cSldViewPr snapToGrid="0" snapToObjects="1">
      <p:cViewPr varScale="1">
        <p:scale>
          <a:sx n="105" d="100"/>
          <a:sy n="105" d="100"/>
        </p:scale>
        <p:origin x="-3112" y="-10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64496-37E9-4430-953D-59E4F1E191F1}" type="doc">
      <dgm:prSet loTypeId="urn:microsoft.com/office/officeart/2005/8/layout/venn2" loCatId="relationship" qsTypeId="urn:microsoft.com/office/officeart/2005/8/quickstyle/3d4" qsCatId="3D" csTypeId="urn:microsoft.com/office/officeart/2005/8/colors/colorful2" csCatId="colorful" phldr="1"/>
      <dgm:spPr/>
      <dgm:t>
        <a:bodyPr/>
        <a:lstStyle/>
        <a:p>
          <a:endParaRPr lang="en-US"/>
        </a:p>
      </dgm:t>
    </dgm:pt>
    <dgm:pt modelId="{9F12C93F-76F7-4F13-AEA0-A4CC4952DD8A}">
      <dgm:prSet phldrT="[Text]" custT="1"/>
      <dgm:spPr/>
      <dgm:t>
        <a:bodyPr/>
        <a:lstStyle/>
        <a:p>
          <a:endParaRPr lang="en-US" sz="1200" dirty="0">
            <a:latin typeface="HelveticaRounded LT Std Bd"/>
          </a:endParaRPr>
        </a:p>
        <a:p>
          <a:endParaRPr lang="en-US" sz="1200" dirty="0">
            <a:latin typeface="HelveticaRounded LT Std Bd"/>
          </a:endParaRPr>
        </a:p>
        <a:p>
          <a:endParaRPr lang="en-US" sz="1200" dirty="0">
            <a:latin typeface="HelveticaRounded LT Std Bd"/>
          </a:endParaRPr>
        </a:p>
        <a:p>
          <a:r>
            <a:rPr lang="en-US" sz="1400" dirty="0" err="1">
              <a:latin typeface="HelveticaRounded LT Std Bd"/>
            </a:rPr>
            <a:t>langage</a:t>
          </a:r>
          <a:r>
            <a:rPr lang="en-US" sz="1400" dirty="0">
              <a:latin typeface="HelveticaRounded LT Std Bd"/>
            </a:rPr>
            <a:t> </a:t>
          </a:r>
          <a:r>
            <a:rPr lang="en-US" sz="1400" dirty="0" err="1">
              <a:latin typeface="HelveticaRounded LT Std Bd"/>
            </a:rPr>
            <a:t>corporel</a:t>
          </a:r>
          <a:r>
            <a:rPr lang="en-US" sz="1400" dirty="0">
              <a:latin typeface="HelveticaRounded LT Std Bd"/>
            </a:rPr>
            <a:t>, </a:t>
          </a:r>
          <a:r>
            <a:rPr lang="en-US" sz="1400" dirty="0" err="1">
              <a:latin typeface="HelveticaRounded LT Std Bd"/>
            </a:rPr>
            <a:t>connaissance</a:t>
          </a:r>
          <a:r>
            <a:rPr lang="en-US" sz="1400" dirty="0">
              <a:latin typeface="HelveticaRounded LT Std Bd"/>
            </a:rPr>
            <a:t> de la </a:t>
          </a:r>
          <a:r>
            <a:rPr lang="en-US" sz="1400" dirty="0" err="1">
              <a:latin typeface="HelveticaRounded LT Std Bd"/>
            </a:rPr>
            <a:t>personne</a:t>
          </a:r>
          <a:r>
            <a:rPr lang="en-US" sz="1400" dirty="0">
              <a:latin typeface="HelveticaRounded LT Std Bd"/>
            </a:rPr>
            <a:t>, </a:t>
          </a:r>
          <a:r>
            <a:rPr lang="en-US" sz="1400" dirty="0" err="1">
              <a:latin typeface="HelveticaRounded LT Std Bd"/>
            </a:rPr>
            <a:t>connaissance</a:t>
          </a:r>
          <a:r>
            <a:rPr lang="en-US" sz="1400" dirty="0">
              <a:latin typeface="HelveticaRounded LT Std Bd"/>
            </a:rPr>
            <a:t> de la </a:t>
          </a:r>
          <a:r>
            <a:rPr lang="en-US" sz="1400" dirty="0" err="1">
              <a:latin typeface="HelveticaRounded LT Std Bd"/>
            </a:rPr>
            <a:t>communauté</a:t>
          </a:r>
          <a:r>
            <a:rPr lang="en-US" sz="1400" dirty="0">
              <a:latin typeface="HelveticaRounded LT Std Bd"/>
            </a:rPr>
            <a:t>, </a:t>
          </a:r>
          <a:r>
            <a:rPr lang="en-US" sz="1400" dirty="0" err="1">
              <a:latin typeface="HelveticaRounded LT Std Bd"/>
            </a:rPr>
            <a:t>renseignements</a:t>
          </a:r>
          <a:r>
            <a:rPr lang="en-US" sz="1400" dirty="0">
              <a:latin typeface="HelveticaRounded LT Std Bd"/>
            </a:rPr>
            <a:t> </a:t>
          </a:r>
          <a:r>
            <a:rPr lang="en-US" sz="1400" dirty="0" err="1">
              <a:latin typeface="HelveticaRounded LT Std Bd"/>
            </a:rPr>
            <a:t>d'identification</a:t>
          </a:r>
          <a:r>
            <a:rPr lang="en-US" sz="1400" dirty="0">
              <a:latin typeface="HelveticaRounded LT Std Bd"/>
            </a:rPr>
            <a:t>, </a:t>
          </a:r>
          <a:r>
            <a:rPr lang="en-US" sz="1400" dirty="0" err="1">
              <a:latin typeface="HelveticaRounded LT Std Bd"/>
            </a:rPr>
            <a:t>possibilité</a:t>
          </a:r>
          <a:r>
            <a:rPr lang="en-US" sz="1400" dirty="0">
              <a:latin typeface="HelveticaRounded LT Std Bd"/>
            </a:rPr>
            <a:t> de séances multiples, temps pour </a:t>
          </a:r>
          <a:r>
            <a:rPr lang="en-US" sz="1400" dirty="0" err="1">
              <a:latin typeface="HelveticaRounded LT Std Bd"/>
            </a:rPr>
            <a:t>créer</a:t>
          </a:r>
          <a:r>
            <a:rPr lang="en-US" sz="1400" dirty="0">
              <a:latin typeface="HelveticaRounded LT Std Bd"/>
            </a:rPr>
            <a:t> </a:t>
          </a:r>
          <a:r>
            <a:rPr lang="en-US" sz="1400" dirty="0" err="1">
              <a:latin typeface="HelveticaRounded LT Std Bd"/>
            </a:rPr>
            <a:t>une</a:t>
          </a:r>
          <a:r>
            <a:rPr lang="en-US" sz="1400" dirty="0">
              <a:latin typeface="HelveticaRounded LT Std Bd"/>
            </a:rPr>
            <a:t> relation </a:t>
          </a:r>
          <a:r>
            <a:rPr lang="en-US" sz="1400" dirty="0" err="1">
              <a:latin typeface="HelveticaRounded LT Std Bd"/>
            </a:rPr>
            <a:t>thérapeutique</a:t>
          </a:r>
          <a:endParaRPr lang="en-US" sz="1400" dirty="0">
            <a:latin typeface="HelveticaRounded LT Std Bd"/>
          </a:endParaRPr>
        </a:p>
      </dgm:t>
    </dgm:pt>
    <dgm:pt modelId="{48D82F3D-C2AE-4231-80B5-919CD292AB72}" type="parTrans" cxnId="{CBCBF652-2148-4771-B1D4-E92D50D443F6}">
      <dgm:prSet/>
      <dgm:spPr/>
      <dgm:t>
        <a:bodyPr/>
        <a:lstStyle/>
        <a:p>
          <a:endParaRPr lang="en-US"/>
        </a:p>
      </dgm:t>
    </dgm:pt>
    <dgm:pt modelId="{256E5CEF-E116-43B6-8C63-7CF5A267B374}" type="sibTrans" cxnId="{CBCBF652-2148-4771-B1D4-E92D50D443F6}">
      <dgm:prSet/>
      <dgm:spPr/>
      <dgm:t>
        <a:bodyPr/>
        <a:lstStyle/>
        <a:p>
          <a:endParaRPr lang="en-US"/>
        </a:p>
      </dgm:t>
    </dgm:pt>
    <dgm:pt modelId="{F87FC97B-CC01-42E7-81E6-FE4D432F9FA2}">
      <dgm:prSet phldrT="[Text]" custT="1"/>
      <dgm:spPr/>
      <dgm:t>
        <a:bodyPr/>
        <a:lstStyle/>
        <a:p>
          <a:endParaRPr lang="en-US" sz="1200" dirty="0">
            <a:latin typeface="HelveticaRounded LT Std Bd"/>
          </a:endParaRPr>
        </a:p>
        <a:p>
          <a:r>
            <a:rPr lang="en-US" sz="1400" dirty="0">
              <a:latin typeface="HelveticaRounded LT Std Bd"/>
            </a:rPr>
            <a:t>ton de </a:t>
          </a:r>
          <a:r>
            <a:rPr lang="en-US" sz="1400" dirty="0" err="1">
              <a:latin typeface="HelveticaRounded LT Std Bd"/>
            </a:rPr>
            <a:t>voix</a:t>
          </a:r>
          <a:r>
            <a:rPr lang="en-US" sz="1400" dirty="0">
              <a:latin typeface="HelveticaRounded LT Std Bd"/>
            </a:rPr>
            <a:t>, </a:t>
          </a:r>
          <a:r>
            <a:rPr lang="en-US" sz="1400" dirty="0" err="1">
              <a:latin typeface="HelveticaRounded LT Std Bd"/>
            </a:rPr>
            <a:t>synchronisation</a:t>
          </a:r>
          <a:r>
            <a:rPr lang="en-US" sz="1400" dirty="0">
              <a:latin typeface="HelveticaRounded LT Std Bd"/>
            </a:rPr>
            <a:t>, </a:t>
          </a:r>
          <a:r>
            <a:rPr lang="en-US" sz="1400" dirty="0" err="1">
              <a:latin typeface="HelveticaRounded LT Std Bd"/>
            </a:rPr>
            <a:t>rythme</a:t>
          </a:r>
          <a:r>
            <a:rPr lang="en-US" sz="1400" dirty="0">
              <a:latin typeface="HelveticaRounded LT Std Bd"/>
            </a:rPr>
            <a:t> </a:t>
          </a:r>
          <a:r>
            <a:rPr lang="en-US" sz="1400" dirty="0" err="1">
              <a:latin typeface="HelveticaRounded LT Std Bd"/>
            </a:rPr>
            <a:t>respiratoire</a:t>
          </a:r>
          <a:r>
            <a:rPr lang="en-US" sz="1400" dirty="0">
              <a:latin typeface="HelveticaRounded LT Std Bd"/>
            </a:rPr>
            <a:t>, bruit de fond</a:t>
          </a:r>
        </a:p>
      </dgm:t>
    </dgm:pt>
    <dgm:pt modelId="{E727959A-EC22-42CD-9F83-AF529BCED2AB}" type="parTrans" cxnId="{DFF5A5FD-C86E-4311-9EEA-4D6D486884E6}">
      <dgm:prSet/>
      <dgm:spPr/>
      <dgm:t>
        <a:bodyPr/>
        <a:lstStyle/>
        <a:p>
          <a:endParaRPr lang="en-US"/>
        </a:p>
      </dgm:t>
    </dgm:pt>
    <dgm:pt modelId="{5484A5D7-5E79-460B-8864-956AC036147D}" type="sibTrans" cxnId="{DFF5A5FD-C86E-4311-9EEA-4D6D486884E6}">
      <dgm:prSet/>
      <dgm:spPr/>
      <dgm:t>
        <a:bodyPr/>
        <a:lstStyle/>
        <a:p>
          <a:endParaRPr lang="en-US"/>
        </a:p>
      </dgm:t>
    </dgm:pt>
    <dgm:pt modelId="{7202881C-9662-4CCF-929A-9DA5706CEE3A}">
      <dgm:prSet phldrT="[Text]" custT="1"/>
      <dgm:spPr/>
      <dgm:t>
        <a:bodyPr/>
        <a:lstStyle/>
        <a:p>
          <a:r>
            <a:rPr lang="en-US" sz="1400" dirty="0">
              <a:latin typeface="HelveticaRounded LT Std Bd"/>
            </a:rPr>
            <a:t>mots, </a:t>
          </a:r>
          <a:r>
            <a:rPr lang="en-US" sz="1400" dirty="0" err="1">
              <a:latin typeface="HelveticaRounded LT Std Bd"/>
            </a:rPr>
            <a:t>vocabulaire</a:t>
          </a:r>
          <a:r>
            <a:rPr lang="en-US" sz="1400" dirty="0">
              <a:latin typeface="HelveticaRounded LT Std Bd"/>
            </a:rPr>
            <a:t>, </a:t>
          </a:r>
          <a:r>
            <a:rPr lang="en-US" sz="1400" dirty="0" err="1">
              <a:latin typeface="HelveticaRounded LT Std Bd"/>
            </a:rPr>
            <a:t>émojis</a:t>
          </a:r>
          <a:r>
            <a:rPr lang="en-US" sz="1400" dirty="0">
              <a:latin typeface="HelveticaRounded LT Std Bd"/>
            </a:rPr>
            <a:t>, </a:t>
          </a:r>
          <a:r>
            <a:rPr lang="en-US" sz="1400" dirty="0" err="1">
              <a:latin typeface="HelveticaRounded LT Std Bd"/>
            </a:rPr>
            <a:t>synchronisation</a:t>
          </a:r>
          <a:r>
            <a:rPr lang="en-US" sz="1400" dirty="0">
              <a:latin typeface="HelveticaRounded LT Std Bd"/>
            </a:rPr>
            <a:t>, </a:t>
          </a:r>
          <a:r>
            <a:rPr lang="en-US" sz="1400" dirty="0" err="1">
              <a:latin typeface="HelveticaRounded LT Std Bd"/>
            </a:rPr>
            <a:t>niveau</a:t>
          </a:r>
          <a:r>
            <a:rPr lang="en-US" sz="1400" dirty="0">
              <a:latin typeface="HelveticaRounded LT Std Bd"/>
            </a:rPr>
            <a:t> </a:t>
          </a:r>
          <a:r>
            <a:rPr lang="en-US" sz="1400" dirty="0" err="1">
              <a:latin typeface="HelveticaRounded LT Std Bd"/>
            </a:rPr>
            <a:t>d'engagement</a:t>
          </a:r>
          <a:endParaRPr lang="en-US" sz="1400" dirty="0">
            <a:latin typeface="HelveticaRounded LT Std Bd"/>
          </a:endParaRPr>
        </a:p>
        <a:p>
          <a:endParaRPr lang="en-US" sz="1400" dirty="0">
            <a:latin typeface="HelveticaRounded LT Std Bd"/>
          </a:endParaRPr>
        </a:p>
        <a:p>
          <a:endParaRPr lang="en-US" sz="1400" dirty="0">
            <a:latin typeface="HelveticaRounded LT Std Bd"/>
          </a:endParaRPr>
        </a:p>
      </dgm:t>
    </dgm:pt>
    <dgm:pt modelId="{AF96DA90-F663-4A9F-9C28-D0C272AE815C}" type="parTrans" cxnId="{AC852617-E7EF-4A31-B778-8C3AEEB0DD63}">
      <dgm:prSet/>
      <dgm:spPr/>
      <dgm:t>
        <a:bodyPr/>
        <a:lstStyle/>
        <a:p>
          <a:endParaRPr lang="en-US"/>
        </a:p>
      </dgm:t>
    </dgm:pt>
    <dgm:pt modelId="{BB1547D2-0D97-432F-899D-D29179BCE8B6}" type="sibTrans" cxnId="{AC852617-E7EF-4A31-B778-8C3AEEB0DD63}">
      <dgm:prSet/>
      <dgm:spPr/>
      <dgm:t>
        <a:bodyPr/>
        <a:lstStyle/>
        <a:p>
          <a:endParaRPr lang="en-US"/>
        </a:p>
      </dgm:t>
    </dgm:pt>
    <dgm:pt modelId="{6F95F753-E995-42ED-9261-5D2B4CDD7709}" type="pres">
      <dgm:prSet presAssocID="{67764496-37E9-4430-953D-59E4F1E191F1}" presName="Name0" presStyleCnt="0">
        <dgm:presLayoutVars>
          <dgm:chMax val="7"/>
          <dgm:resizeHandles val="exact"/>
        </dgm:presLayoutVars>
      </dgm:prSet>
      <dgm:spPr/>
      <dgm:t>
        <a:bodyPr/>
        <a:lstStyle/>
        <a:p>
          <a:endParaRPr lang="fr-CA"/>
        </a:p>
      </dgm:t>
    </dgm:pt>
    <dgm:pt modelId="{62E6BF14-B61F-41D1-898B-463F2C97E39C}" type="pres">
      <dgm:prSet presAssocID="{67764496-37E9-4430-953D-59E4F1E191F1}" presName="comp1" presStyleCnt="0"/>
      <dgm:spPr/>
    </dgm:pt>
    <dgm:pt modelId="{FE01DD5B-A102-43E4-958C-7A8E79918845}" type="pres">
      <dgm:prSet presAssocID="{67764496-37E9-4430-953D-59E4F1E191F1}" presName="circle1" presStyleLbl="node1" presStyleIdx="0" presStyleCnt="3" custScaleX="139783" custLinFactNeighborX="0"/>
      <dgm:spPr/>
      <dgm:t>
        <a:bodyPr/>
        <a:lstStyle/>
        <a:p>
          <a:endParaRPr lang="fr-CA"/>
        </a:p>
      </dgm:t>
    </dgm:pt>
    <dgm:pt modelId="{3064129A-D967-44F6-8D5C-D25D0BA2FA23}" type="pres">
      <dgm:prSet presAssocID="{67764496-37E9-4430-953D-59E4F1E191F1}" presName="c1text" presStyleLbl="node1" presStyleIdx="0" presStyleCnt="3">
        <dgm:presLayoutVars>
          <dgm:bulletEnabled val="1"/>
        </dgm:presLayoutVars>
      </dgm:prSet>
      <dgm:spPr/>
      <dgm:t>
        <a:bodyPr/>
        <a:lstStyle/>
        <a:p>
          <a:endParaRPr lang="fr-CA"/>
        </a:p>
      </dgm:t>
    </dgm:pt>
    <dgm:pt modelId="{207B59BE-AEBE-4A70-B633-D5FCBE7C9121}" type="pres">
      <dgm:prSet presAssocID="{67764496-37E9-4430-953D-59E4F1E191F1}" presName="comp2" presStyleCnt="0"/>
      <dgm:spPr/>
    </dgm:pt>
    <dgm:pt modelId="{7F51D916-E40C-4042-95A8-B49C0E19CCD2}" type="pres">
      <dgm:prSet presAssocID="{67764496-37E9-4430-953D-59E4F1E191F1}" presName="circle2" presStyleLbl="node1" presStyleIdx="1" presStyleCnt="3" custScaleX="125929" custScaleY="82331" custLinFactNeighborX="0" custLinFactNeighborY="15303"/>
      <dgm:spPr/>
      <dgm:t>
        <a:bodyPr/>
        <a:lstStyle/>
        <a:p>
          <a:endParaRPr lang="fr-CA"/>
        </a:p>
      </dgm:t>
    </dgm:pt>
    <dgm:pt modelId="{FCDAE68A-8527-48B2-BD58-71265C1E3270}" type="pres">
      <dgm:prSet presAssocID="{67764496-37E9-4430-953D-59E4F1E191F1}" presName="c2text" presStyleLbl="node1" presStyleIdx="1" presStyleCnt="3">
        <dgm:presLayoutVars>
          <dgm:bulletEnabled val="1"/>
        </dgm:presLayoutVars>
      </dgm:prSet>
      <dgm:spPr/>
      <dgm:t>
        <a:bodyPr/>
        <a:lstStyle/>
        <a:p>
          <a:endParaRPr lang="fr-CA"/>
        </a:p>
      </dgm:t>
    </dgm:pt>
    <dgm:pt modelId="{2A9D1427-230E-4EF8-B557-F2E37FC07994}" type="pres">
      <dgm:prSet presAssocID="{67764496-37E9-4430-953D-59E4F1E191F1}" presName="comp3" presStyleCnt="0"/>
      <dgm:spPr/>
    </dgm:pt>
    <dgm:pt modelId="{745A4CA4-479B-4D02-AC3F-82EB8CF68189}" type="pres">
      <dgm:prSet presAssocID="{67764496-37E9-4430-953D-59E4F1E191F1}" presName="circle3" presStyleLbl="node1" presStyleIdx="2" presStyleCnt="3" custScaleX="143106" custScaleY="73814" custLinFactNeighborX="1140" custLinFactNeighborY="8956"/>
      <dgm:spPr/>
      <dgm:t>
        <a:bodyPr/>
        <a:lstStyle/>
        <a:p>
          <a:endParaRPr lang="fr-CA"/>
        </a:p>
      </dgm:t>
    </dgm:pt>
    <dgm:pt modelId="{7CE73A9F-71D8-4CD9-9015-D52436B6FEA4}" type="pres">
      <dgm:prSet presAssocID="{67764496-37E9-4430-953D-59E4F1E191F1}" presName="c3text" presStyleLbl="node1" presStyleIdx="2" presStyleCnt="3">
        <dgm:presLayoutVars>
          <dgm:bulletEnabled val="1"/>
        </dgm:presLayoutVars>
      </dgm:prSet>
      <dgm:spPr/>
      <dgm:t>
        <a:bodyPr/>
        <a:lstStyle/>
        <a:p>
          <a:endParaRPr lang="fr-CA"/>
        </a:p>
      </dgm:t>
    </dgm:pt>
  </dgm:ptLst>
  <dgm:cxnLst>
    <dgm:cxn modelId="{AC852617-E7EF-4A31-B778-8C3AEEB0DD63}" srcId="{67764496-37E9-4430-953D-59E4F1E191F1}" destId="{7202881C-9662-4CCF-929A-9DA5706CEE3A}" srcOrd="2" destOrd="0" parTransId="{AF96DA90-F663-4A9F-9C28-D0C272AE815C}" sibTransId="{BB1547D2-0D97-432F-899D-D29179BCE8B6}"/>
    <dgm:cxn modelId="{CC50A9C3-D78C-4E26-8FEE-7313FFA824A5}" type="presOf" srcId="{7202881C-9662-4CCF-929A-9DA5706CEE3A}" destId="{7CE73A9F-71D8-4CD9-9015-D52436B6FEA4}" srcOrd="1" destOrd="0" presId="urn:microsoft.com/office/officeart/2005/8/layout/venn2"/>
    <dgm:cxn modelId="{9E83AC11-1180-46A7-9126-AECC4502A07A}" type="presOf" srcId="{9F12C93F-76F7-4F13-AEA0-A4CC4952DD8A}" destId="{FE01DD5B-A102-43E4-958C-7A8E79918845}" srcOrd="0" destOrd="0" presId="urn:microsoft.com/office/officeart/2005/8/layout/venn2"/>
    <dgm:cxn modelId="{7F968D95-1E7B-40DD-832E-473EE3D11DA8}" type="presOf" srcId="{9F12C93F-76F7-4F13-AEA0-A4CC4952DD8A}" destId="{3064129A-D967-44F6-8D5C-D25D0BA2FA23}" srcOrd="1" destOrd="0" presId="urn:microsoft.com/office/officeart/2005/8/layout/venn2"/>
    <dgm:cxn modelId="{DA8E3A40-48F3-4693-AED2-9C2CEC1BBCF6}" type="presOf" srcId="{7202881C-9662-4CCF-929A-9DA5706CEE3A}" destId="{745A4CA4-479B-4D02-AC3F-82EB8CF68189}" srcOrd="0" destOrd="0" presId="urn:microsoft.com/office/officeart/2005/8/layout/venn2"/>
    <dgm:cxn modelId="{DFF5A5FD-C86E-4311-9EEA-4D6D486884E6}" srcId="{67764496-37E9-4430-953D-59E4F1E191F1}" destId="{F87FC97B-CC01-42E7-81E6-FE4D432F9FA2}" srcOrd="1" destOrd="0" parTransId="{E727959A-EC22-42CD-9F83-AF529BCED2AB}" sibTransId="{5484A5D7-5E79-460B-8864-956AC036147D}"/>
    <dgm:cxn modelId="{CBCBF652-2148-4771-B1D4-E92D50D443F6}" srcId="{67764496-37E9-4430-953D-59E4F1E191F1}" destId="{9F12C93F-76F7-4F13-AEA0-A4CC4952DD8A}" srcOrd="0" destOrd="0" parTransId="{48D82F3D-C2AE-4231-80B5-919CD292AB72}" sibTransId="{256E5CEF-E116-43B6-8C63-7CF5A267B374}"/>
    <dgm:cxn modelId="{4E9FCDD0-C23A-4D26-9E58-EAFD5CEDAC1D}" type="presOf" srcId="{F87FC97B-CC01-42E7-81E6-FE4D432F9FA2}" destId="{7F51D916-E40C-4042-95A8-B49C0E19CCD2}" srcOrd="0" destOrd="0" presId="urn:microsoft.com/office/officeart/2005/8/layout/venn2"/>
    <dgm:cxn modelId="{7A5E62E5-A447-408C-A352-1B8BFB92F7EC}" type="presOf" srcId="{F87FC97B-CC01-42E7-81E6-FE4D432F9FA2}" destId="{FCDAE68A-8527-48B2-BD58-71265C1E3270}" srcOrd="1" destOrd="0" presId="urn:microsoft.com/office/officeart/2005/8/layout/venn2"/>
    <dgm:cxn modelId="{3AD4F945-2CC4-473F-AF60-98799C22F945}" type="presOf" srcId="{67764496-37E9-4430-953D-59E4F1E191F1}" destId="{6F95F753-E995-42ED-9261-5D2B4CDD7709}" srcOrd="0" destOrd="0" presId="urn:microsoft.com/office/officeart/2005/8/layout/venn2"/>
    <dgm:cxn modelId="{5584AD7C-B8EE-46FF-9BD4-56A5F6EC8DE1}" type="presParOf" srcId="{6F95F753-E995-42ED-9261-5D2B4CDD7709}" destId="{62E6BF14-B61F-41D1-898B-463F2C97E39C}" srcOrd="0" destOrd="0" presId="urn:microsoft.com/office/officeart/2005/8/layout/venn2"/>
    <dgm:cxn modelId="{748CA4BC-0A75-4670-A8B9-BE0A9D3FE573}" type="presParOf" srcId="{62E6BF14-B61F-41D1-898B-463F2C97E39C}" destId="{FE01DD5B-A102-43E4-958C-7A8E79918845}" srcOrd="0" destOrd="0" presId="urn:microsoft.com/office/officeart/2005/8/layout/venn2"/>
    <dgm:cxn modelId="{203A0247-AB92-4489-9490-47507816731F}" type="presParOf" srcId="{62E6BF14-B61F-41D1-898B-463F2C97E39C}" destId="{3064129A-D967-44F6-8D5C-D25D0BA2FA23}" srcOrd="1" destOrd="0" presId="urn:microsoft.com/office/officeart/2005/8/layout/venn2"/>
    <dgm:cxn modelId="{FB8A7D86-D8CA-477C-97D8-32FEE337ED87}" type="presParOf" srcId="{6F95F753-E995-42ED-9261-5D2B4CDD7709}" destId="{207B59BE-AEBE-4A70-B633-D5FCBE7C9121}" srcOrd="1" destOrd="0" presId="urn:microsoft.com/office/officeart/2005/8/layout/venn2"/>
    <dgm:cxn modelId="{30C8FD53-901B-429A-BCC7-1DCBAE988CC2}" type="presParOf" srcId="{207B59BE-AEBE-4A70-B633-D5FCBE7C9121}" destId="{7F51D916-E40C-4042-95A8-B49C0E19CCD2}" srcOrd="0" destOrd="0" presId="urn:microsoft.com/office/officeart/2005/8/layout/venn2"/>
    <dgm:cxn modelId="{1822C44D-6437-4C0C-B77F-DBF6E4D52B23}" type="presParOf" srcId="{207B59BE-AEBE-4A70-B633-D5FCBE7C9121}" destId="{FCDAE68A-8527-48B2-BD58-71265C1E3270}" srcOrd="1" destOrd="0" presId="urn:microsoft.com/office/officeart/2005/8/layout/venn2"/>
    <dgm:cxn modelId="{5F3AE61E-3F49-46AD-A3CA-7CC07B7887DD}" type="presParOf" srcId="{6F95F753-E995-42ED-9261-5D2B4CDD7709}" destId="{2A9D1427-230E-4EF8-B557-F2E37FC07994}" srcOrd="2" destOrd="0" presId="urn:microsoft.com/office/officeart/2005/8/layout/venn2"/>
    <dgm:cxn modelId="{7AD95246-824E-4AB9-A2D8-66A28F0BE447}" type="presParOf" srcId="{2A9D1427-230E-4EF8-B557-F2E37FC07994}" destId="{745A4CA4-479B-4D02-AC3F-82EB8CF68189}" srcOrd="0" destOrd="0" presId="urn:microsoft.com/office/officeart/2005/8/layout/venn2"/>
    <dgm:cxn modelId="{D66C633C-D966-407F-B96F-3D5FDBCC3621}" type="presParOf" srcId="{2A9D1427-230E-4EF8-B557-F2E37FC07994}" destId="{7CE73A9F-71D8-4CD9-9015-D52436B6FEA4}" srcOrd="1" destOrd="0" presId="urn:microsoft.com/office/officeart/2005/8/layout/ven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60D30-0330-424C-8485-A82185401FB9}" type="doc">
      <dgm:prSet loTypeId="urn:microsoft.com/office/officeart/2005/8/layout/cycle8" loCatId="cycle" qsTypeId="urn:microsoft.com/office/officeart/2005/8/quickstyle/simple4" qsCatId="simple" csTypeId="urn:microsoft.com/office/officeart/2005/8/colors/accent6_2" csCatId="accent6" phldr="1"/>
      <dgm:spPr/>
      <dgm:t>
        <a:bodyPr/>
        <a:lstStyle/>
        <a:p>
          <a:endParaRPr lang="en-US"/>
        </a:p>
      </dgm:t>
    </dgm:pt>
    <dgm:pt modelId="{03E4BAB2-2EC3-4D0E-9DD8-961C26774899}">
      <dgm:prSet/>
      <dgm:spPr/>
      <dgm:t>
        <a:bodyPr/>
        <a:lstStyle/>
        <a:p>
          <a:pPr rtl="0"/>
          <a:r>
            <a:rPr lang="en-CA" dirty="0" err="1"/>
            <a:t>Être</a:t>
          </a:r>
          <a:r>
            <a:rPr lang="en-CA" dirty="0"/>
            <a:t> transparent</a:t>
          </a:r>
        </a:p>
      </dgm:t>
    </dgm:pt>
    <dgm:pt modelId="{5F65C79F-1351-47E0-8B11-68B4B60575DE}" type="parTrans" cxnId="{4B9F9929-2CA4-4387-AA8F-D84F42F0E657}">
      <dgm:prSet/>
      <dgm:spPr/>
      <dgm:t>
        <a:bodyPr/>
        <a:lstStyle/>
        <a:p>
          <a:endParaRPr lang="en-US"/>
        </a:p>
      </dgm:t>
    </dgm:pt>
    <dgm:pt modelId="{82B6220B-2FB4-44FA-954A-77308775ADFC}" type="sibTrans" cxnId="{4B9F9929-2CA4-4387-AA8F-D84F42F0E657}">
      <dgm:prSet/>
      <dgm:spPr/>
      <dgm:t>
        <a:bodyPr/>
        <a:lstStyle/>
        <a:p>
          <a:endParaRPr lang="en-US"/>
        </a:p>
      </dgm:t>
    </dgm:pt>
    <dgm:pt modelId="{D5AA0554-81A2-4A9E-AA9D-583912500046}">
      <dgm:prSet/>
      <dgm:spPr/>
      <dgm:t>
        <a:bodyPr/>
        <a:lstStyle/>
        <a:p>
          <a:pPr rtl="0"/>
          <a:r>
            <a:rPr lang="en-CA" dirty="0" err="1"/>
            <a:t>Reconnaître</a:t>
          </a:r>
          <a:r>
            <a:rPr lang="en-CA" dirty="0"/>
            <a:t> son </a:t>
          </a:r>
          <a:r>
            <a:rPr lang="en-CA" dirty="0" err="1"/>
            <a:t>rôle</a:t>
          </a:r>
          <a:r>
            <a:rPr lang="en-CA" dirty="0"/>
            <a:t>, </a:t>
          </a:r>
          <a:r>
            <a:rPr lang="en-CA" dirty="0" err="1"/>
            <a:t>une</a:t>
          </a:r>
          <a:r>
            <a:rPr lang="en-CA" dirty="0"/>
            <a:t> chose </a:t>
          </a:r>
          <a:r>
            <a:rPr lang="en-CA" dirty="0" err="1"/>
            <a:t>vous</a:t>
          </a:r>
          <a:r>
            <a:rPr lang="en-CA" dirty="0"/>
            <a:t> a-t-</a:t>
          </a:r>
          <a:r>
            <a:rPr lang="en-CA" dirty="0" err="1"/>
            <a:t>elle</a:t>
          </a:r>
          <a:r>
            <a:rPr lang="en-CA" dirty="0"/>
            <a:t> </a:t>
          </a:r>
          <a:r>
            <a:rPr lang="en-CA" dirty="0" err="1"/>
            <a:t>échappé</a:t>
          </a:r>
          <a:r>
            <a:rPr lang="en-CA" dirty="0"/>
            <a:t>?</a:t>
          </a:r>
        </a:p>
      </dgm:t>
    </dgm:pt>
    <dgm:pt modelId="{B64BFA8E-596F-460E-859A-0E3A4F5DCBCB}" type="parTrans" cxnId="{31CB7D0F-E85F-45BF-810D-847817052E3D}">
      <dgm:prSet/>
      <dgm:spPr/>
      <dgm:t>
        <a:bodyPr/>
        <a:lstStyle/>
        <a:p>
          <a:endParaRPr lang="en-US"/>
        </a:p>
      </dgm:t>
    </dgm:pt>
    <dgm:pt modelId="{91CC45BF-5905-44C5-9C83-3EAF0310DDEA}" type="sibTrans" cxnId="{31CB7D0F-E85F-45BF-810D-847817052E3D}">
      <dgm:prSet/>
      <dgm:spPr/>
      <dgm:t>
        <a:bodyPr/>
        <a:lstStyle/>
        <a:p>
          <a:endParaRPr lang="en-US"/>
        </a:p>
      </dgm:t>
    </dgm:pt>
    <dgm:pt modelId="{BE976AFA-0099-498F-B0DC-0B575F08E675}">
      <dgm:prSet/>
      <dgm:spPr/>
      <dgm:t>
        <a:bodyPr/>
        <a:lstStyle/>
        <a:p>
          <a:pPr rtl="0"/>
          <a:r>
            <a:rPr lang="en-CA" dirty="0"/>
            <a:t>Demander </a:t>
          </a:r>
          <a:r>
            <a:rPr lang="en-CA" dirty="0" err="1"/>
            <a:t>à</a:t>
          </a:r>
          <a:r>
            <a:rPr lang="en-CA" dirty="0"/>
            <a:t> </a:t>
          </a:r>
          <a:r>
            <a:rPr lang="en-CA" dirty="0" err="1"/>
            <a:t>recommencer</a:t>
          </a:r>
          <a:endParaRPr lang="en-CA" dirty="0"/>
        </a:p>
      </dgm:t>
    </dgm:pt>
    <dgm:pt modelId="{6C3D22BE-5EF9-4355-8810-93397D1F2FD9}" type="parTrans" cxnId="{DB8CDD38-61B2-464F-8B0A-B492D3ADDE52}">
      <dgm:prSet/>
      <dgm:spPr/>
      <dgm:t>
        <a:bodyPr/>
        <a:lstStyle/>
        <a:p>
          <a:endParaRPr lang="en-US"/>
        </a:p>
      </dgm:t>
    </dgm:pt>
    <dgm:pt modelId="{26E435E3-22FE-41D3-85D0-AA157456CE49}" type="sibTrans" cxnId="{DB8CDD38-61B2-464F-8B0A-B492D3ADDE52}">
      <dgm:prSet/>
      <dgm:spPr/>
      <dgm:t>
        <a:bodyPr/>
        <a:lstStyle/>
        <a:p>
          <a:endParaRPr lang="en-US"/>
        </a:p>
      </dgm:t>
    </dgm:pt>
    <dgm:pt modelId="{639ABEE3-50CA-4082-B8DC-7A342A3E4637}">
      <dgm:prSet/>
      <dgm:spPr/>
      <dgm:t>
        <a:bodyPr/>
        <a:lstStyle/>
        <a:p>
          <a:pPr rtl="0"/>
          <a:r>
            <a:rPr lang="en-CA" dirty="0"/>
            <a:t>Demander des </a:t>
          </a:r>
          <a:r>
            <a:rPr lang="en-CA" dirty="0" err="1"/>
            <a:t>précisions</a:t>
          </a:r>
          <a:endParaRPr lang="en-CA" dirty="0"/>
        </a:p>
      </dgm:t>
    </dgm:pt>
    <dgm:pt modelId="{A207BF36-8511-4866-BD9E-747E0DE7E973}" type="parTrans" cxnId="{3FC88298-2A4E-4AAD-87BC-0BC1413E883E}">
      <dgm:prSet/>
      <dgm:spPr/>
      <dgm:t>
        <a:bodyPr/>
        <a:lstStyle/>
        <a:p>
          <a:endParaRPr lang="en-US"/>
        </a:p>
      </dgm:t>
    </dgm:pt>
    <dgm:pt modelId="{5F842647-E7B4-4595-A6BA-FB33402EB519}" type="sibTrans" cxnId="{3FC88298-2A4E-4AAD-87BC-0BC1413E883E}">
      <dgm:prSet/>
      <dgm:spPr/>
      <dgm:t>
        <a:bodyPr/>
        <a:lstStyle/>
        <a:p>
          <a:endParaRPr lang="en-US"/>
        </a:p>
      </dgm:t>
    </dgm:pt>
    <dgm:pt modelId="{6B3CC1A5-E545-47A3-8DF5-EF44B91284FC}">
      <dgm:prSet/>
      <dgm:spPr/>
      <dgm:t>
        <a:bodyPr/>
        <a:lstStyle/>
        <a:p>
          <a:pPr rtl="0"/>
          <a:r>
            <a:rPr lang="en-CA" dirty="0"/>
            <a:t>Demander </a:t>
          </a:r>
          <a:r>
            <a:rPr lang="en-CA" dirty="0" err="1"/>
            <a:t>à</a:t>
          </a:r>
          <a:r>
            <a:rPr lang="en-CA" dirty="0"/>
            <a:t> </a:t>
          </a:r>
          <a:r>
            <a:rPr lang="en-CA" dirty="0" err="1"/>
            <a:t>vérifier</a:t>
          </a:r>
          <a:endParaRPr lang="en-CA" dirty="0"/>
        </a:p>
      </dgm:t>
    </dgm:pt>
    <dgm:pt modelId="{A8FD7B7C-71D4-48B7-B523-8986EF7B7908}" type="parTrans" cxnId="{8B51833A-F1F3-4498-B164-D49684426EA0}">
      <dgm:prSet/>
      <dgm:spPr/>
      <dgm:t>
        <a:bodyPr/>
        <a:lstStyle/>
        <a:p>
          <a:endParaRPr lang="en-US"/>
        </a:p>
      </dgm:t>
    </dgm:pt>
    <dgm:pt modelId="{F430ED37-3DEC-4857-A545-3FCFE7DFC1FD}" type="sibTrans" cxnId="{8B51833A-F1F3-4498-B164-D49684426EA0}">
      <dgm:prSet/>
      <dgm:spPr/>
      <dgm:t>
        <a:bodyPr/>
        <a:lstStyle/>
        <a:p>
          <a:endParaRPr lang="en-US"/>
        </a:p>
      </dgm:t>
    </dgm:pt>
    <dgm:pt modelId="{57E57A34-2E75-4F2C-B4CA-6B950B430FB0}">
      <dgm:prSet/>
      <dgm:spPr/>
      <dgm:t>
        <a:bodyPr/>
        <a:lstStyle/>
        <a:p>
          <a:pPr rtl="0"/>
          <a:r>
            <a:rPr lang="en-CA" dirty="0" err="1"/>
            <a:t>Redevenir</a:t>
          </a:r>
          <a:r>
            <a:rPr lang="en-CA" dirty="0"/>
            <a:t> </a:t>
          </a:r>
          <a:r>
            <a:rPr lang="en-CA" dirty="0" err="1"/>
            <a:t>curieux</a:t>
          </a:r>
          <a:endParaRPr lang="en-CA" dirty="0"/>
        </a:p>
      </dgm:t>
    </dgm:pt>
    <dgm:pt modelId="{AFB6E6A4-9913-4EA5-B837-32EA98A77C24}" type="parTrans" cxnId="{F3CFB107-8408-4AE4-8205-464D4ED9638D}">
      <dgm:prSet/>
      <dgm:spPr/>
      <dgm:t>
        <a:bodyPr/>
        <a:lstStyle/>
        <a:p>
          <a:endParaRPr lang="en-US"/>
        </a:p>
      </dgm:t>
    </dgm:pt>
    <dgm:pt modelId="{C20B2222-5A15-4DC0-8C21-7AE1F36940BE}" type="sibTrans" cxnId="{F3CFB107-8408-4AE4-8205-464D4ED9638D}">
      <dgm:prSet/>
      <dgm:spPr/>
      <dgm:t>
        <a:bodyPr/>
        <a:lstStyle/>
        <a:p>
          <a:endParaRPr lang="en-US"/>
        </a:p>
      </dgm:t>
    </dgm:pt>
    <dgm:pt modelId="{2F92566C-E167-41EC-8D6D-86C5404F189B}">
      <dgm:prSet/>
      <dgm:spPr/>
      <dgm:t>
        <a:bodyPr/>
        <a:lstStyle/>
        <a:p>
          <a:pPr rtl="0"/>
          <a:r>
            <a:rPr lang="en-CA" dirty="0" err="1"/>
            <a:t>Tenir</a:t>
          </a:r>
          <a:r>
            <a:rPr lang="en-CA" dirty="0"/>
            <a:t> </a:t>
          </a:r>
          <a:r>
            <a:rPr lang="en-CA" dirty="0" err="1"/>
            <a:t>compte</a:t>
          </a:r>
          <a:r>
            <a:rPr lang="en-CA" dirty="0"/>
            <a:t> des </a:t>
          </a:r>
          <a:r>
            <a:rPr lang="en-CA" dirty="0" err="1"/>
            <a:t>émotions</a:t>
          </a:r>
          <a:endParaRPr lang="en-CA" dirty="0"/>
        </a:p>
      </dgm:t>
    </dgm:pt>
    <dgm:pt modelId="{C6E20236-8E94-43DD-9F6B-A7DFCB3B995B}" type="parTrans" cxnId="{EB5523F2-D70B-4550-AA6E-405ECA94FED5}">
      <dgm:prSet/>
      <dgm:spPr/>
      <dgm:t>
        <a:bodyPr/>
        <a:lstStyle/>
        <a:p>
          <a:endParaRPr lang="en-US"/>
        </a:p>
      </dgm:t>
    </dgm:pt>
    <dgm:pt modelId="{15CD8E82-5385-4810-88CC-B88B980E3552}" type="sibTrans" cxnId="{EB5523F2-D70B-4550-AA6E-405ECA94FED5}">
      <dgm:prSet/>
      <dgm:spPr/>
      <dgm:t>
        <a:bodyPr/>
        <a:lstStyle/>
        <a:p>
          <a:endParaRPr lang="en-US"/>
        </a:p>
      </dgm:t>
    </dgm:pt>
    <dgm:pt modelId="{B9C1CCE6-44AA-4D66-A972-51AACD9A37AB}">
      <dgm:prSet/>
      <dgm:spPr/>
      <dgm:t>
        <a:bodyPr/>
        <a:lstStyle/>
        <a:p>
          <a:endParaRPr lang="en-US"/>
        </a:p>
      </dgm:t>
    </dgm:pt>
    <dgm:pt modelId="{66212CA3-D46E-4B15-9D63-7E389587C1AA}" type="parTrans" cxnId="{C38063C7-43CA-4FCF-8100-675F9AE11AE4}">
      <dgm:prSet/>
      <dgm:spPr/>
      <dgm:t>
        <a:bodyPr/>
        <a:lstStyle/>
        <a:p>
          <a:endParaRPr lang="en-US"/>
        </a:p>
      </dgm:t>
    </dgm:pt>
    <dgm:pt modelId="{2E11DBE5-9C8D-4E28-8A27-7C7C0A422BED}" type="sibTrans" cxnId="{C38063C7-43CA-4FCF-8100-675F9AE11AE4}">
      <dgm:prSet/>
      <dgm:spPr/>
      <dgm:t>
        <a:bodyPr/>
        <a:lstStyle/>
        <a:p>
          <a:endParaRPr lang="en-US"/>
        </a:p>
      </dgm:t>
    </dgm:pt>
    <dgm:pt modelId="{116358F7-D548-4B41-9A5D-741B13C514B9}" type="pres">
      <dgm:prSet presAssocID="{8DA60D30-0330-424C-8485-A82185401FB9}" presName="compositeShape" presStyleCnt="0">
        <dgm:presLayoutVars>
          <dgm:chMax val="7"/>
          <dgm:dir/>
          <dgm:resizeHandles val="exact"/>
        </dgm:presLayoutVars>
      </dgm:prSet>
      <dgm:spPr/>
      <dgm:t>
        <a:bodyPr/>
        <a:lstStyle/>
        <a:p>
          <a:endParaRPr lang="fr-CA"/>
        </a:p>
      </dgm:t>
    </dgm:pt>
    <dgm:pt modelId="{2E34C457-3126-418A-96AF-3F603325E193}" type="pres">
      <dgm:prSet presAssocID="{8DA60D30-0330-424C-8485-A82185401FB9}" presName="wedge1" presStyleLbl="node1" presStyleIdx="0" presStyleCnt="7"/>
      <dgm:spPr/>
      <dgm:t>
        <a:bodyPr/>
        <a:lstStyle/>
        <a:p>
          <a:endParaRPr lang="fr-CA"/>
        </a:p>
      </dgm:t>
    </dgm:pt>
    <dgm:pt modelId="{7BE5F0C7-6DAC-4DF6-AA66-1A8D4A94F581}" type="pres">
      <dgm:prSet presAssocID="{8DA60D30-0330-424C-8485-A82185401FB9}" presName="dummy1a" presStyleCnt="0"/>
      <dgm:spPr/>
    </dgm:pt>
    <dgm:pt modelId="{49479E7E-B2FF-4CAB-96E8-87E5F25791DF}" type="pres">
      <dgm:prSet presAssocID="{8DA60D30-0330-424C-8485-A82185401FB9}" presName="dummy1b" presStyleCnt="0"/>
      <dgm:spPr/>
    </dgm:pt>
    <dgm:pt modelId="{2DC644C0-F9B5-4A10-A024-55B9E5E3A1DB}" type="pres">
      <dgm:prSet presAssocID="{8DA60D30-0330-424C-8485-A82185401FB9}" presName="wedge1Tx" presStyleLbl="node1" presStyleIdx="0" presStyleCnt="7">
        <dgm:presLayoutVars>
          <dgm:chMax val="0"/>
          <dgm:chPref val="0"/>
          <dgm:bulletEnabled val="1"/>
        </dgm:presLayoutVars>
      </dgm:prSet>
      <dgm:spPr/>
      <dgm:t>
        <a:bodyPr/>
        <a:lstStyle/>
        <a:p>
          <a:endParaRPr lang="fr-CA"/>
        </a:p>
      </dgm:t>
    </dgm:pt>
    <dgm:pt modelId="{07D1E8AD-CE54-4D54-920C-8891DA89CF90}" type="pres">
      <dgm:prSet presAssocID="{8DA60D30-0330-424C-8485-A82185401FB9}" presName="wedge2" presStyleLbl="node1" presStyleIdx="1" presStyleCnt="7"/>
      <dgm:spPr/>
      <dgm:t>
        <a:bodyPr/>
        <a:lstStyle/>
        <a:p>
          <a:endParaRPr lang="fr-CA"/>
        </a:p>
      </dgm:t>
    </dgm:pt>
    <dgm:pt modelId="{5011215B-4D26-42DD-96BD-56ADE656466C}" type="pres">
      <dgm:prSet presAssocID="{8DA60D30-0330-424C-8485-A82185401FB9}" presName="dummy2a" presStyleCnt="0"/>
      <dgm:spPr/>
    </dgm:pt>
    <dgm:pt modelId="{4FF40B44-CD61-4583-BECC-C46606AE54B8}" type="pres">
      <dgm:prSet presAssocID="{8DA60D30-0330-424C-8485-A82185401FB9}" presName="dummy2b" presStyleCnt="0"/>
      <dgm:spPr/>
    </dgm:pt>
    <dgm:pt modelId="{C0CD338B-0299-4B51-9DD8-1A8B9C7F3D1C}" type="pres">
      <dgm:prSet presAssocID="{8DA60D30-0330-424C-8485-A82185401FB9}" presName="wedge2Tx" presStyleLbl="node1" presStyleIdx="1" presStyleCnt="7">
        <dgm:presLayoutVars>
          <dgm:chMax val="0"/>
          <dgm:chPref val="0"/>
          <dgm:bulletEnabled val="1"/>
        </dgm:presLayoutVars>
      </dgm:prSet>
      <dgm:spPr/>
      <dgm:t>
        <a:bodyPr/>
        <a:lstStyle/>
        <a:p>
          <a:endParaRPr lang="fr-CA"/>
        </a:p>
      </dgm:t>
    </dgm:pt>
    <dgm:pt modelId="{E2FD7C7A-25E7-4939-BED0-73E538A61808}" type="pres">
      <dgm:prSet presAssocID="{8DA60D30-0330-424C-8485-A82185401FB9}" presName="wedge3" presStyleLbl="node1" presStyleIdx="2" presStyleCnt="7"/>
      <dgm:spPr/>
      <dgm:t>
        <a:bodyPr/>
        <a:lstStyle/>
        <a:p>
          <a:endParaRPr lang="fr-CA"/>
        </a:p>
      </dgm:t>
    </dgm:pt>
    <dgm:pt modelId="{D807EC16-0831-4B48-A864-4C2192043F9D}" type="pres">
      <dgm:prSet presAssocID="{8DA60D30-0330-424C-8485-A82185401FB9}" presName="dummy3a" presStyleCnt="0"/>
      <dgm:spPr/>
    </dgm:pt>
    <dgm:pt modelId="{0F5EE1D0-2719-466F-B2B8-94A32029EB12}" type="pres">
      <dgm:prSet presAssocID="{8DA60D30-0330-424C-8485-A82185401FB9}" presName="dummy3b" presStyleCnt="0"/>
      <dgm:spPr/>
    </dgm:pt>
    <dgm:pt modelId="{D3050AD5-B122-4598-8606-8A082ADFD176}" type="pres">
      <dgm:prSet presAssocID="{8DA60D30-0330-424C-8485-A82185401FB9}" presName="wedge3Tx" presStyleLbl="node1" presStyleIdx="2" presStyleCnt="7">
        <dgm:presLayoutVars>
          <dgm:chMax val="0"/>
          <dgm:chPref val="0"/>
          <dgm:bulletEnabled val="1"/>
        </dgm:presLayoutVars>
      </dgm:prSet>
      <dgm:spPr/>
      <dgm:t>
        <a:bodyPr/>
        <a:lstStyle/>
        <a:p>
          <a:endParaRPr lang="fr-CA"/>
        </a:p>
      </dgm:t>
    </dgm:pt>
    <dgm:pt modelId="{EF8A559C-307A-4815-821B-145B2AE17A8B}" type="pres">
      <dgm:prSet presAssocID="{8DA60D30-0330-424C-8485-A82185401FB9}" presName="wedge4" presStyleLbl="node1" presStyleIdx="3" presStyleCnt="7"/>
      <dgm:spPr/>
      <dgm:t>
        <a:bodyPr/>
        <a:lstStyle/>
        <a:p>
          <a:endParaRPr lang="fr-CA"/>
        </a:p>
      </dgm:t>
    </dgm:pt>
    <dgm:pt modelId="{857AAEA3-766E-4993-A001-BC621A15A29A}" type="pres">
      <dgm:prSet presAssocID="{8DA60D30-0330-424C-8485-A82185401FB9}" presName="dummy4a" presStyleCnt="0"/>
      <dgm:spPr/>
    </dgm:pt>
    <dgm:pt modelId="{C46B1039-A6B4-4CC7-BABE-E240448E0569}" type="pres">
      <dgm:prSet presAssocID="{8DA60D30-0330-424C-8485-A82185401FB9}" presName="dummy4b" presStyleCnt="0"/>
      <dgm:spPr/>
    </dgm:pt>
    <dgm:pt modelId="{C73D0C7A-EDD7-4EA3-907C-5243AC804070}" type="pres">
      <dgm:prSet presAssocID="{8DA60D30-0330-424C-8485-A82185401FB9}" presName="wedge4Tx" presStyleLbl="node1" presStyleIdx="3" presStyleCnt="7">
        <dgm:presLayoutVars>
          <dgm:chMax val="0"/>
          <dgm:chPref val="0"/>
          <dgm:bulletEnabled val="1"/>
        </dgm:presLayoutVars>
      </dgm:prSet>
      <dgm:spPr/>
      <dgm:t>
        <a:bodyPr/>
        <a:lstStyle/>
        <a:p>
          <a:endParaRPr lang="fr-CA"/>
        </a:p>
      </dgm:t>
    </dgm:pt>
    <dgm:pt modelId="{BA6B973F-D5DD-4E3F-8046-3B5169952417}" type="pres">
      <dgm:prSet presAssocID="{8DA60D30-0330-424C-8485-A82185401FB9}" presName="wedge5" presStyleLbl="node1" presStyleIdx="4" presStyleCnt="7"/>
      <dgm:spPr/>
      <dgm:t>
        <a:bodyPr/>
        <a:lstStyle/>
        <a:p>
          <a:endParaRPr lang="fr-CA"/>
        </a:p>
      </dgm:t>
    </dgm:pt>
    <dgm:pt modelId="{42CA3D9E-01F5-421A-9824-7E69F42F6EDD}" type="pres">
      <dgm:prSet presAssocID="{8DA60D30-0330-424C-8485-A82185401FB9}" presName="dummy5a" presStyleCnt="0"/>
      <dgm:spPr/>
    </dgm:pt>
    <dgm:pt modelId="{53306C3D-89B0-4728-AE40-36E995152C1E}" type="pres">
      <dgm:prSet presAssocID="{8DA60D30-0330-424C-8485-A82185401FB9}" presName="dummy5b" presStyleCnt="0"/>
      <dgm:spPr/>
    </dgm:pt>
    <dgm:pt modelId="{16B94E13-EEFC-4426-B7F1-9DA7AA00C830}" type="pres">
      <dgm:prSet presAssocID="{8DA60D30-0330-424C-8485-A82185401FB9}" presName="wedge5Tx" presStyleLbl="node1" presStyleIdx="4" presStyleCnt="7">
        <dgm:presLayoutVars>
          <dgm:chMax val="0"/>
          <dgm:chPref val="0"/>
          <dgm:bulletEnabled val="1"/>
        </dgm:presLayoutVars>
      </dgm:prSet>
      <dgm:spPr/>
      <dgm:t>
        <a:bodyPr/>
        <a:lstStyle/>
        <a:p>
          <a:endParaRPr lang="fr-CA"/>
        </a:p>
      </dgm:t>
    </dgm:pt>
    <dgm:pt modelId="{B18F125B-2478-4317-808D-1E58DDC80106}" type="pres">
      <dgm:prSet presAssocID="{8DA60D30-0330-424C-8485-A82185401FB9}" presName="wedge6" presStyleLbl="node1" presStyleIdx="5" presStyleCnt="7"/>
      <dgm:spPr/>
      <dgm:t>
        <a:bodyPr/>
        <a:lstStyle/>
        <a:p>
          <a:endParaRPr lang="fr-CA"/>
        </a:p>
      </dgm:t>
    </dgm:pt>
    <dgm:pt modelId="{939F63FB-F1C9-4178-BE8D-3BFE51ABA8E8}" type="pres">
      <dgm:prSet presAssocID="{8DA60D30-0330-424C-8485-A82185401FB9}" presName="dummy6a" presStyleCnt="0"/>
      <dgm:spPr/>
    </dgm:pt>
    <dgm:pt modelId="{59340388-5537-4602-AEF8-8B117F799B72}" type="pres">
      <dgm:prSet presAssocID="{8DA60D30-0330-424C-8485-A82185401FB9}" presName="dummy6b" presStyleCnt="0"/>
      <dgm:spPr/>
    </dgm:pt>
    <dgm:pt modelId="{85208BAE-D4D5-485C-B15D-0863DA534056}" type="pres">
      <dgm:prSet presAssocID="{8DA60D30-0330-424C-8485-A82185401FB9}" presName="wedge6Tx" presStyleLbl="node1" presStyleIdx="5" presStyleCnt="7">
        <dgm:presLayoutVars>
          <dgm:chMax val="0"/>
          <dgm:chPref val="0"/>
          <dgm:bulletEnabled val="1"/>
        </dgm:presLayoutVars>
      </dgm:prSet>
      <dgm:spPr/>
      <dgm:t>
        <a:bodyPr/>
        <a:lstStyle/>
        <a:p>
          <a:endParaRPr lang="fr-CA"/>
        </a:p>
      </dgm:t>
    </dgm:pt>
    <dgm:pt modelId="{5A63D3D3-6421-4E4D-A837-B844F0826037}" type="pres">
      <dgm:prSet presAssocID="{8DA60D30-0330-424C-8485-A82185401FB9}" presName="wedge7" presStyleLbl="node1" presStyleIdx="6" presStyleCnt="7"/>
      <dgm:spPr/>
      <dgm:t>
        <a:bodyPr/>
        <a:lstStyle/>
        <a:p>
          <a:endParaRPr lang="fr-CA"/>
        </a:p>
      </dgm:t>
    </dgm:pt>
    <dgm:pt modelId="{26A10BDF-DB71-47CE-B12E-418F9762B2D1}" type="pres">
      <dgm:prSet presAssocID="{8DA60D30-0330-424C-8485-A82185401FB9}" presName="dummy7a" presStyleCnt="0"/>
      <dgm:spPr/>
    </dgm:pt>
    <dgm:pt modelId="{C78C1B07-AA52-45B3-8529-354E63A930D1}" type="pres">
      <dgm:prSet presAssocID="{8DA60D30-0330-424C-8485-A82185401FB9}" presName="dummy7b" presStyleCnt="0"/>
      <dgm:spPr/>
    </dgm:pt>
    <dgm:pt modelId="{81A8ED1F-90D1-4960-A73E-75889A9F39E0}" type="pres">
      <dgm:prSet presAssocID="{8DA60D30-0330-424C-8485-A82185401FB9}" presName="wedge7Tx" presStyleLbl="node1" presStyleIdx="6" presStyleCnt="7">
        <dgm:presLayoutVars>
          <dgm:chMax val="0"/>
          <dgm:chPref val="0"/>
          <dgm:bulletEnabled val="1"/>
        </dgm:presLayoutVars>
      </dgm:prSet>
      <dgm:spPr/>
      <dgm:t>
        <a:bodyPr/>
        <a:lstStyle/>
        <a:p>
          <a:endParaRPr lang="fr-CA"/>
        </a:p>
      </dgm:t>
    </dgm:pt>
    <dgm:pt modelId="{71456AC8-0289-4642-ADBB-A4D71990D67F}" type="pres">
      <dgm:prSet presAssocID="{82B6220B-2FB4-44FA-954A-77308775ADFC}" presName="arrowWedge1" presStyleLbl="fgSibTrans2D1" presStyleIdx="0" presStyleCnt="7"/>
      <dgm:spPr/>
    </dgm:pt>
    <dgm:pt modelId="{95D15B5D-2A6D-4EF4-B025-AEA16D4B689B}" type="pres">
      <dgm:prSet presAssocID="{91CC45BF-5905-44C5-9C83-3EAF0310DDEA}" presName="arrowWedge2" presStyleLbl="fgSibTrans2D1" presStyleIdx="1" presStyleCnt="7"/>
      <dgm:spPr/>
    </dgm:pt>
    <dgm:pt modelId="{336055FB-0C9F-423D-B3E6-3092CE225627}" type="pres">
      <dgm:prSet presAssocID="{26E435E3-22FE-41D3-85D0-AA157456CE49}" presName="arrowWedge3" presStyleLbl="fgSibTrans2D1" presStyleIdx="2" presStyleCnt="7"/>
      <dgm:spPr/>
    </dgm:pt>
    <dgm:pt modelId="{93DB09AA-4CAB-476F-8F3D-082481785780}" type="pres">
      <dgm:prSet presAssocID="{5F842647-E7B4-4595-A6BA-FB33402EB519}" presName="arrowWedge4" presStyleLbl="fgSibTrans2D1" presStyleIdx="3" presStyleCnt="7"/>
      <dgm:spPr/>
    </dgm:pt>
    <dgm:pt modelId="{4FE7255B-370B-44EE-B854-59C95518C605}" type="pres">
      <dgm:prSet presAssocID="{F430ED37-3DEC-4857-A545-3FCFE7DFC1FD}" presName="arrowWedge5" presStyleLbl="fgSibTrans2D1" presStyleIdx="4" presStyleCnt="7"/>
      <dgm:spPr/>
    </dgm:pt>
    <dgm:pt modelId="{F1ED64FF-BD08-45FF-8B6E-FBD283B2D2B6}" type="pres">
      <dgm:prSet presAssocID="{C20B2222-5A15-4DC0-8C21-7AE1F36940BE}" presName="arrowWedge6" presStyleLbl="fgSibTrans2D1" presStyleIdx="5" presStyleCnt="7"/>
      <dgm:spPr/>
    </dgm:pt>
    <dgm:pt modelId="{7EDA9E0B-4E08-40FA-9BD4-01405C3FE0EA}" type="pres">
      <dgm:prSet presAssocID="{15CD8E82-5385-4810-88CC-B88B980E3552}" presName="arrowWedge7" presStyleLbl="fgSibTrans2D1" presStyleIdx="6" presStyleCnt="7"/>
      <dgm:spPr/>
    </dgm:pt>
  </dgm:ptLst>
  <dgm:cxnLst>
    <dgm:cxn modelId="{16815EC1-832F-41E5-8D8D-8C6DC4AF8D07}" type="presOf" srcId="{BE976AFA-0099-498F-B0DC-0B575F08E675}" destId="{E2FD7C7A-25E7-4939-BED0-73E538A61808}" srcOrd="0" destOrd="0" presId="urn:microsoft.com/office/officeart/2005/8/layout/cycle8"/>
    <dgm:cxn modelId="{39CAC8CA-A129-4276-B4E5-C7E875D6CBEE}" type="presOf" srcId="{D5AA0554-81A2-4A9E-AA9D-583912500046}" destId="{C0CD338B-0299-4B51-9DD8-1A8B9C7F3D1C}" srcOrd="1" destOrd="0" presId="urn:microsoft.com/office/officeart/2005/8/layout/cycle8"/>
    <dgm:cxn modelId="{E1FF0C12-514C-4429-B94F-21715F44C06F}" type="presOf" srcId="{2F92566C-E167-41EC-8D6D-86C5404F189B}" destId="{5A63D3D3-6421-4E4D-A837-B844F0826037}" srcOrd="0" destOrd="0" presId="urn:microsoft.com/office/officeart/2005/8/layout/cycle8"/>
    <dgm:cxn modelId="{8B51833A-F1F3-4498-B164-D49684426EA0}" srcId="{8DA60D30-0330-424C-8485-A82185401FB9}" destId="{6B3CC1A5-E545-47A3-8DF5-EF44B91284FC}" srcOrd="4" destOrd="0" parTransId="{A8FD7B7C-71D4-48B7-B523-8986EF7B7908}" sibTransId="{F430ED37-3DEC-4857-A545-3FCFE7DFC1FD}"/>
    <dgm:cxn modelId="{EB5523F2-D70B-4550-AA6E-405ECA94FED5}" srcId="{8DA60D30-0330-424C-8485-A82185401FB9}" destId="{2F92566C-E167-41EC-8D6D-86C5404F189B}" srcOrd="6" destOrd="0" parTransId="{C6E20236-8E94-43DD-9F6B-A7DFCB3B995B}" sibTransId="{15CD8E82-5385-4810-88CC-B88B980E3552}"/>
    <dgm:cxn modelId="{4B9F9929-2CA4-4387-AA8F-D84F42F0E657}" srcId="{8DA60D30-0330-424C-8485-A82185401FB9}" destId="{03E4BAB2-2EC3-4D0E-9DD8-961C26774899}" srcOrd="0" destOrd="0" parTransId="{5F65C79F-1351-47E0-8B11-68B4B60575DE}" sibTransId="{82B6220B-2FB4-44FA-954A-77308775ADFC}"/>
    <dgm:cxn modelId="{469DF623-F239-41E2-A160-D81404A03655}" type="presOf" srcId="{03E4BAB2-2EC3-4D0E-9DD8-961C26774899}" destId="{2E34C457-3126-418A-96AF-3F603325E193}" srcOrd="0" destOrd="0" presId="urn:microsoft.com/office/officeart/2005/8/layout/cycle8"/>
    <dgm:cxn modelId="{CD44E132-5702-46F0-9A98-5404AF3D7F7C}" type="presOf" srcId="{8DA60D30-0330-424C-8485-A82185401FB9}" destId="{116358F7-D548-4B41-9A5D-741B13C514B9}" srcOrd="0" destOrd="0" presId="urn:microsoft.com/office/officeart/2005/8/layout/cycle8"/>
    <dgm:cxn modelId="{ED9087D4-A651-4366-9BB7-C1ABBF760B98}" type="presOf" srcId="{57E57A34-2E75-4F2C-B4CA-6B950B430FB0}" destId="{B18F125B-2478-4317-808D-1E58DDC80106}" srcOrd="0" destOrd="0" presId="urn:microsoft.com/office/officeart/2005/8/layout/cycle8"/>
    <dgm:cxn modelId="{DB8CDD38-61B2-464F-8B0A-B492D3ADDE52}" srcId="{8DA60D30-0330-424C-8485-A82185401FB9}" destId="{BE976AFA-0099-498F-B0DC-0B575F08E675}" srcOrd="2" destOrd="0" parTransId="{6C3D22BE-5EF9-4355-8810-93397D1F2FD9}" sibTransId="{26E435E3-22FE-41D3-85D0-AA157456CE49}"/>
    <dgm:cxn modelId="{C38063C7-43CA-4FCF-8100-675F9AE11AE4}" srcId="{8DA60D30-0330-424C-8485-A82185401FB9}" destId="{B9C1CCE6-44AA-4D66-A972-51AACD9A37AB}" srcOrd="7" destOrd="0" parTransId="{66212CA3-D46E-4B15-9D63-7E389587C1AA}" sibTransId="{2E11DBE5-9C8D-4E28-8A27-7C7C0A422BED}"/>
    <dgm:cxn modelId="{213F88B1-51A0-4B68-96DA-3D6E450720A0}" type="presOf" srcId="{6B3CC1A5-E545-47A3-8DF5-EF44B91284FC}" destId="{16B94E13-EEFC-4426-B7F1-9DA7AA00C830}" srcOrd="1" destOrd="0" presId="urn:microsoft.com/office/officeart/2005/8/layout/cycle8"/>
    <dgm:cxn modelId="{2725C2B7-9E22-454D-912D-76193530F827}" type="presOf" srcId="{03E4BAB2-2EC3-4D0E-9DD8-961C26774899}" destId="{2DC644C0-F9B5-4A10-A024-55B9E5E3A1DB}" srcOrd="1" destOrd="0" presId="urn:microsoft.com/office/officeart/2005/8/layout/cycle8"/>
    <dgm:cxn modelId="{0095692B-7662-4B2F-A455-C8758BA32718}" type="presOf" srcId="{57E57A34-2E75-4F2C-B4CA-6B950B430FB0}" destId="{85208BAE-D4D5-485C-B15D-0863DA534056}" srcOrd="1" destOrd="0" presId="urn:microsoft.com/office/officeart/2005/8/layout/cycle8"/>
    <dgm:cxn modelId="{31CB7D0F-E85F-45BF-810D-847817052E3D}" srcId="{8DA60D30-0330-424C-8485-A82185401FB9}" destId="{D5AA0554-81A2-4A9E-AA9D-583912500046}" srcOrd="1" destOrd="0" parTransId="{B64BFA8E-596F-460E-859A-0E3A4F5DCBCB}" sibTransId="{91CC45BF-5905-44C5-9C83-3EAF0310DDEA}"/>
    <dgm:cxn modelId="{F3CFB107-8408-4AE4-8205-464D4ED9638D}" srcId="{8DA60D30-0330-424C-8485-A82185401FB9}" destId="{57E57A34-2E75-4F2C-B4CA-6B950B430FB0}" srcOrd="5" destOrd="0" parTransId="{AFB6E6A4-9913-4EA5-B837-32EA98A77C24}" sibTransId="{C20B2222-5A15-4DC0-8C21-7AE1F36940BE}"/>
    <dgm:cxn modelId="{CF00955B-EBA6-4C9C-8389-80F2B675E4B1}" type="presOf" srcId="{BE976AFA-0099-498F-B0DC-0B575F08E675}" destId="{D3050AD5-B122-4598-8606-8A082ADFD176}" srcOrd="1" destOrd="0" presId="urn:microsoft.com/office/officeart/2005/8/layout/cycle8"/>
    <dgm:cxn modelId="{284010B7-9508-459B-B79F-1475B47820FC}" type="presOf" srcId="{6B3CC1A5-E545-47A3-8DF5-EF44B91284FC}" destId="{BA6B973F-D5DD-4E3F-8046-3B5169952417}" srcOrd="0" destOrd="0" presId="urn:microsoft.com/office/officeart/2005/8/layout/cycle8"/>
    <dgm:cxn modelId="{D75817B1-4CE2-440F-A0D9-2A60FD3A1B27}" type="presOf" srcId="{2F92566C-E167-41EC-8D6D-86C5404F189B}" destId="{81A8ED1F-90D1-4960-A73E-75889A9F39E0}" srcOrd="1" destOrd="0" presId="urn:microsoft.com/office/officeart/2005/8/layout/cycle8"/>
    <dgm:cxn modelId="{DEED6DF1-6DB5-4760-B4EA-383D34705DA0}" type="presOf" srcId="{639ABEE3-50CA-4082-B8DC-7A342A3E4637}" destId="{C73D0C7A-EDD7-4EA3-907C-5243AC804070}" srcOrd="1" destOrd="0" presId="urn:microsoft.com/office/officeart/2005/8/layout/cycle8"/>
    <dgm:cxn modelId="{16ECD085-BCFB-4718-B110-DD740AD0D6B3}" type="presOf" srcId="{D5AA0554-81A2-4A9E-AA9D-583912500046}" destId="{07D1E8AD-CE54-4D54-920C-8891DA89CF90}" srcOrd="0" destOrd="0" presId="urn:microsoft.com/office/officeart/2005/8/layout/cycle8"/>
    <dgm:cxn modelId="{3FC88298-2A4E-4AAD-87BC-0BC1413E883E}" srcId="{8DA60D30-0330-424C-8485-A82185401FB9}" destId="{639ABEE3-50CA-4082-B8DC-7A342A3E4637}" srcOrd="3" destOrd="0" parTransId="{A207BF36-8511-4866-BD9E-747E0DE7E973}" sibTransId="{5F842647-E7B4-4595-A6BA-FB33402EB519}"/>
    <dgm:cxn modelId="{330950AF-50EB-49DD-8676-B50126DCCE84}" type="presOf" srcId="{639ABEE3-50CA-4082-B8DC-7A342A3E4637}" destId="{EF8A559C-307A-4815-821B-145B2AE17A8B}" srcOrd="0" destOrd="0" presId="urn:microsoft.com/office/officeart/2005/8/layout/cycle8"/>
    <dgm:cxn modelId="{5CF47F5A-77AC-4478-B65F-6D07CFC93AF0}" type="presParOf" srcId="{116358F7-D548-4B41-9A5D-741B13C514B9}" destId="{2E34C457-3126-418A-96AF-3F603325E193}" srcOrd="0" destOrd="0" presId="urn:microsoft.com/office/officeart/2005/8/layout/cycle8"/>
    <dgm:cxn modelId="{A50E5767-C3EB-495A-BA92-BD31742AEB75}" type="presParOf" srcId="{116358F7-D548-4B41-9A5D-741B13C514B9}" destId="{7BE5F0C7-6DAC-4DF6-AA66-1A8D4A94F581}" srcOrd="1" destOrd="0" presId="urn:microsoft.com/office/officeart/2005/8/layout/cycle8"/>
    <dgm:cxn modelId="{0F4E2686-FE8C-40A4-9986-EF26273AA6CC}" type="presParOf" srcId="{116358F7-D548-4B41-9A5D-741B13C514B9}" destId="{49479E7E-B2FF-4CAB-96E8-87E5F25791DF}" srcOrd="2" destOrd="0" presId="urn:microsoft.com/office/officeart/2005/8/layout/cycle8"/>
    <dgm:cxn modelId="{2A360154-2686-4D8D-A329-595263801EB9}" type="presParOf" srcId="{116358F7-D548-4B41-9A5D-741B13C514B9}" destId="{2DC644C0-F9B5-4A10-A024-55B9E5E3A1DB}" srcOrd="3" destOrd="0" presId="urn:microsoft.com/office/officeart/2005/8/layout/cycle8"/>
    <dgm:cxn modelId="{3C734B33-D900-4591-8A36-02F4E19057CF}" type="presParOf" srcId="{116358F7-D548-4B41-9A5D-741B13C514B9}" destId="{07D1E8AD-CE54-4D54-920C-8891DA89CF90}" srcOrd="4" destOrd="0" presId="urn:microsoft.com/office/officeart/2005/8/layout/cycle8"/>
    <dgm:cxn modelId="{C0FCD2F2-896A-4F51-8F3A-B8D0C065B9CB}" type="presParOf" srcId="{116358F7-D548-4B41-9A5D-741B13C514B9}" destId="{5011215B-4D26-42DD-96BD-56ADE656466C}" srcOrd="5" destOrd="0" presId="urn:microsoft.com/office/officeart/2005/8/layout/cycle8"/>
    <dgm:cxn modelId="{58EB5E72-3122-4139-AADB-37E9CA940F7B}" type="presParOf" srcId="{116358F7-D548-4B41-9A5D-741B13C514B9}" destId="{4FF40B44-CD61-4583-BECC-C46606AE54B8}" srcOrd="6" destOrd="0" presId="urn:microsoft.com/office/officeart/2005/8/layout/cycle8"/>
    <dgm:cxn modelId="{83E44054-89C9-4674-8551-927FEC5FC353}" type="presParOf" srcId="{116358F7-D548-4B41-9A5D-741B13C514B9}" destId="{C0CD338B-0299-4B51-9DD8-1A8B9C7F3D1C}" srcOrd="7" destOrd="0" presId="urn:microsoft.com/office/officeart/2005/8/layout/cycle8"/>
    <dgm:cxn modelId="{E47F2191-A079-46EF-AA41-52F8F84B661A}" type="presParOf" srcId="{116358F7-D548-4B41-9A5D-741B13C514B9}" destId="{E2FD7C7A-25E7-4939-BED0-73E538A61808}" srcOrd="8" destOrd="0" presId="urn:microsoft.com/office/officeart/2005/8/layout/cycle8"/>
    <dgm:cxn modelId="{F7C837DB-6FFC-4A0E-8D27-6A1FC977A338}" type="presParOf" srcId="{116358F7-D548-4B41-9A5D-741B13C514B9}" destId="{D807EC16-0831-4B48-A864-4C2192043F9D}" srcOrd="9" destOrd="0" presId="urn:microsoft.com/office/officeart/2005/8/layout/cycle8"/>
    <dgm:cxn modelId="{042C4B44-5951-4142-8C9B-7A17C536DFB2}" type="presParOf" srcId="{116358F7-D548-4B41-9A5D-741B13C514B9}" destId="{0F5EE1D0-2719-466F-B2B8-94A32029EB12}" srcOrd="10" destOrd="0" presId="urn:microsoft.com/office/officeart/2005/8/layout/cycle8"/>
    <dgm:cxn modelId="{A8A30BA1-3255-43F9-842C-4066CE9608E1}" type="presParOf" srcId="{116358F7-D548-4B41-9A5D-741B13C514B9}" destId="{D3050AD5-B122-4598-8606-8A082ADFD176}" srcOrd="11" destOrd="0" presId="urn:microsoft.com/office/officeart/2005/8/layout/cycle8"/>
    <dgm:cxn modelId="{DC135A0C-82F9-45E0-9FF7-0C8768D4A9AB}" type="presParOf" srcId="{116358F7-D548-4B41-9A5D-741B13C514B9}" destId="{EF8A559C-307A-4815-821B-145B2AE17A8B}" srcOrd="12" destOrd="0" presId="urn:microsoft.com/office/officeart/2005/8/layout/cycle8"/>
    <dgm:cxn modelId="{C401EBFF-80F3-4D76-B75F-8C5532D3B26B}" type="presParOf" srcId="{116358F7-D548-4B41-9A5D-741B13C514B9}" destId="{857AAEA3-766E-4993-A001-BC621A15A29A}" srcOrd="13" destOrd="0" presId="urn:microsoft.com/office/officeart/2005/8/layout/cycle8"/>
    <dgm:cxn modelId="{0F73A4C8-F423-42D4-B50D-285B5038CEC0}" type="presParOf" srcId="{116358F7-D548-4B41-9A5D-741B13C514B9}" destId="{C46B1039-A6B4-4CC7-BABE-E240448E0569}" srcOrd="14" destOrd="0" presId="urn:microsoft.com/office/officeart/2005/8/layout/cycle8"/>
    <dgm:cxn modelId="{DF5FD762-91A5-4567-97F9-7F897CE00FFD}" type="presParOf" srcId="{116358F7-D548-4B41-9A5D-741B13C514B9}" destId="{C73D0C7A-EDD7-4EA3-907C-5243AC804070}" srcOrd="15" destOrd="0" presId="urn:microsoft.com/office/officeart/2005/8/layout/cycle8"/>
    <dgm:cxn modelId="{8FC503BC-5542-4D52-BA25-E1B5C8443EF6}" type="presParOf" srcId="{116358F7-D548-4B41-9A5D-741B13C514B9}" destId="{BA6B973F-D5DD-4E3F-8046-3B5169952417}" srcOrd="16" destOrd="0" presId="urn:microsoft.com/office/officeart/2005/8/layout/cycle8"/>
    <dgm:cxn modelId="{DD703C91-5A4B-4699-8708-E8F8E53BC1BF}" type="presParOf" srcId="{116358F7-D548-4B41-9A5D-741B13C514B9}" destId="{42CA3D9E-01F5-421A-9824-7E69F42F6EDD}" srcOrd="17" destOrd="0" presId="urn:microsoft.com/office/officeart/2005/8/layout/cycle8"/>
    <dgm:cxn modelId="{CC620E0E-BC8E-40AF-9EF6-A0F9EA9EEFFA}" type="presParOf" srcId="{116358F7-D548-4B41-9A5D-741B13C514B9}" destId="{53306C3D-89B0-4728-AE40-36E995152C1E}" srcOrd="18" destOrd="0" presId="urn:microsoft.com/office/officeart/2005/8/layout/cycle8"/>
    <dgm:cxn modelId="{0280B18D-7647-49AE-880D-740D51A0DF85}" type="presParOf" srcId="{116358F7-D548-4B41-9A5D-741B13C514B9}" destId="{16B94E13-EEFC-4426-B7F1-9DA7AA00C830}" srcOrd="19" destOrd="0" presId="urn:microsoft.com/office/officeart/2005/8/layout/cycle8"/>
    <dgm:cxn modelId="{D51AA66C-8AD6-42D6-AEA8-B47CB7D7E340}" type="presParOf" srcId="{116358F7-D548-4B41-9A5D-741B13C514B9}" destId="{B18F125B-2478-4317-808D-1E58DDC80106}" srcOrd="20" destOrd="0" presId="urn:microsoft.com/office/officeart/2005/8/layout/cycle8"/>
    <dgm:cxn modelId="{A1A1052B-2913-48E4-9BBF-65AA67A2FDA6}" type="presParOf" srcId="{116358F7-D548-4B41-9A5D-741B13C514B9}" destId="{939F63FB-F1C9-4178-BE8D-3BFE51ABA8E8}" srcOrd="21" destOrd="0" presId="urn:microsoft.com/office/officeart/2005/8/layout/cycle8"/>
    <dgm:cxn modelId="{BA1035BA-159E-499A-B657-A0C95A0EC4AF}" type="presParOf" srcId="{116358F7-D548-4B41-9A5D-741B13C514B9}" destId="{59340388-5537-4602-AEF8-8B117F799B72}" srcOrd="22" destOrd="0" presId="urn:microsoft.com/office/officeart/2005/8/layout/cycle8"/>
    <dgm:cxn modelId="{F7F1C785-C06B-42A0-9A93-957CD2B5DFA7}" type="presParOf" srcId="{116358F7-D548-4B41-9A5D-741B13C514B9}" destId="{85208BAE-D4D5-485C-B15D-0863DA534056}" srcOrd="23" destOrd="0" presId="urn:microsoft.com/office/officeart/2005/8/layout/cycle8"/>
    <dgm:cxn modelId="{37C56DB0-1953-4225-846A-97DBE2256646}" type="presParOf" srcId="{116358F7-D548-4B41-9A5D-741B13C514B9}" destId="{5A63D3D3-6421-4E4D-A837-B844F0826037}" srcOrd="24" destOrd="0" presId="urn:microsoft.com/office/officeart/2005/8/layout/cycle8"/>
    <dgm:cxn modelId="{29D6D97E-C82A-4B5B-A971-4C214A9BA9DC}" type="presParOf" srcId="{116358F7-D548-4B41-9A5D-741B13C514B9}" destId="{26A10BDF-DB71-47CE-B12E-418F9762B2D1}" srcOrd="25" destOrd="0" presId="urn:microsoft.com/office/officeart/2005/8/layout/cycle8"/>
    <dgm:cxn modelId="{A96EFB94-70D1-4913-9FF5-B03C0D676D95}" type="presParOf" srcId="{116358F7-D548-4B41-9A5D-741B13C514B9}" destId="{C78C1B07-AA52-45B3-8529-354E63A930D1}" srcOrd="26" destOrd="0" presId="urn:microsoft.com/office/officeart/2005/8/layout/cycle8"/>
    <dgm:cxn modelId="{070EC231-28A2-4D0F-BB3C-53DCA6085C3F}" type="presParOf" srcId="{116358F7-D548-4B41-9A5D-741B13C514B9}" destId="{81A8ED1F-90D1-4960-A73E-75889A9F39E0}" srcOrd="27" destOrd="0" presId="urn:microsoft.com/office/officeart/2005/8/layout/cycle8"/>
    <dgm:cxn modelId="{BDC4C5EB-84AD-4182-9E7D-D890FEE2A308}" type="presParOf" srcId="{116358F7-D548-4B41-9A5D-741B13C514B9}" destId="{71456AC8-0289-4642-ADBB-A4D71990D67F}" srcOrd="28" destOrd="0" presId="urn:microsoft.com/office/officeart/2005/8/layout/cycle8"/>
    <dgm:cxn modelId="{AE58265F-98AD-477F-8F0B-D0D12A4A9DE7}" type="presParOf" srcId="{116358F7-D548-4B41-9A5D-741B13C514B9}" destId="{95D15B5D-2A6D-4EF4-B025-AEA16D4B689B}" srcOrd="29" destOrd="0" presId="urn:microsoft.com/office/officeart/2005/8/layout/cycle8"/>
    <dgm:cxn modelId="{047A3C70-CA84-4C74-A13E-3519B96F7C2E}" type="presParOf" srcId="{116358F7-D548-4B41-9A5D-741B13C514B9}" destId="{336055FB-0C9F-423D-B3E6-3092CE225627}" srcOrd="30" destOrd="0" presId="urn:microsoft.com/office/officeart/2005/8/layout/cycle8"/>
    <dgm:cxn modelId="{017EA4BD-A40D-46F5-8507-E64CF87F987C}" type="presParOf" srcId="{116358F7-D548-4B41-9A5D-741B13C514B9}" destId="{93DB09AA-4CAB-476F-8F3D-082481785780}" srcOrd="31" destOrd="0" presId="urn:microsoft.com/office/officeart/2005/8/layout/cycle8"/>
    <dgm:cxn modelId="{1DD5C89E-2B61-4AF3-B7F0-A6528CCB4172}" type="presParOf" srcId="{116358F7-D548-4B41-9A5D-741B13C514B9}" destId="{4FE7255B-370B-44EE-B854-59C95518C605}" srcOrd="32" destOrd="0" presId="urn:microsoft.com/office/officeart/2005/8/layout/cycle8"/>
    <dgm:cxn modelId="{83EB1383-6DF2-417C-A63A-BB200C166DC0}" type="presParOf" srcId="{116358F7-D548-4B41-9A5D-741B13C514B9}" destId="{F1ED64FF-BD08-45FF-8B6E-FBD283B2D2B6}" srcOrd="33" destOrd="0" presId="urn:microsoft.com/office/officeart/2005/8/layout/cycle8"/>
    <dgm:cxn modelId="{0D68E62F-1650-4107-A230-A8AA89DD69D4}" type="presParOf" srcId="{116358F7-D548-4B41-9A5D-741B13C514B9}" destId="{7EDA9E0B-4E08-40FA-9BD4-01405C3FE0EA}" srcOrd="3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1DD5B-A102-43E4-958C-7A8E79918845}">
      <dsp:nvSpPr>
        <dsp:cNvPr id="0" name=""/>
        <dsp:cNvSpPr/>
      </dsp:nvSpPr>
      <dsp:spPr>
        <a:xfrm>
          <a:off x="668068" y="0"/>
          <a:ext cx="7042549" cy="5038202"/>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r>
            <a:rPr lang="en-US" sz="1400" kern="1200" dirty="0" err="1">
              <a:latin typeface="HelveticaRounded LT Std Bd"/>
            </a:rPr>
            <a:t>langage</a:t>
          </a:r>
          <a:r>
            <a:rPr lang="en-US" sz="1400" kern="1200" dirty="0">
              <a:latin typeface="HelveticaRounded LT Std Bd"/>
            </a:rPr>
            <a:t> </a:t>
          </a:r>
          <a:r>
            <a:rPr lang="en-US" sz="1400" kern="1200" dirty="0" err="1">
              <a:latin typeface="HelveticaRounded LT Std Bd"/>
            </a:rPr>
            <a:t>corporel</a:t>
          </a:r>
          <a:r>
            <a:rPr lang="en-US" sz="1400" kern="1200" dirty="0">
              <a:latin typeface="HelveticaRounded LT Std Bd"/>
            </a:rPr>
            <a:t>, </a:t>
          </a:r>
          <a:r>
            <a:rPr lang="en-US" sz="1400" kern="1200" dirty="0" err="1">
              <a:latin typeface="HelveticaRounded LT Std Bd"/>
            </a:rPr>
            <a:t>connaissance</a:t>
          </a:r>
          <a:r>
            <a:rPr lang="en-US" sz="1400" kern="1200" dirty="0">
              <a:latin typeface="HelveticaRounded LT Std Bd"/>
            </a:rPr>
            <a:t> de la </a:t>
          </a:r>
          <a:r>
            <a:rPr lang="en-US" sz="1400" kern="1200" dirty="0" err="1">
              <a:latin typeface="HelveticaRounded LT Std Bd"/>
            </a:rPr>
            <a:t>personne</a:t>
          </a:r>
          <a:r>
            <a:rPr lang="en-US" sz="1400" kern="1200" dirty="0">
              <a:latin typeface="HelveticaRounded LT Std Bd"/>
            </a:rPr>
            <a:t>, </a:t>
          </a:r>
          <a:r>
            <a:rPr lang="en-US" sz="1400" kern="1200" dirty="0" err="1">
              <a:latin typeface="HelveticaRounded LT Std Bd"/>
            </a:rPr>
            <a:t>connaissance</a:t>
          </a:r>
          <a:r>
            <a:rPr lang="en-US" sz="1400" kern="1200" dirty="0">
              <a:latin typeface="HelveticaRounded LT Std Bd"/>
            </a:rPr>
            <a:t> de la </a:t>
          </a:r>
          <a:r>
            <a:rPr lang="en-US" sz="1400" kern="1200" dirty="0" err="1">
              <a:latin typeface="HelveticaRounded LT Std Bd"/>
            </a:rPr>
            <a:t>communauté</a:t>
          </a:r>
          <a:r>
            <a:rPr lang="en-US" sz="1400" kern="1200" dirty="0">
              <a:latin typeface="HelveticaRounded LT Std Bd"/>
            </a:rPr>
            <a:t>, </a:t>
          </a:r>
          <a:r>
            <a:rPr lang="en-US" sz="1400" kern="1200" dirty="0" err="1">
              <a:latin typeface="HelveticaRounded LT Std Bd"/>
            </a:rPr>
            <a:t>renseignements</a:t>
          </a:r>
          <a:r>
            <a:rPr lang="en-US" sz="1400" kern="1200" dirty="0">
              <a:latin typeface="HelveticaRounded LT Std Bd"/>
            </a:rPr>
            <a:t> </a:t>
          </a:r>
          <a:r>
            <a:rPr lang="en-US" sz="1400" kern="1200" dirty="0" err="1">
              <a:latin typeface="HelveticaRounded LT Std Bd"/>
            </a:rPr>
            <a:t>d'identification</a:t>
          </a:r>
          <a:r>
            <a:rPr lang="en-US" sz="1400" kern="1200" dirty="0">
              <a:latin typeface="HelveticaRounded LT Std Bd"/>
            </a:rPr>
            <a:t>, </a:t>
          </a:r>
          <a:r>
            <a:rPr lang="en-US" sz="1400" kern="1200" dirty="0" err="1">
              <a:latin typeface="HelveticaRounded LT Std Bd"/>
            </a:rPr>
            <a:t>possibilité</a:t>
          </a:r>
          <a:r>
            <a:rPr lang="en-US" sz="1400" kern="1200" dirty="0">
              <a:latin typeface="HelveticaRounded LT Std Bd"/>
            </a:rPr>
            <a:t> de séances multiples, temps pour </a:t>
          </a:r>
          <a:r>
            <a:rPr lang="en-US" sz="1400" kern="1200" dirty="0" err="1">
              <a:latin typeface="HelveticaRounded LT Std Bd"/>
            </a:rPr>
            <a:t>créer</a:t>
          </a:r>
          <a:r>
            <a:rPr lang="en-US" sz="1400" kern="1200" dirty="0">
              <a:latin typeface="HelveticaRounded LT Std Bd"/>
            </a:rPr>
            <a:t> </a:t>
          </a:r>
          <a:r>
            <a:rPr lang="en-US" sz="1400" kern="1200" dirty="0" err="1">
              <a:latin typeface="HelveticaRounded LT Std Bd"/>
            </a:rPr>
            <a:t>une</a:t>
          </a:r>
          <a:r>
            <a:rPr lang="en-US" sz="1400" kern="1200" dirty="0">
              <a:latin typeface="HelveticaRounded LT Std Bd"/>
            </a:rPr>
            <a:t> relation </a:t>
          </a:r>
          <a:r>
            <a:rPr lang="en-US" sz="1400" kern="1200" dirty="0" err="1">
              <a:latin typeface="HelveticaRounded LT Std Bd"/>
            </a:rPr>
            <a:t>thérapeutique</a:t>
          </a:r>
          <a:endParaRPr lang="en-US" sz="1400" kern="1200" dirty="0">
            <a:latin typeface="HelveticaRounded LT Std Bd"/>
          </a:endParaRPr>
        </a:p>
      </dsp:txBody>
      <dsp:txXfrm>
        <a:off x="2958657" y="251910"/>
        <a:ext cx="2461371" cy="755730"/>
      </dsp:txXfrm>
    </dsp:sp>
    <dsp:sp modelId="{7F51D916-E40C-4042-95A8-B49C0E19CCD2}">
      <dsp:nvSpPr>
        <dsp:cNvPr id="0" name=""/>
        <dsp:cNvSpPr/>
      </dsp:nvSpPr>
      <dsp:spPr>
        <a:xfrm>
          <a:off x="1810133" y="1927200"/>
          <a:ext cx="4758418" cy="3111001"/>
        </a:xfrm>
        <a:prstGeom prst="ellipse">
          <a:avLst/>
        </a:prstGeom>
        <a:solidFill>
          <a:schemeClr val="accent2">
            <a:hueOff val="3617476"/>
            <a:satOff val="-4645"/>
            <a:lumOff val="29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latin typeface="HelveticaRounded LT Std Bd"/>
          </a:endParaRPr>
        </a:p>
        <a:p>
          <a:pPr lvl="0" algn="ctr" defTabSz="533400">
            <a:lnSpc>
              <a:spcPct val="90000"/>
            </a:lnSpc>
            <a:spcBef>
              <a:spcPct val="0"/>
            </a:spcBef>
            <a:spcAft>
              <a:spcPct val="35000"/>
            </a:spcAft>
          </a:pPr>
          <a:r>
            <a:rPr lang="en-US" sz="1400" kern="1200" dirty="0">
              <a:latin typeface="HelveticaRounded LT Std Bd"/>
            </a:rPr>
            <a:t>ton de </a:t>
          </a:r>
          <a:r>
            <a:rPr lang="en-US" sz="1400" kern="1200" dirty="0" err="1">
              <a:latin typeface="HelveticaRounded LT Std Bd"/>
            </a:rPr>
            <a:t>voix</a:t>
          </a:r>
          <a:r>
            <a:rPr lang="en-US" sz="1400" kern="1200" dirty="0">
              <a:latin typeface="HelveticaRounded LT Std Bd"/>
            </a:rPr>
            <a:t>, </a:t>
          </a:r>
          <a:r>
            <a:rPr lang="en-US" sz="1400" kern="1200" dirty="0" err="1">
              <a:latin typeface="HelveticaRounded LT Std Bd"/>
            </a:rPr>
            <a:t>synchronisation</a:t>
          </a:r>
          <a:r>
            <a:rPr lang="en-US" sz="1400" kern="1200" dirty="0">
              <a:latin typeface="HelveticaRounded LT Std Bd"/>
            </a:rPr>
            <a:t>, </a:t>
          </a:r>
          <a:r>
            <a:rPr lang="en-US" sz="1400" kern="1200" dirty="0" err="1">
              <a:latin typeface="HelveticaRounded LT Std Bd"/>
            </a:rPr>
            <a:t>rythme</a:t>
          </a:r>
          <a:r>
            <a:rPr lang="en-US" sz="1400" kern="1200" dirty="0">
              <a:latin typeface="HelveticaRounded LT Std Bd"/>
            </a:rPr>
            <a:t> </a:t>
          </a:r>
          <a:r>
            <a:rPr lang="en-US" sz="1400" kern="1200" dirty="0" err="1">
              <a:latin typeface="HelveticaRounded LT Std Bd"/>
            </a:rPr>
            <a:t>respiratoire</a:t>
          </a:r>
          <a:r>
            <a:rPr lang="en-US" sz="1400" kern="1200" dirty="0">
              <a:latin typeface="HelveticaRounded LT Std Bd"/>
            </a:rPr>
            <a:t>, bruit de fond</a:t>
          </a:r>
        </a:p>
      </dsp:txBody>
      <dsp:txXfrm>
        <a:off x="3080631" y="2121638"/>
        <a:ext cx="2217422" cy="583312"/>
      </dsp:txXfrm>
    </dsp:sp>
    <dsp:sp modelId="{745A4CA4-479B-4D02-AC3F-82EB8CF68189}">
      <dsp:nvSpPr>
        <dsp:cNvPr id="0" name=""/>
        <dsp:cNvSpPr/>
      </dsp:nvSpPr>
      <dsp:spPr>
        <a:xfrm>
          <a:off x="2415568" y="3074537"/>
          <a:ext cx="3604984" cy="1859449"/>
        </a:xfrm>
        <a:prstGeom prst="ellipse">
          <a:avLst/>
        </a:prstGeom>
        <a:solidFill>
          <a:schemeClr val="accent2">
            <a:hueOff val="7234951"/>
            <a:satOff val="-9290"/>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latin typeface="HelveticaRounded LT Std Bd"/>
            </a:rPr>
            <a:t>mots, </a:t>
          </a:r>
          <a:r>
            <a:rPr lang="en-US" sz="1400" kern="1200" dirty="0" err="1">
              <a:latin typeface="HelveticaRounded LT Std Bd"/>
            </a:rPr>
            <a:t>vocabulaire</a:t>
          </a:r>
          <a:r>
            <a:rPr lang="en-US" sz="1400" kern="1200" dirty="0">
              <a:latin typeface="HelveticaRounded LT Std Bd"/>
            </a:rPr>
            <a:t>, </a:t>
          </a:r>
          <a:r>
            <a:rPr lang="en-US" sz="1400" kern="1200" dirty="0" err="1">
              <a:latin typeface="HelveticaRounded LT Std Bd"/>
            </a:rPr>
            <a:t>émojis</a:t>
          </a:r>
          <a:r>
            <a:rPr lang="en-US" sz="1400" kern="1200" dirty="0">
              <a:latin typeface="HelveticaRounded LT Std Bd"/>
            </a:rPr>
            <a:t>, </a:t>
          </a:r>
          <a:r>
            <a:rPr lang="en-US" sz="1400" kern="1200" dirty="0" err="1">
              <a:latin typeface="HelveticaRounded LT Std Bd"/>
            </a:rPr>
            <a:t>synchronisation</a:t>
          </a:r>
          <a:r>
            <a:rPr lang="en-US" sz="1400" kern="1200" dirty="0">
              <a:latin typeface="HelveticaRounded LT Std Bd"/>
            </a:rPr>
            <a:t>, </a:t>
          </a:r>
          <a:r>
            <a:rPr lang="en-US" sz="1400" kern="1200" dirty="0" err="1">
              <a:latin typeface="HelveticaRounded LT Std Bd"/>
            </a:rPr>
            <a:t>niveau</a:t>
          </a:r>
          <a:r>
            <a:rPr lang="en-US" sz="1400" kern="1200" dirty="0">
              <a:latin typeface="HelveticaRounded LT Std Bd"/>
            </a:rPr>
            <a:t> </a:t>
          </a:r>
          <a:r>
            <a:rPr lang="en-US" sz="1400" kern="1200" dirty="0" err="1">
              <a:latin typeface="HelveticaRounded LT Std Bd"/>
            </a:rPr>
            <a:t>d'engagement</a:t>
          </a:r>
          <a:endParaRPr lang="en-US" sz="1400" kern="1200" dirty="0">
            <a:latin typeface="HelveticaRounded LT Std Bd"/>
          </a:endParaRPr>
        </a:p>
        <a:p>
          <a:pPr lvl="0" algn="ctr" defTabSz="622300">
            <a:lnSpc>
              <a:spcPct val="90000"/>
            </a:lnSpc>
            <a:spcBef>
              <a:spcPct val="0"/>
            </a:spcBef>
            <a:spcAft>
              <a:spcPct val="35000"/>
            </a:spcAft>
          </a:pPr>
          <a:endParaRPr lang="en-US" sz="1400" kern="1200" dirty="0">
            <a:latin typeface="HelveticaRounded LT Std Bd"/>
          </a:endParaRPr>
        </a:p>
        <a:p>
          <a:pPr lvl="0" algn="ctr" defTabSz="622300">
            <a:lnSpc>
              <a:spcPct val="90000"/>
            </a:lnSpc>
            <a:spcBef>
              <a:spcPct val="0"/>
            </a:spcBef>
            <a:spcAft>
              <a:spcPct val="35000"/>
            </a:spcAft>
          </a:pPr>
          <a:endParaRPr lang="en-US" sz="1400" kern="1200" dirty="0">
            <a:latin typeface="HelveticaRounded LT Std Bd"/>
          </a:endParaRPr>
        </a:p>
      </dsp:txBody>
      <dsp:txXfrm>
        <a:off x="2943506" y="3539399"/>
        <a:ext cx="2549109" cy="929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4C457-3126-418A-96AF-3F603325E193}">
      <dsp:nvSpPr>
        <dsp:cNvPr id="0" name=""/>
        <dsp:cNvSpPr/>
      </dsp:nvSpPr>
      <dsp:spPr>
        <a:xfrm>
          <a:off x="1718395" y="321389"/>
          <a:ext cx="4425696" cy="4425696"/>
        </a:xfrm>
        <a:prstGeom prst="pie">
          <a:avLst>
            <a:gd name="adj1" fmla="val 16200000"/>
            <a:gd name="adj2" fmla="val 19285716"/>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err="1"/>
            <a:t>Être</a:t>
          </a:r>
          <a:r>
            <a:rPr lang="en-CA" sz="1300" kern="1200" dirty="0"/>
            <a:t> transparent</a:t>
          </a:r>
        </a:p>
      </dsp:txBody>
      <dsp:txXfrm>
        <a:off x="4043466" y="732347"/>
        <a:ext cx="1053737" cy="842989"/>
      </dsp:txXfrm>
    </dsp:sp>
    <dsp:sp modelId="{07D1E8AD-CE54-4D54-920C-8891DA89CF90}">
      <dsp:nvSpPr>
        <dsp:cNvPr id="0" name=""/>
        <dsp:cNvSpPr/>
      </dsp:nvSpPr>
      <dsp:spPr>
        <a:xfrm>
          <a:off x="1775297" y="392517"/>
          <a:ext cx="4425696" cy="4425696"/>
        </a:xfrm>
        <a:prstGeom prst="pie">
          <a:avLst>
            <a:gd name="adj1" fmla="val 19285716"/>
            <a:gd name="adj2" fmla="val 771428"/>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err="1"/>
            <a:t>Reconnaître</a:t>
          </a:r>
          <a:r>
            <a:rPr lang="en-CA" sz="1300" kern="1200" dirty="0"/>
            <a:t> son </a:t>
          </a:r>
          <a:r>
            <a:rPr lang="en-CA" sz="1300" kern="1200" dirty="0" err="1"/>
            <a:t>rôle</a:t>
          </a:r>
          <a:r>
            <a:rPr lang="en-CA" sz="1300" kern="1200" dirty="0"/>
            <a:t>, </a:t>
          </a:r>
          <a:r>
            <a:rPr lang="en-CA" sz="1300" kern="1200" dirty="0" err="1"/>
            <a:t>une</a:t>
          </a:r>
          <a:r>
            <a:rPr lang="en-CA" sz="1300" kern="1200" dirty="0"/>
            <a:t> chose </a:t>
          </a:r>
          <a:r>
            <a:rPr lang="en-CA" sz="1300" kern="1200" dirty="0" err="1"/>
            <a:t>vous</a:t>
          </a:r>
          <a:r>
            <a:rPr lang="en-CA" sz="1300" kern="1200" dirty="0"/>
            <a:t> a-t-</a:t>
          </a:r>
          <a:r>
            <a:rPr lang="en-CA" sz="1300" kern="1200" dirty="0" err="1"/>
            <a:t>elle</a:t>
          </a:r>
          <a:r>
            <a:rPr lang="en-CA" sz="1300" kern="1200" dirty="0"/>
            <a:t> </a:t>
          </a:r>
          <a:r>
            <a:rPr lang="en-CA" sz="1300" kern="1200" dirty="0" err="1"/>
            <a:t>échappé</a:t>
          </a:r>
          <a:r>
            <a:rPr lang="en-CA" sz="1300" kern="1200" dirty="0"/>
            <a:t>?</a:t>
          </a:r>
        </a:p>
      </dsp:txBody>
      <dsp:txXfrm>
        <a:off x="4781082" y="1996831"/>
        <a:ext cx="1211797" cy="737616"/>
      </dsp:txXfrm>
    </dsp:sp>
    <dsp:sp modelId="{E2FD7C7A-25E7-4939-BED0-73E538A61808}">
      <dsp:nvSpPr>
        <dsp:cNvPr id="0" name=""/>
        <dsp:cNvSpPr/>
      </dsp:nvSpPr>
      <dsp:spPr>
        <a:xfrm>
          <a:off x="1754749" y="482084"/>
          <a:ext cx="4425696" cy="4425696"/>
        </a:xfrm>
        <a:prstGeom prst="pie">
          <a:avLst>
            <a:gd name="adj1" fmla="val 771428"/>
            <a:gd name="adj2" fmla="val 3857143"/>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a:t>Demander </a:t>
          </a:r>
          <a:r>
            <a:rPr lang="en-CA" sz="1300" kern="1200" dirty="0" err="1"/>
            <a:t>à</a:t>
          </a:r>
          <a:r>
            <a:rPr lang="en-CA" sz="1300" kern="1200" dirty="0"/>
            <a:t> </a:t>
          </a:r>
          <a:r>
            <a:rPr lang="en-CA" sz="1300" kern="1200" dirty="0" err="1"/>
            <a:t>recommencer</a:t>
          </a:r>
          <a:endParaRPr lang="en-CA" sz="1300" kern="1200" dirty="0"/>
        </a:p>
      </dsp:txBody>
      <dsp:txXfrm>
        <a:off x="4596678" y="3103256"/>
        <a:ext cx="1053737" cy="816646"/>
      </dsp:txXfrm>
    </dsp:sp>
    <dsp:sp modelId="{EF8A559C-307A-4815-821B-145B2AE17A8B}">
      <dsp:nvSpPr>
        <dsp:cNvPr id="0" name=""/>
        <dsp:cNvSpPr/>
      </dsp:nvSpPr>
      <dsp:spPr>
        <a:xfrm>
          <a:off x="1672557" y="521599"/>
          <a:ext cx="4425696" cy="4425696"/>
        </a:xfrm>
        <a:prstGeom prst="pie">
          <a:avLst>
            <a:gd name="adj1" fmla="val 3857226"/>
            <a:gd name="adj2" fmla="val 6942858"/>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a:t>Demander des </a:t>
          </a:r>
          <a:r>
            <a:rPr lang="en-CA" sz="1300" kern="1200" dirty="0" err="1"/>
            <a:t>précisions</a:t>
          </a:r>
          <a:endParaRPr lang="en-CA" sz="1300" kern="1200" dirty="0"/>
        </a:p>
      </dsp:txBody>
      <dsp:txXfrm>
        <a:off x="3371709" y="3998932"/>
        <a:ext cx="1027393" cy="737616"/>
      </dsp:txXfrm>
    </dsp:sp>
    <dsp:sp modelId="{BA6B973F-D5DD-4E3F-8046-3B5169952417}">
      <dsp:nvSpPr>
        <dsp:cNvPr id="0" name=""/>
        <dsp:cNvSpPr/>
      </dsp:nvSpPr>
      <dsp:spPr>
        <a:xfrm>
          <a:off x="1590366" y="482084"/>
          <a:ext cx="4425696" cy="4425696"/>
        </a:xfrm>
        <a:prstGeom prst="pie">
          <a:avLst>
            <a:gd name="adj1" fmla="val 6942858"/>
            <a:gd name="adj2" fmla="val 10028574"/>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a:t>Demander </a:t>
          </a:r>
          <a:r>
            <a:rPr lang="en-CA" sz="1300" kern="1200" dirty="0" err="1"/>
            <a:t>à</a:t>
          </a:r>
          <a:r>
            <a:rPr lang="en-CA" sz="1300" kern="1200" dirty="0"/>
            <a:t> </a:t>
          </a:r>
          <a:r>
            <a:rPr lang="en-CA" sz="1300" kern="1200" dirty="0" err="1"/>
            <a:t>vérifier</a:t>
          </a:r>
          <a:endParaRPr lang="en-CA" sz="1300" kern="1200" dirty="0"/>
        </a:p>
      </dsp:txBody>
      <dsp:txXfrm>
        <a:off x="2120396" y="3103256"/>
        <a:ext cx="1053737" cy="816646"/>
      </dsp:txXfrm>
    </dsp:sp>
    <dsp:sp modelId="{B18F125B-2478-4317-808D-1E58DDC80106}">
      <dsp:nvSpPr>
        <dsp:cNvPr id="0" name=""/>
        <dsp:cNvSpPr/>
      </dsp:nvSpPr>
      <dsp:spPr>
        <a:xfrm>
          <a:off x="1569818" y="392517"/>
          <a:ext cx="4425696" cy="4425696"/>
        </a:xfrm>
        <a:prstGeom prst="pie">
          <a:avLst>
            <a:gd name="adj1" fmla="val 10028574"/>
            <a:gd name="adj2" fmla="val 13114284"/>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err="1"/>
            <a:t>Redevenir</a:t>
          </a:r>
          <a:r>
            <a:rPr lang="en-CA" sz="1300" kern="1200" dirty="0"/>
            <a:t> </a:t>
          </a:r>
          <a:r>
            <a:rPr lang="en-CA" sz="1300" kern="1200" dirty="0" err="1"/>
            <a:t>curieux</a:t>
          </a:r>
          <a:endParaRPr lang="en-CA" sz="1300" kern="1200" dirty="0"/>
        </a:p>
      </dsp:txBody>
      <dsp:txXfrm>
        <a:off x="1777931" y="1996831"/>
        <a:ext cx="1211797" cy="737616"/>
      </dsp:txXfrm>
    </dsp:sp>
    <dsp:sp modelId="{5A63D3D3-6421-4E4D-A837-B844F0826037}">
      <dsp:nvSpPr>
        <dsp:cNvPr id="0" name=""/>
        <dsp:cNvSpPr/>
      </dsp:nvSpPr>
      <dsp:spPr>
        <a:xfrm>
          <a:off x="1626720" y="321389"/>
          <a:ext cx="4425696" cy="4425696"/>
        </a:xfrm>
        <a:prstGeom prst="pie">
          <a:avLst>
            <a:gd name="adj1" fmla="val 13114284"/>
            <a:gd name="adj2" fmla="val 1620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CA" sz="1300" kern="1200" dirty="0" err="1"/>
            <a:t>Tenir</a:t>
          </a:r>
          <a:r>
            <a:rPr lang="en-CA" sz="1300" kern="1200" dirty="0"/>
            <a:t> </a:t>
          </a:r>
          <a:r>
            <a:rPr lang="en-CA" sz="1300" kern="1200" dirty="0" err="1"/>
            <a:t>compte</a:t>
          </a:r>
          <a:r>
            <a:rPr lang="en-CA" sz="1300" kern="1200" dirty="0"/>
            <a:t> des </a:t>
          </a:r>
          <a:r>
            <a:rPr lang="en-CA" sz="1300" kern="1200" dirty="0" err="1"/>
            <a:t>émotions</a:t>
          </a:r>
          <a:endParaRPr lang="en-CA" sz="1300" kern="1200" dirty="0"/>
        </a:p>
      </dsp:txBody>
      <dsp:txXfrm>
        <a:off x="2673608" y="732347"/>
        <a:ext cx="1053737" cy="842989"/>
      </dsp:txXfrm>
    </dsp:sp>
    <dsp:sp modelId="{71456AC8-0289-4642-ADBB-A4D71990D67F}">
      <dsp:nvSpPr>
        <dsp:cNvPr id="0" name=""/>
        <dsp:cNvSpPr/>
      </dsp:nvSpPr>
      <dsp:spPr>
        <a:xfrm>
          <a:off x="1444203" y="47418"/>
          <a:ext cx="4973639" cy="4973639"/>
        </a:xfrm>
        <a:prstGeom prst="circularArrow">
          <a:avLst>
            <a:gd name="adj1" fmla="val 5085"/>
            <a:gd name="adj2" fmla="val 327528"/>
            <a:gd name="adj3" fmla="val 18957827"/>
            <a:gd name="adj4" fmla="val 16200343"/>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D15B5D-2A6D-4EF4-B025-AEA16D4B689B}">
      <dsp:nvSpPr>
        <dsp:cNvPr id="0" name=""/>
        <dsp:cNvSpPr/>
      </dsp:nvSpPr>
      <dsp:spPr>
        <a:xfrm>
          <a:off x="1501462" y="118860"/>
          <a:ext cx="4973639" cy="4973639"/>
        </a:xfrm>
        <a:prstGeom prst="circularArrow">
          <a:avLst>
            <a:gd name="adj1" fmla="val 5085"/>
            <a:gd name="adj2" fmla="val 327528"/>
            <a:gd name="adj3" fmla="val 443744"/>
            <a:gd name="adj4" fmla="val 19285776"/>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6055FB-0C9F-423D-B3E6-3092CE225627}">
      <dsp:nvSpPr>
        <dsp:cNvPr id="0" name=""/>
        <dsp:cNvSpPr/>
      </dsp:nvSpPr>
      <dsp:spPr>
        <a:xfrm>
          <a:off x="1480842" y="208220"/>
          <a:ext cx="4973639" cy="4973639"/>
        </a:xfrm>
        <a:prstGeom prst="circularArrow">
          <a:avLst>
            <a:gd name="adj1" fmla="val 5085"/>
            <a:gd name="adj2" fmla="val 327528"/>
            <a:gd name="adj3" fmla="val 3529100"/>
            <a:gd name="adj4" fmla="val 770764"/>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DB09AA-4CAB-476F-8F3D-082481785780}">
      <dsp:nvSpPr>
        <dsp:cNvPr id="0" name=""/>
        <dsp:cNvSpPr/>
      </dsp:nvSpPr>
      <dsp:spPr>
        <a:xfrm>
          <a:off x="1398586" y="247512"/>
          <a:ext cx="4973639" cy="4973639"/>
        </a:xfrm>
        <a:prstGeom prst="circularArrow">
          <a:avLst>
            <a:gd name="adj1" fmla="val 5085"/>
            <a:gd name="adj2" fmla="val 327528"/>
            <a:gd name="adj3" fmla="val 6615046"/>
            <a:gd name="adj4" fmla="val 3857426"/>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E7255B-370B-44EE-B854-59C95518C605}">
      <dsp:nvSpPr>
        <dsp:cNvPr id="0" name=""/>
        <dsp:cNvSpPr/>
      </dsp:nvSpPr>
      <dsp:spPr>
        <a:xfrm>
          <a:off x="1316330" y="208220"/>
          <a:ext cx="4973639" cy="4973639"/>
        </a:xfrm>
        <a:prstGeom prst="circularArrow">
          <a:avLst>
            <a:gd name="adj1" fmla="val 5085"/>
            <a:gd name="adj2" fmla="val 327528"/>
            <a:gd name="adj3" fmla="val 9701707"/>
            <a:gd name="adj4" fmla="val 6943371"/>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ED64FF-BD08-45FF-8B6E-FBD283B2D2B6}">
      <dsp:nvSpPr>
        <dsp:cNvPr id="0" name=""/>
        <dsp:cNvSpPr/>
      </dsp:nvSpPr>
      <dsp:spPr>
        <a:xfrm>
          <a:off x="1295709" y="118860"/>
          <a:ext cx="4973639" cy="4973639"/>
        </a:xfrm>
        <a:prstGeom prst="circularArrow">
          <a:avLst>
            <a:gd name="adj1" fmla="val 5085"/>
            <a:gd name="adj2" fmla="val 327528"/>
            <a:gd name="adj3" fmla="val 12786695"/>
            <a:gd name="adj4" fmla="val 10028727"/>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DA9E0B-4E08-40FA-9BD4-01405C3FE0EA}">
      <dsp:nvSpPr>
        <dsp:cNvPr id="0" name=""/>
        <dsp:cNvSpPr/>
      </dsp:nvSpPr>
      <dsp:spPr>
        <a:xfrm>
          <a:off x="1352969" y="47418"/>
          <a:ext cx="4973639" cy="4973639"/>
        </a:xfrm>
        <a:prstGeom prst="circularArrow">
          <a:avLst>
            <a:gd name="adj1" fmla="val 5085"/>
            <a:gd name="adj2" fmla="val 327528"/>
            <a:gd name="adj3" fmla="val 15872129"/>
            <a:gd name="adj4" fmla="val 13114645"/>
            <a:gd name="adj5" fmla="val 5932"/>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94CA220-621D-0F47-9296-21A5C348440A}" type="datetimeFigureOut">
              <a:rPr lang="en-US" smtClean="0"/>
              <a:t>3/11/2020</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56CE707A-F54F-4447-950D-10E759213DDA}" type="slidenum">
              <a:rPr lang="en-US" smtClean="0"/>
              <a:t>‹#›</a:t>
            </a:fld>
            <a:endParaRPr lang="en-US" dirty="0"/>
          </a:p>
        </p:txBody>
      </p:sp>
    </p:spTree>
    <p:extLst>
      <p:ext uri="{BB962C8B-B14F-4D97-AF65-F5344CB8AC3E}">
        <p14:creationId xmlns:p14="http://schemas.microsoft.com/office/powerpoint/2010/main" val="281746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4AD73358-8598-5F4B-96E2-5AB4438EF06D}" type="datetimeFigureOut">
              <a:rPr lang="en-US" smtClean="0"/>
              <a:t>3/11/2020</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BC66FB29-8A1D-7541-80C0-4BB68555E176}" type="slidenum">
              <a:rPr lang="en-US" smtClean="0"/>
              <a:t>‹#›</a:t>
            </a:fld>
            <a:endParaRPr lang="en-US" dirty="0"/>
          </a:p>
        </p:txBody>
      </p:sp>
    </p:spTree>
    <p:extLst>
      <p:ext uri="{BB962C8B-B14F-4D97-AF65-F5344CB8AC3E}">
        <p14:creationId xmlns:p14="http://schemas.microsoft.com/office/powerpoint/2010/main" val="2357891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magethink.net/listen-u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f10ea9c0a_3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7f10ea9c0a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marR="0" lvl="0" indent="0" algn="l" rtl="0">
              <a:spcBef>
                <a:spcPts val="800"/>
              </a:spcBef>
              <a:spcAft>
                <a:spcPts val="0"/>
              </a:spcAft>
              <a:buNone/>
            </a:pPr>
            <a:endParaRPr sz="1200">
              <a:solidFill>
                <a:schemeClr val="dk1"/>
              </a:solidFill>
              <a:latin typeface="Calibri"/>
              <a:ea typeface="Calibri"/>
              <a:cs typeface="Calibri"/>
              <a:sym typeface="Calibri"/>
            </a:endParaRPr>
          </a:p>
        </p:txBody>
      </p:sp>
      <p:sp>
        <p:nvSpPr>
          <p:cNvPr id="288" name="Google Shape;288;g7f10ea9c0a_3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730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Green circle: all of the ways info is sent and received between people face to face</a:t>
            </a:r>
          </a:p>
          <a:p>
            <a:r>
              <a:rPr lang="en-CA" baseline="0" dirty="0"/>
              <a:t>Blue circle: over the phone</a:t>
            </a:r>
          </a:p>
          <a:p>
            <a:r>
              <a:rPr lang="en-CA" baseline="0" dirty="0"/>
              <a:t>Purple circle: online</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11</a:t>
            </a:fld>
            <a:endParaRPr lang="en-US" dirty="0"/>
          </a:p>
        </p:txBody>
      </p:sp>
    </p:spTree>
    <p:extLst>
      <p:ext uri="{BB962C8B-B14F-4D97-AF65-F5344CB8AC3E}">
        <p14:creationId xmlns:p14="http://schemas.microsoft.com/office/powerpoint/2010/main" val="323758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Discuss</a:t>
            </a:r>
            <a:r>
              <a:rPr lang="en-CA" baseline="0" dirty="0"/>
              <a:t> questions as a group</a:t>
            </a:r>
            <a:endParaRPr lang="en-CA" dirty="0"/>
          </a:p>
          <a:p>
            <a:endParaRPr lang="en-CA" dirty="0"/>
          </a:p>
          <a:p>
            <a:r>
              <a:rPr lang="en-CA" dirty="0"/>
              <a:t>Talk</a:t>
            </a:r>
            <a:r>
              <a:rPr lang="en-CA" baseline="0" dirty="0"/>
              <a:t> about distractions on both sides</a:t>
            </a:r>
          </a:p>
          <a:p>
            <a:endParaRPr lang="en-CA" baseline="0" dirty="0"/>
          </a:p>
          <a:p>
            <a:r>
              <a:rPr lang="en-CA" dirty="0">
                <a:hlinkClick r:id="rId3"/>
              </a:rPr>
              <a:t>https://www.imagethink.net/listen-up/</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12</a:t>
            </a:fld>
            <a:endParaRPr lang="en-US" dirty="0"/>
          </a:p>
        </p:txBody>
      </p:sp>
    </p:spTree>
    <p:extLst>
      <p:ext uri="{BB962C8B-B14F-4D97-AF65-F5344CB8AC3E}">
        <p14:creationId xmlns:p14="http://schemas.microsoft.com/office/powerpoint/2010/main" val="226815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We know it takes longer to develop rapport, gather information, and form an accurate impression of the situation in online</a:t>
            </a:r>
            <a:r>
              <a:rPr lang="en-CA" baseline="0" dirty="0">
                <a:latin typeface="Calibri" panose="020F0502020204030204" pitchFamily="34" charset="0"/>
                <a:ea typeface="Calibri" panose="020F0502020204030204" pitchFamily="34" charset="0"/>
                <a:cs typeface="Calibri" panose="020F0502020204030204" pitchFamily="34" charset="0"/>
              </a:rPr>
              <a:t> </a:t>
            </a:r>
            <a:r>
              <a:rPr lang="en-CA" dirty="0">
                <a:latin typeface="Calibri" panose="020F0502020204030204" pitchFamily="34" charset="0"/>
                <a:ea typeface="Calibri" panose="020F0502020204030204" pitchFamily="34" charset="0"/>
                <a:cs typeface="Calibri" panose="020F0502020204030204" pitchFamily="34" charset="0"/>
              </a:rPr>
              <a:t>than on the phone… but this also saves us making assumptions!!! </a:t>
            </a:r>
          </a:p>
          <a:p>
            <a:endParaRPr lang="en-CA" dirty="0">
              <a:latin typeface="Calibri" panose="020F0502020204030204" pitchFamily="34" charset="0"/>
            </a:endParaRPr>
          </a:p>
          <a:p>
            <a:r>
              <a:rPr lang="en-CA" b="1" dirty="0">
                <a:latin typeface="Calibri" panose="020F0502020204030204" pitchFamily="34" charset="0"/>
              </a:rPr>
              <a:t>What are some other ways that you can ask about things like culture, religion, language, background, family, environment, etc. What kinds of information is going to be important  for you to understand the context?</a:t>
            </a:r>
          </a:p>
          <a:p>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13</a:t>
            </a:fld>
            <a:endParaRPr lang="en-US" dirty="0"/>
          </a:p>
        </p:txBody>
      </p:sp>
    </p:spTree>
    <p:extLst>
      <p:ext uri="{BB962C8B-B14F-4D97-AF65-F5344CB8AC3E}">
        <p14:creationId xmlns:p14="http://schemas.microsoft.com/office/powerpoint/2010/main" val="25453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other kinds of questions can we ask… </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14</a:t>
            </a:fld>
            <a:endParaRPr lang="en-US" dirty="0"/>
          </a:p>
        </p:txBody>
      </p:sp>
    </p:spTree>
    <p:extLst>
      <p:ext uri="{BB962C8B-B14F-4D97-AF65-F5344CB8AC3E}">
        <p14:creationId xmlns:p14="http://schemas.microsoft.com/office/powerpoint/2010/main" val="120296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Calibri" panose="020F0502020204030204" pitchFamily="34" charset="0"/>
                <a:ea typeface="Calibri" panose="020F0502020204030204" pitchFamily="34" charset="0"/>
                <a:cs typeface="Calibri" panose="020F0502020204030204" pitchFamily="34" charset="0"/>
              </a:rPr>
              <a:t>Anyone who has ever read an email has had the experience of trying to figure out, “What did they </a:t>
            </a:r>
            <a:r>
              <a:rPr lang="en-CA" i="1" dirty="0">
                <a:latin typeface="Calibri" panose="020F0502020204030204" pitchFamily="34" charset="0"/>
                <a:ea typeface="Calibri" panose="020F0502020204030204" pitchFamily="34" charset="0"/>
                <a:cs typeface="Calibri" panose="020F0502020204030204" pitchFamily="34" charset="0"/>
              </a:rPr>
              <a:t>mean</a:t>
            </a:r>
            <a:r>
              <a:rPr lang="en-CA" dirty="0">
                <a:latin typeface="Calibri" panose="020F0502020204030204" pitchFamily="34" charset="0"/>
                <a:ea typeface="Calibri" panose="020F0502020204030204" pitchFamily="34" charset="0"/>
                <a:cs typeface="Calibri" panose="020F0502020204030204" pitchFamily="34" charset="0"/>
              </a:rPr>
              <a:t> by that?” </a:t>
            </a:r>
          </a:p>
          <a:p>
            <a:r>
              <a:rPr lang="en-CA" dirty="0">
                <a:latin typeface="Calibri" panose="020F0502020204030204" pitchFamily="34" charset="0"/>
              </a:rPr>
              <a:t>Tone is anyone’s guess in emails and b</a:t>
            </a:r>
            <a:r>
              <a:rPr lang="en-CA" dirty="0">
                <a:latin typeface="Calibri" panose="020F0502020204030204" pitchFamily="34" charset="0"/>
                <a:ea typeface="Calibri" panose="020F0502020204030204" pitchFamily="34" charset="0"/>
                <a:cs typeface="Calibri" panose="020F0502020204030204" pitchFamily="34" charset="0"/>
              </a:rPr>
              <a:t>ecause our brains are more likely to fire along pathways that are wired more strongly, we likely associated these sentences with strong emotions in our own lives. </a:t>
            </a:r>
          </a:p>
          <a:p>
            <a:r>
              <a:rPr lang="en-CA" dirty="0">
                <a:latin typeface="Calibri" panose="020F0502020204030204" pitchFamily="34" charset="0"/>
              </a:rPr>
              <a:t>Used to praise and safety – a positive interpretation </a:t>
            </a:r>
          </a:p>
          <a:p>
            <a:r>
              <a:rPr lang="en-CA" dirty="0">
                <a:latin typeface="Calibri" panose="020F0502020204030204" pitchFamily="34" charset="0"/>
              </a:rPr>
              <a:t>Used to criticism, experiencing stress and worry – a negative spin.</a:t>
            </a:r>
          </a:p>
          <a:p>
            <a:endParaRPr lang="en-CA" dirty="0">
              <a:latin typeface="Calibri" panose="020F0502020204030204" pitchFamily="34" charset="0"/>
            </a:endParaRPr>
          </a:p>
          <a:p>
            <a:r>
              <a:rPr lang="en-CA" dirty="0">
                <a:latin typeface="Calibri" panose="020F0502020204030204" pitchFamily="34" charset="0"/>
              </a:rPr>
              <a:t>Transference: unconscious transferring of experiences from one interpersonal situation to another. Like a rerun of past feelings that exist in the person’s unconscious</a:t>
            </a:r>
          </a:p>
          <a:p>
            <a:endParaRPr lang="en-CA" dirty="0">
              <a:latin typeface="Calibri" panose="020F0502020204030204" pitchFamily="34" charset="0"/>
            </a:endParaRPr>
          </a:p>
          <a:p>
            <a:r>
              <a:rPr lang="en-CA" dirty="0">
                <a:latin typeface="Calibri" panose="020F0502020204030204" pitchFamily="34" charset="0"/>
              </a:rPr>
              <a:t>Countertransference: the emotions evoked in the counsellor by the client’s transference projections. To recognise countertransference reactions when a counsellor says something that does not correspond with their typical personality.</a:t>
            </a:r>
          </a:p>
          <a:p>
            <a:r>
              <a:rPr lang="en-CA" dirty="0">
                <a:latin typeface="Calibri" panose="020F0502020204030204" pitchFamily="34" charset="0"/>
              </a:rPr>
              <a:t> </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16</a:t>
            </a:fld>
            <a:endParaRPr lang="en-US" dirty="0"/>
          </a:p>
        </p:txBody>
      </p:sp>
    </p:spTree>
    <p:extLst>
      <p:ext uri="{BB962C8B-B14F-4D97-AF65-F5344CB8AC3E}">
        <p14:creationId xmlns:p14="http://schemas.microsoft.com/office/powerpoint/2010/main" val="322734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CA" dirty="0"/>
              <a:t>Have counsellors read statements out loud, attaching their own tone to</a:t>
            </a:r>
            <a:r>
              <a:rPr lang="en-CA" baseline="0" dirty="0"/>
              <a:t> them. Discuss if others would’ve read them differently.</a:t>
            </a:r>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17</a:t>
            </a:fld>
            <a:endParaRPr lang="en-US" dirty="0"/>
          </a:p>
        </p:txBody>
      </p:sp>
    </p:spTree>
    <p:extLst>
      <p:ext uri="{BB962C8B-B14F-4D97-AF65-F5344CB8AC3E}">
        <p14:creationId xmlns:p14="http://schemas.microsoft.com/office/powerpoint/2010/main" val="1247837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Articles for further</a:t>
            </a:r>
            <a:r>
              <a:rPr lang="en-CA" baseline="0" dirty="0"/>
              <a:t> reading… </a:t>
            </a:r>
            <a:r>
              <a:rPr lang="en-CA" dirty="0"/>
              <a:t>https://www.psychologytoday.com/blog/threat-management/201311/dont-type-me-email-and-emotions OR https://www.fastcodesign.com/3036748/why-its-so-hard-to-detect-emotion-in-emails-and-texts</a:t>
            </a:r>
          </a:p>
          <a:p>
            <a:endParaRPr lang="en-CA" dirty="0"/>
          </a:p>
          <a:p>
            <a:r>
              <a:rPr lang="en-CA" dirty="0" err="1"/>
              <a:t>Emojis</a:t>
            </a:r>
            <a:r>
              <a:rPr lang="en-CA" dirty="0"/>
              <a:t>- not all will</a:t>
            </a:r>
            <a:r>
              <a:rPr lang="en-CA" baseline="0" dirty="0"/>
              <a:t> be visible or the same on your end and the clients end</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18</a:t>
            </a:fld>
            <a:endParaRPr lang="en-US" dirty="0"/>
          </a:p>
        </p:txBody>
      </p:sp>
    </p:spTree>
    <p:extLst>
      <p:ext uri="{BB962C8B-B14F-4D97-AF65-F5344CB8AC3E}">
        <p14:creationId xmlns:p14="http://schemas.microsoft.com/office/powerpoint/2010/main" val="2905868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only one or two phrases per sentence</a:t>
            </a:r>
          </a:p>
          <a:p>
            <a:r>
              <a:rPr lang="en-CA" dirty="0"/>
              <a:t>Use adjectives and adverbs sparingly and deliberately </a:t>
            </a:r>
          </a:p>
          <a:p>
            <a:r>
              <a:rPr lang="en-CA"/>
              <a:t>When in doubt, use the simpler, shorter phrase</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19</a:t>
            </a:fld>
            <a:endParaRPr lang="en-US" dirty="0"/>
          </a:p>
        </p:txBody>
      </p:sp>
    </p:spTree>
    <p:extLst>
      <p:ext uri="{BB962C8B-B14F-4D97-AF65-F5344CB8AC3E}">
        <p14:creationId xmlns:p14="http://schemas.microsoft.com/office/powerpoint/2010/main" val="2757927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would you edit this conversational and relaxed paragraph? Take a few minutes to think about this, and we’ll discuss… </a:t>
            </a:r>
          </a:p>
        </p:txBody>
      </p:sp>
      <p:sp>
        <p:nvSpPr>
          <p:cNvPr id="4" name="Slide Number Placeholder 3"/>
          <p:cNvSpPr>
            <a:spLocks noGrp="1"/>
          </p:cNvSpPr>
          <p:nvPr>
            <p:ph type="sldNum" sz="quarter" idx="10"/>
          </p:nvPr>
        </p:nvSpPr>
        <p:spPr/>
        <p:txBody>
          <a:bodyPr/>
          <a:lstStyle/>
          <a:p>
            <a:fld id="{BC66FB29-8A1D-7541-80C0-4BB68555E176}" type="slidenum">
              <a:rPr lang="en-US" smtClean="0"/>
              <a:t>20</a:t>
            </a:fld>
            <a:endParaRPr lang="en-US" dirty="0"/>
          </a:p>
        </p:txBody>
      </p:sp>
    </p:spTree>
    <p:extLst>
      <p:ext uri="{BB962C8B-B14F-4D97-AF65-F5344CB8AC3E}">
        <p14:creationId xmlns:p14="http://schemas.microsoft.com/office/powerpoint/2010/main" val="4034938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a:p>
            <a:endParaRPr lang="en-CA" b="1" dirty="0"/>
          </a:p>
          <a:p>
            <a:r>
              <a:rPr lang="en-CA" b="1" dirty="0"/>
              <a:t>Be transparent about any typing</a:t>
            </a:r>
            <a:r>
              <a:rPr lang="en-CA" b="1" baseline="0" dirty="0"/>
              <a:t> errors- can build rapport. We’re not expecting perfection, but we need to come across as professionals. </a:t>
            </a:r>
          </a:p>
          <a:p>
            <a:endParaRPr lang="en-CA" b="1" baseline="0" dirty="0"/>
          </a:p>
          <a:p>
            <a:endParaRPr lang="en-CA" b="1" baseline="0" dirty="0"/>
          </a:p>
          <a:p>
            <a:r>
              <a:rPr lang="en-CA" b="1" baseline="0" dirty="0"/>
              <a:t>Or if it’s taking you some time to respond, be transparent. Young people know that adults may not be the speediest </a:t>
            </a:r>
            <a:r>
              <a:rPr lang="en-CA" b="1" baseline="0" dirty="0" err="1"/>
              <a:t>typers</a:t>
            </a:r>
            <a:r>
              <a:rPr lang="en-CA" b="1" baseline="0" dirty="0"/>
              <a:t>… or it may be a chance to let them know you’re reflecting on what they’ve said, or really trying to understand their situation. </a:t>
            </a:r>
            <a:endParaRPr lang="en-CA" b="1" dirty="0"/>
          </a:p>
        </p:txBody>
      </p:sp>
      <p:sp>
        <p:nvSpPr>
          <p:cNvPr id="4" name="Slide Number Placeholder 3"/>
          <p:cNvSpPr>
            <a:spLocks noGrp="1"/>
          </p:cNvSpPr>
          <p:nvPr>
            <p:ph type="sldNum" sz="quarter" idx="10"/>
          </p:nvPr>
        </p:nvSpPr>
        <p:spPr/>
        <p:txBody>
          <a:bodyPr/>
          <a:lstStyle/>
          <a:p>
            <a:fld id="{BC66FB29-8A1D-7541-80C0-4BB68555E176}" type="slidenum">
              <a:rPr lang="en-US" smtClean="0"/>
              <a:t>21</a:t>
            </a:fld>
            <a:endParaRPr lang="en-US" dirty="0"/>
          </a:p>
        </p:txBody>
      </p:sp>
    </p:spTree>
    <p:extLst>
      <p:ext uri="{BB962C8B-B14F-4D97-AF65-F5344CB8AC3E}">
        <p14:creationId xmlns:p14="http://schemas.microsoft.com/office/powerpoint/2010/main" val="415848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f10ea9c0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7f10ea9c0a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214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about how counsellors would clarify meanings of acronyms/slang emoticons</a:t>
            </a:r>
          </a:p>
          <a:p>
            <a:r>
              <a:rPr lang="en-CA" dirty="0"/>
              <a:t>(Shaking My</a:t>
            </a:r>
            <a:r>
              <a:rPr lang="en-CA" baseline="0" dirty="0"/>
              <a:t> Head, I Don’t Know, Kill My Self, Laughing Out Loud, In My Humble Opinion, Take Your Time, By The Way, Oh My Gosh, Too Long; Didn’t Read)</a:t>
            </a:r>
          </a:p>
          <a:p>
            <a:endParaRPr lang="en-CA" baseline="0" dirty="0"/>
          </a:p>
          <a:p>
            <a:r>
              <a:rPr lang="en-CA" baseline="0" dirty="0"/>
              <a:t>Slang: awesome or really good/ the stage between flirting and dating/  raccoon/ annoyed, bitter or upset/ to explain something to someone, typically a man to a woman, in a manner regarded as condescending or patronizing/mind your own business</a:t>
            </a:r>
          </a:p>
          <a:p>
            <a:r>
              <a:rPr lang="en-CA" baseline="0" dirty="0"/>
              <a:t>Emoticons: Happy, sad, face without a mouth (silence)*, laughing/big grin, skeptical, embarrassed, surprised, cheering, Elvis, heart, broken heart, </a:t>
            </a:r>
            <a:r>
              <a:rPr lang="en-CA" i="1" dirty="0"/>
              <a:t>Smiling Face With Open Mouth &amp; Closed Eyes OR CRINGE?</a:t>
            </a:r>
            <a:endParaRPr lang="en-CA" baseline="0" dirty="0"/>
          </a:p>
          <a:p>
            <a:endParaRPr lang="en-CA" baseline="0" dirty="0"/>
          </a:p>
          <a:p>
            <a:r>
              <a:rPr lang="en-CA" i="1" baseline="0" dirty="0"/>
              <a:t>*</a:t>
            </a:r>
            <a:r>
              <a:rPr lang="en-CA" i="1" dirty="0"/>
              <a:t>Represents silence, as this emoji is always silent. Imagine the things this person would say if they had a mouth!</a:t>
            </a:r>
          </a:p>
          <a:p>
            <a:endParaRPr lang="en-CA" baseline="0" dirty="0"/>
          </a:p>
          <a:p>
            <a:r>
              <a:rPr lang="en-CA" baseline="0" dirty="0"/>
              <a:t>It’s okay to look these up, but clarifying with the client is also a good way to find out meaning. </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22</a:t>
            </a:fld>
            <a:endParaRPr lang="en-US" dirty="0"/>
          </a:p>
        </p:txBody>
      </p:sp>
    </p:spTree>
    <p:extLst>
      <p:ext uri="{BB962C8B-B14F-4D97-AF65-F5344CB8AC3E}">
        <p14:creationId xmlns:p14="http://schemas.microsoft.com/office/powerpoint/2010/main" val="3371210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Warmth probably comes very naturally to you… </a:t>
            </a:r>
          </a:p>
        </p:txBody>
      </p:sp>
      <p:sp>
        <p:nvSpPr>
          <p:cNvPr id="4" name="Slide Number Placeholder 3"/>
          <p:cNvSpPr>
            <a:spLocks noGrp="1"/>
          </p:cNvSpPr>
          <p:nvPr>
            <p:ph type="sldNum" sz="quarter" idx="10"/>
          </p:nvPr>
        </p:nvSpPr>
        <p:spPr/>
        <p:txBody>
          <a:bodyPr/>
          <a:lstStyle/>
          <a:p>
            <a:fld id="{BC66FB29-8A1D-7541-80C0-4BB68555E176}" type="slidenum">
              <a:rPr lang="en-US" smtClean="0"/>
              <a:t>24</a:t>
            </a:fld>
            <a:endParaRPr lang="en-US" dirty="0"/>
          </a:p>
        </p:txBody>
      </p:sp>
    </p:spTree>
    <p:extLst>
      <p:ext uri="{BB962C8B-B14F-4D97-AF65-F5344CB8AC3E}">
        <p14:creationId xmlns:p14="http://schemas.microsoft.com/office/powerpoint/2010/main" val="71055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Talk about importance</a:t>
            </a:r>
            <a:r>
              <a:rPr lang="en-CA" baseline="0" dirty="0"/>
              <a:t> of usernames *</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25</a:t>
            </a:fld>
            <a:endParaRPr lang="en-US" dirty="0"/>
          </a:p>
        </p:txBody>
      </p:sp>
    </p:spTree>
    <p:extLst>
      <p:ext uri="{BB962C8B-B14F-4D97-AF65-F5344CB8AC3E}">
        <p14:creationId xmlns:p14="http://schemas.microsoft.com/office/powerpoint/2010/main" val="897492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462229">
              <a:buFont typeface="Arial" panose="020B0604020202020204" pitchFamily="34" charset="0"/>
              <a:buChar char="•"/>
              <a:defRPr/>
            </a:pPr>
            <a:r>
              <a:rPr lang="en-CA" b="0" dirty="0"/>
              <a:t>Talk</a:t>
            </a:r>
            <a:r>
              <a:rPr lang="en-CA" b="0" baseline="0" dirty="0"/>
              <a:t> about difference in emoticons depending on platform used </a:t>
            </a:r>
          </a:p>
          <a:p>
            <a:pPr marL="171450" indent="-171450" defTabSz="462229">
              <a:buFont typeface="Arial" panose="020B0604020202020204" pitchFamily="34" charset="0"/>
              <a:buChar char="•"/>
              <a:defRPr/>
            </a:pPr>
            <a:endParaRPr lang="en-CA" b="0" baseline="0" dirty="0"/>
          </a:p>
          <a:p>
            <a:pPr marL="171450" indent="-171450" defTabSz="462229">
              <a:buFont typeface="Arial" panose="020B0604020202020204" pitchFamily="34" charset="0"/>
              <a:buChar char="•"/>
              <a:defRPr/>
            </a:pPr>
            <a:endParaRPr lang="en-CA" b="1" dirty="0"/>
          </a:p>
        </p:txBody>
      </p:sp>
      <p:sp>
        <p:nvSpPr>
          <p:cNvPr id="4" name="Slide Number Placeholder 3"/>
          <p:cNvSpPr>
            <a:spLocks noGrp="1"/>
          </p:cNvSpPr>
          <p:nvPr>
            <p:ph type="sldNum" sz="quarter" idx="10"/>
          </p:nvPr>
        </p:nvSpPr>
        <p:spPr/>
        <p:txBody>
          <a:bodyPr/>
          <a:lstStyle/>
          <a:p>
            <a:fld id="{BC66FB29-8A1D-7541-80C0-4BB68555E176}" type="slidenum">
              <a:rPr lang="en-US" smtClean="0"/>
              <a:t>26</a:t>
            </a:fld>
            <a:endParaRPr lang="en-US" dirty="0"/>
          </a:p>
        </p:txBody>
      </p:sp>
    </p:spTree>
    <p:extLst>
      <p:ext uri="{BB962C8B-B14F-4D97-AF65-F5344CB8AC3E}">
        <p14:creationId xmlns:p14="http://schemas.microsoft.com/office/powerpoint/2010/main" val="3456167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CA" b="1" dirty="0"/>
          </a:p>
          <a:p>
            <a:pPr defTabSz="462229">
              <a:defRPr/>
            </a:pPr>
            <a:r>
              <a:rPr lang="en-CA" b="1" dirty="0">
                <a:solidFill>
                  <a:srgbClr val="0070C0"/>
                </a:solidFill>
              </a:rPr>
              <a:t>It is good practice reflect feelings and address emotion when you get the opportunity…</a:t>
            </a:r>
            <a:endParaRPr lang="en-CA" b="1" dirty="0"/>
          </a:p>
          <a:p>
            <a:endParaRPr lang="en-CA" dirty="0"/>
          </a:p>
          <a:p>
            <a:r>
              <a:rPr lang="en-CA" dirty="0"/>
              <a:t>Insert example of addressing/acknowledging</a:t>
            </a:r>
            <a:r>
              <a:rPr lang="en-CA" baseline="0" dirty="0"/>
              <a:t> emotions</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28</a:t>
            </a:fld>
            <a:endParaRPr lang="en-US" dirty="0"/>
          </a:p>
        </p:txBody>
      </p:sp>
    </p:spTree>
    <p:extLst>
      <p:ext uri="{BB962C8B-B14F-4D97-AF65-F5344CB8AC3E}">
        <p14:creationId xmlns:p14="http://schemas.microsoft.com/office/powerpoint/2010/main" val="273710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If we do not make empathic</a:t>
            </a:r>
            <a:r>
              <a:rPr lang="en-CA" baseline="0" dirty="0"/>
              <a:t> responses explicit the client will not feel it and worse might even find the interaction cold or curt.</a:t>
            </a:r>
          </a:p>
          <a:p>
            <a:endParaRPr lang="en-CA" baseline="0" dirty="0"/>
          </a:p>
          <a:p>
            <a:r>
              <a:rPr lang="en-CA" baseline="0" dirty="0"/>
              <a:t>Non- verbal vocalizations express a wide variety of feelings in a more casual and emotion based way. Think about “</a:t>
            </a:r>
            <a:r>
              <a:rPr lang="en-CA" baseline="0" dirty="0" err="1"/>
              <a:t>Ewwwwww</a:t>
            </a:r>
            <a:r>
              <a:rPr lang="en-CA" baseline="0" dirty="0"/>
              <a:t>” or “UGH!”</a:t>
            </a:r>
          </a:p>
          <a:p>
            <a:endParaRPr lang="en-CA" baseline="0" dirty="0"/>
          </a:p>
          <a:p>
            <a:r>
              <a:rPr lang="en-CA" baseline="0" dirty="0"/>
              <a:t>Sentence fragments ending in “…” is inviting and shows the counsellor is attempting to understand and clarify </a:t>
            </a:r>
          </a:p>
          <a:p>
            <a:endParaRPr lang="en-CA" baseline="0" dirty="0"/>
          </a:p>
          <a:p>
            <a:r>
              <a:rPr lang="en-CA" dirty="0"/>
              <a:t>Chat is very black and white</a:t>
            </a:r>
            <a:r>
              <a:rPr lang="en-CA" baseline="0" dirty="0"/>
              <a:t> so if you have emotional content use it! </a:t>
            </a:r>
          </a:p>
          <a:p>
            <a:endParaRPr lang="en-CA" baseline="0" dirty="0"/>
          </a:p>
          <a:p>
            <a:r>
              <a:rPr lang="en-CA" baseline="0" dirty="0"/>
              <a:t>Paraphrasing in the client’s words is what active listening might look like if typed out. </a:t>
            </a:r>
          </a:p>
          <a:p>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29</a:t>
            </a:fld>
            <a:endParaRPr lang="en-US" dirty="0"/>
          </a:p>
        </p:txBody>
      </p:sp>
    </p:spTree>
    <p:extLst>
      <p:ext uri="{BB962C8B-B14F-4D97-AF65-F5344CB8AC3E}">
        <p14:creationId xmlns:p14="http://schemas.microsoft.com/office/powerpoint/2010/main" val="626460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Lawrence Murphy and Dan Mitchell of Worldwide Therapy</a:t>
            </a:r>
            <a:r>
              <a:rPr lang="en-CA" baseline="0" dirty="0"/>
              <a:t> Online http://www.therapyonline.ca/</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30</a:t>
            </a:fld>
            <a:endParaRPr lang="en-US" dirty="0"/>
          </a:p>
        </p:txBody>
      </p:sp>
    </p:spTree>
    <p:extLst>
      <p:ext uri="{BB962C8B-B14F-4D97-AF65-F5344CB8AC3E}">
        <p14:creationId xmlns:p14="http://schemas.microsoft.com/office/powerpoint/2010/main" val="2894357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a:t>
            </a:r>
            <a:r>
              <a:rPr lang="en-CA" baseline="0" dirty="0"/>
              <a:t> I say out loud/What I’m communicating/How to say it in digitally…</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31</a:t>
            </a:fld>
            <a:endParaRPr lang="en-US" dirty="0"/>
          </a:p>
        </p:txBody>
      </p:sp>
    </p:spTree>
    <p:extLst>
      <p:ext uri="{BB962C8B-B14F-4D97-AF65-F5344CB8AC3E}">
        <p14:creationId xmlns:p14="http://schemas.microsoft.com/office/powerpoint/2010/main" val="206439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Honest info</a:t>
            </a:r>
            <a:r>
              <a:rPr lang="en-CA" baseline="0" dirty="0"/>
              <a:t> about what may or may not happen, especially when referring to outside agencies.  We need to be extra careful and clear about information we are relaying, making sure we are not promising or implying things we simply cannot know or control. For example the limits or therapy or involving child protection services etc.</a:t>
            </a:r>
          </a:p>
          <a:p>
            <a:endParaRPr lang="en-CA" baseline="0" dirty="0"/>
          </a:p>
          <a:p>
            <a:r>
              <a:rPr lang="en-CA" baseline="0" dirty="0"/>
              <a:t>Imp to remember this around identifying info -  making it clear from the beginning that if they give identifying info and there are safety concerns that our duty to report is triggered.</a:t>
            </a:r>
          </a:p>
          <a:p>
            <a:endParaRPr lang="en-CA" baseline="0" dirty="0"/>
          </a:p>
          <a:p>
            <a:endParaRPr lang="en-CA" baseline="0" dirty="0"/>
          </a:p>
          <a:p>
            <a:r>
              <a:rPr lang="en-CA" baseline="0" dirty="0"/>
              <a:t>Poor grammar does not convey trust in the counsellor as a reliable source of trustworthy information.</a:t>
            </a:r>
          </a:p>
          <a:p>
            <a:endParaRPr lang="en-CA" baseline="0" dirty="0"/>
          </a:p>
          <a:p>
            <a:r>
              <a:rPr lang="en-CA" baseline="0" dirty="0"/>
              <a:t>Non-judgment: When hearing about abusive relationships and not vilifying the perp. Or when someone is describing their own dangerous/criminal/unsafe behavior staying with them. Being careful not to convey disapproval (remember that clients will project onto seemingly neutral responses. </a:t>
            </a:r>
          </a:p>
          <a:p>
            <a:endParaRPr lang="en-CA" baseline="0" dirty="0"/>
          </a:p>
          <a:p>
            <a:r>
              <a:rPr lang="en-CA" baseline="0" dirty="0"/>
              <a:t>Reactions aside </a:t>
            </a:r>
            <a:r>
              <a:rPr lang="en-CA" baseline="0" dirty="0">
                <a:sym typeface="Wingdings" panose="05000000000000000000" pitchFamily="2" charset="2"/>
              </a:rPr>
              <a:t></a:t>
            </a:r>
            <a:endParaRPr lang="en-CA" baseline="0" dirty="0"/>
          </a:p>
          <a:p>
            <a:endParaRPr lang="en-CA" baseline="0" dirty="0"/>
          </a:p>
          <a:p>
            <a:r>
              <a:rPr lang="en-CA" baseline="0" dirty="0"/>
              <a:t>Exercises pages 45-48</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33</a:t>
            </a:fld>
            <a:endParaRPr lang="en-US" dirty="0"/>
          </a:p>
        </p:txBody>
      </p:sp>
    </p:spTree>
    <p:extLst>
      <p:ext uri="{BB962C8B-B14F-4D97-AF65-F5344CB8AC3E}">
        <p14:creationId xmlns:p14="http://schemas.microsoft.com/office/powerpoint/2010/main" val="1672313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35</a:t>
            </a:fld>
            <a:endParaRPr lang="en-US" dirty="0"/>
          </a:p>
        </p:txBody>
      </p:sp>
    </p:spTree>
    <p:extLst>
      <p:ext uri="{BB962C8B-B14F-4D97-AF65-F5344CB8AC3E}">
        <p14:creationId xmlns:p14="http://schemas.microsoft.com/office/powerpoint/2010/main" val="347200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1361f779b_3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1361f779b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19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CA" b="1"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36</a:t>
            </a:fld>
            <a:endParaRPr lang="en-US" dirty="0"/>
          </a:p>
        </p:txBody>
      </p:sp>
    </p:spTree>
    <p:extLst>
      <p:ext uri="{BB962C8B-B14F-4D97-AF65-F5344CB8AC3E}">
        <p14:creationId xmlns:p14="http://schemas.microsoft.com/office/powerpoint/2010/main" val="1863995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CA" dirty="0"/>
              <a:t>If</a:t>
            </a:r>
            <a:r>
              <a:rPr lang="en-CA" baseline="0" dirty="0"/>
              <a:t> handled with care ruptures can contribute to rapport.</a:t>
            </a:r>
            <a:endParaRPr lang="en-CA" dirty="0"/>
          </a:p>
          <a:p>
            <a:pPr defTabSz="462229">
              <a:defRPr/>
            </a:pPr>
            <a:r>
              <a:rPr lang="en-CA" baseline="0" dirty="0"/>
              <a:t>  </a:t>
            </a:r>
            <a:endParaRPr lang="en-CA"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37</a:t>
            </a:fld>
            <a:endParaRPr lang="en-US" dirty="0"/>
          </a:p>
        </p:txBody>
      </p:sp>
    </p:spTree>
    <p:extLst>
      <p:ext uri="{BB962C8B-B14F-4D97-AF65-F5344CB8AC3E}">
        <p14:creationId xmlns:p14="http://schemas.microsoft.com/office/powerpoint/2010/main" val="2046165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r>
              <a:rPr lang="en-US" dirty="0"/>
              <a:t>Check-in with yourself, am I being triggered? **</a:t>
            </a:r>
          </a:p>
          <a:p>
            <a:endParaRPr lang="en-US" dirty="0"/>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38</a:t>
            </a:fld>
            <a:endParaRPr lang="en-US" dirty="0"/>
          </a:p>
        </p:txBody>
      </p:sp>
    </p:spTree>
    <p:extLst>
      <p:ext uri="{BB962C8B-B14F-4D97-AF65-F5344CB8AC3E}">
        <p14:creationId xmlns:p14="http://schemas.microsoft.com/office/powerpoint/2010/main" val="1461479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Counsellors should gently prepare clients for the end of counselling sessions and move into a summary phase of the conversation at an appropriate moment. The end of the session should not feel sudden or abrupt. Clients should be made aware that a Counselling session is coming to an end whenever possible and be given some time to prepare. The timing should not cut off any essential stages or components of the counselling session or extend the conversation well beyond the point of clinical value. </a:t>
            </a:r>
          </a:p>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40</a:t>
            </a:fld>
            <a:endParaRPr lang="en-US" dirty="0"/>
          </a:p>
        </p:txBody>
      </p:sp>
    </p:spTree>
    <p:extLst>
      <p:ext uri="{BB962C8B-B14F-4D97-AF65-F5344CB8AC3E}">
        <p14:creationId xmlns:p14="http://schemas.microsoft.com/office/powerpoint/2010/main" val="2894876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possible, counsellors should try to engage in a brief summary of what has been discussed in the session. They should invite clients to reflect on any new insights or important points they might take away from the conversation. It’s important that Counsellors express their appreciation for clients and try to end counselling sessions on a positive and encouraging note. </a:t>
            </a:r>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41</a:t>
            </a:fld>
            <a:endParaRPr lang="en-US" dirty="0"/>
          </a:p>
        </p:txBody>
      </p:sp>
    </p:spTree>
    <p:extLst>
      <p:ext uri="{BB962C8B-B14F-4D97-AF65-F5344CB8AC3E}">
        <p14:creationId xmlns:p14="http://schemas.microsoft.com/office/powerpoint/2010/main" val="2506781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66FB29-8A1D-7541-80C0-4BB68555E176}" type="slidenum">
              <a:rPr lang="en-US" smtClean="0"/>
              <a:t>42</a:t>
            </a:fld>
            <a:endParaRPr lang="en-US" dirty="0"/>
          </a:p>
        </p:txBody>
      </p:sp>
    </p:spTree>
    <p:extLst>
      <p:ext uri="{BB962C8B-B14F-4D97-AF65-F5344CB8AC3E}">
        <p14:creationId xmlns:p14="http://schemas.microsoft.com/office/powerpoint/2010/main" val="1360918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endParaRPr lang="en-CA" b="1" dirty="0"/>
          </a:p>
        </p:txBody>
      </p:sp>
      <p:sp>
        <p:nvSpPr>
          <p:cNvPr id="4" name="Slide Number Placeholder 3"/>
          <p:cNvSpPr>
            <a:spLocks noGrp="1"/>
          </p:cNvSpPr>
          <p:nvPr>
            <p:ph type="sldNum" sz="quarter" idx="10"/>
          </p:nvPr>
        </p:nvSpPr>
        <p:spPr/>
        <p:txBody>
          <a:bodyPr/>
          <a:lstStyle/>
          <a:p>
            <a:fld id="{BC66FB29-8A1D-7541-80C0-4BB68555E176}" type="slidenum">
              <a:rPr lang="en-US" smtClean="0"/>
              <a:t>43</a:t>
            </a:fld>
            <a:endParaRPr lang="en-US" dirty="0"/>
          </a:p>
        </p:txBody>
      </p:sp>
    </p:spTree>
    <p:extLst>
      <p:ext uri="{BB962C8B-B14F-4D97-AF65-F5344CB8AC3E}">
        <p14:creationId xmlns:p14="http://schemas.microsoft.com/office/powerpoint/2010/main" val="20410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1361f779b_3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71361f779b_3_2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465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f10ea9c0a_0_2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7f10ea9c0a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100"/>
              <a:buFont typeface="Calibri"/>
              <a:buNone/>
            </a:pPr>
            <a:endParaRPr sz="2100">
              <a:solidFill>
                <a:schemeClr val="dk1"/>
              </a:solidFill>
              <a:latin typeface="Calibri"/>
              <a:ea typeface="Calibri"/>
              <a:cs typeface="Calibri"/>
              <a:sym typeface="Calibri"/>
            </a:endParaRPr>
          </a:p>
          <a:p>
            <a:pPr marL="0" lvl="0" indent="0" algn="l" rtl="0">
              <a:lnSpc>
                <a:spcPct val="90000"/>
              </a:lnSpc>
              <a:spcBef>
                <a:spcPts val="240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p:txBody>
      </p:sp>
      <p:sp>
        <p:nvSpPr>
          <p:cNvPr id="336" name="Google Shape;336;g7f10ea9c0a_0_29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REA6011 - S. Lal</a:t>
            </a:r>
            <a:endParaRPr/>
          </a:p>
        </p:txBody>
      </p:sp>
    </p:spTree>
    <p:extLst>
      <p:ext uri="{BB962C8B-B14F-4D97-AF65-F5344CB8AC3E}">
        <p14:creationId xmlns:p14="http://schemas.microsoft.com/office/powerpoint/2010/main" val="4177481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6</a:t>
            </a:fld>
            <a:endParaRPr lang="en-US" dirty="0"/>
          </a:p>
        </p:txBody>
      </p:sp>
    </p:spTree>
    <p:extLst>
      <p:ext uri="{BB962C8B-B14F-4D97-AF65-F5344CB8AC3E}">
        <p14:creationId xmlns:p14="http://schemas.microsoft.com/office/powerpoint/2010/main" val="398981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8</a:t>
            </a:fld>
            <a:endParaRPr lang="en-US" dirty="0"/>
          </a:p>
        </p:txBody>
      </p:sp>
    </p:spTree>
    <p:extLst>
      <p:ext uri="{BB962C8B-B14F-4D97-AF65-F5344CB8AC3E}">
        <p14:creationId xmlns:p14="http://schemas.microsoft.com/office/powerpoint/2010/main" val="1834223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6FB29-8A1D-7541-80C0-4BB68555E176}" type="slidenum">
              <a:rPr lang="en-US" smtClean="0"/>
              <a:t>9</a:t>
            </a:fld>
            <a:endParaRPr lang="en-US" dirty="0"/>
          </a:p>
        </p:txBody>
      </p:sp>
    </p:spTree>
    <p:extLst>
      <p:ext uri="{BB962C8B-B14F-4D97-AF65-F5344CB8AC3E}">
        <p14:creationId xmlns:p14="http://schemas.microsoft.com/office/powerpoint/2010/main" val="217060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66FB29-8A1D-7541-80C0-4BB68555E176}" type="slidenum">
              <a:rPr lang="en-US" smtClean="0"/>
              <a:t>10</a:t>
            </a:fld>
            <a:endParaRPr lang="en-US" dirty="0"/>
          </a:p>
        </p:txBody>
      </p:sp>
    </p:spTree>
    <p:extLst>
      <p:ext uri="{BB962C8B-B14F-4D97-AF65-F5344CB8AC3E}">
        <p14:creationId xmlns:p14="http://schemas.microsoft.com/office/powerpoint/2010/main" val="383983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85800" y="654242"/>
            <a:ext cx="7770812" cy="569576"/>
          </a:xfrm>
        </p:spPr>
        <p:txBody>
          <a:bodyPr/>
          <a:lstStyle/>
          <a:p>
            <a:r>
              <a:rPr lang="en-US" dirty="0"/>
              <a:t>Click to edit Master title style</a:t>
            </a:r>
          </a:p>
        </p:txBody>
      </p:sp>
      <p:sp>
        <p:nvSpPr>
          <p:cNvPr id="5" name="Content Placeholder 2"/>
          <p:cNvSpPr>
            <a:spLocks noGrp="1"/>
          </p:cNvSpPr>
          <p:nvPr>
            <p:ph sz="half" idx="10"/>
          </p:nvPr>
        </p:nvSpPr>
        <p:spPr>
          <a:xfrm>
            <a:off x="685800" y="1600200"/>
            <a:ext cx="5120639" cy="4297680"/>
          </a:xfrm>
        </p:spPr>
        <p:txBody>
          <a:bodyPr anchor="ctr" anchorCtr="0"/>
          <a:lstStyle>
            <a:lvl1pPr marL="0" indent="0">
              <a:lnSpc>
                <a:spcPct val="110000"/>
              </a:lnSpc>
              <a:buFontTx/>
              <a:buNone/>
              <a:defRPr sz="1400"/>
            </a:lvl1pPr>
            <a:lvl2pPr marL="742950" indent="-285750">
              <a:lnSpc>
                <a:spcPct val="110000"/>
              </a:lnSpc>
              <a:buFont typeface="Arial"/>
              <a:buChar char="•"/>
              <a:defRPr sz="1400"/>
            </a:lvl2pPr>
            <a:lvl3pPr marL="1143000" indent="-228600">
              <a:lnSpc>
                <a:spcPct val="110000"/>
              </a:lnSpc>
              <a:buFont typeface="Arial"/>
              <a:buChar char="•"/>
              <a:defRPr sz="1400"/>
            </a:lvl3pPr>
            <a:lvl4pPr marL="1600200" indent="-228600">
              <a:lnSpc>
                <a:spcPct val="110000"/>
              </a:lnSpc>
              <a:buFont typeface="Arial"/>
              <a:buChar char="•"/>
              <a:defRPr sz="14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1105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KHP_EN_RGB_WH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764" y="6172200"/>
            <a:ext cx="1937429" cy="232491"/>
          </a:xfrm>
          <a:prstGeom prst="rect">
            <a:avLst/>
          </a:prstGeom>
        </p:spPr>
      </p:pic>
      <p:sp>
        <p:nvSpPr>
          <p:cNvPr id="9" name="Content Placeholder 8"/>
          <p:cNvSpPr>
            <a:spLocks noGrp="1"/>
          </p:cNvSpPr>
          <p:nvPr>
            <p:ph sz="quarter" idx="11" hasCustomPrompt="1"/>
          </p:nvPr>
        </p:nvSpPr>
        <p:spPr>
          <a:xfrm>
            <a:off x="685799" y="970717"/>
            <a:ext cx="3532630" cy="2313673"/>
          </a:xfrm>
        </p:spPr>
        <p:txBody>
          <a:bodyPr anchor="b" anchorCtr="0"/>
          <a:lstStyle>
            <a:lvl1pPr>
              <a:lnSpc>
                <a:spcPct val="90000"/>
              </a:lnSpc>
              <a:defRPr sz="2400" b="1" baseline="0"/>
            </a:lvl1pPr>
          </a:lstStyle>
          <a:p>
            <a:pPr lvl="0"/>
            <a:r>
              <a:rPr lang="en-US" dirty="0"/>
              <a:t>Presentation title</a:t>
            </a:r>
          </a:p>
        </p:txBody>
      </p:sp>
      <p:sp>
        <p:nvSpPr>
          <p:cNvPr id="5" name="Content Placeholder 8"/>
          <p:cNvSpPr>
            <a:spLocks noGrp="1"/>
          </p:cNvSpPr>
          <p:nvPr>
            <p:ph sz="quarter" idx="12" hasCustomPrompt="1"/>
          </p:nvPr>
        </p:nvSpPr>
        <p:spPr>
          <a:xfrm>
            <a:off x="685799" y="3432892"/>
            <a:ext cx="3532630" cy="1070375"/>
          </a:xfrm>
        </p:spPr>
        <p:txBody>
          <a:bodyPr anchor="t" anchorCtr="0"/>
          <a:lstStyle>
            <a:lvl1pPr>
              <a:lnSpc>
                <a:spcPct val="90000"/>
              </a:lnSpc>
              <a:defRPr sz="1400" b="0" baseline="0">
                <a:latin typeface="HelveticaNeueLT Std Lt" pitchFamily="34" charset="0"/>
              </a:defRPr>
            </a:lvl1pPr>
          </a:lstStyle>
          <a:p>
            <a:pPr lvl="0"/>
            <a:r>
              <a:rPr lang="en-US" dirty="0"/>
              <a:t>Month XX, 2016</a:t>
            </a:r>
          </a:p>
        </p:txBody>
      </p:sp>
      <p:pic>
        <p:nvPicPr>
          <p:cNvPr id="2" name="Picture 1" descr="KHP_SmileIcon_WHT.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8637" y="1143788"/>
            <a:ext cx="5024276" cy="4033574"/>
          </a:xfrm>
          <a:prstGeom prst="rect">
            <a:avLst/>
          </a:prstGeom>
        </p:spPr>
      </p:pic>
    </p:spTree>
    <p:extLst>
      <p:ext uri="{BB962C8B-B14F-4D97-AF65-F5344CB8AC3E}">
        <p14:creationId xmlns:p14="http://schemas.microsoft.com/office/powerpoint/2010/main" val="335392369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4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in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331172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15127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95277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0056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eux contenus" type="twoObj">
  <p:cSld name="Deux contenus">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457200" y="275167"/>
            <a:ext cx="82296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3" name="Google Shape;143;p29"/>
          <p:cNvSpPr txBox="1">
            <a:spLocks noGrp="1"/>
          </p:cNvSpPr>
          <p:nvPr>
            <p:ph type="body" idx="1"/>
          </p:nvPr>
        </p:nvSpPr>
        <p:spPr>
          <a:xfrm>
            <a:off x="457200" y="1697567"/>
            <a:ext cx="4038600" cy="4179600"/>
          </a:xfrm>
          <a:prstGeom prst="rect">
            <a:avLst/>
          </a:prstGeom>
          <a:noFill/>
          <a:ln>
            <a:noFill/>
          </a:ln>
        </p:spPr>
        <p:txBody>
          <a:bodyPr spcFirstLastPara="1" wrap="square" lIns="91425" tIns="45700" rIns="91425" bIns="45700" anchor="t" anchorCtr="0">
            <a:noAutofit/>
          </a:bodyPr>
          <a:lstStyle>
            <a:lvl1pPr marL="457200" lvl="0" indent="-368300" algn="l" rtl="0">
              <a:spcBef>
                <a:spcPts val="440"/>
              </a:spcBef>
              <a:spcAft>
                <a:spcPts val="0"/>
              </a:spcAft>
              <a:buClr>
                <a:schemeClr val="dk2"/>
              </a:buClr>
              <a:buSzPts val="2200"/>
              <a:buFont typeface="Arial"/>
              <a:buChar char="•"/>
              <a:defRPr sz="2200"/>
            </a:lvl1pPr>
            <a:lvl2pPr marL="914400" lvl="1" indent="-355600" algn="l" rtl="0">
              <a:spcBef>
                <a:spcPts val="400"/>
              </a:spcBef>
              <a:spcAft>
                <a:spcPts val="0"/>
              </a:spcAft>
              <a:buClr>
                <a:schemeClr val="dk2"/>
              </a:buClr>
              <a:buSzPts val="2000"/>
              <a:buFont typeface="Arial"/>
              <a:buChar char="–"/>
              <a:defRPr sz="2000"/>
            </a:lvl2pPr>
            <a:lvl3pPr marL="1371600" lvl="2" indent="-342900" algn="l" rtl="0">
              <a:spcBef>
                <a:spcPts val="360"/>
              </a:spcBef>
              <a:spcAft>
                <a:spcPts val="0"/>
              </a:spcAft>
              <a:buClr>
                <a:schemeClr val="dk2"/>
              </a:buClr>
              <a:buSzPts val="1800"/>
              <a:buFont typeface="Arial"/>
              <a:buChar char="•"/>
              <a:defRPr sz="1800"/>
            </a:lvl3pPr>
            <a:lvl4pPr marL="1828800" lvl="3" indent="-330200" algn="l" rtl="0">
              <a:spcBef>
                <a:spcPts val="320"/>
              </a:spcBef>
              <a:spcAft>
                <a:spcPts val="0"/>
              </a:spcAft>
              <a:buClr>
                <a:schemeClr val="dk2"/>
              </a:buClr>
              <a:buSzPts val="1600"/>
              <a:buFont typeface="Arial"/>
              <a:buChar char="–"/>
              <a:defRPr sz="1600"/>
            </a:lvl4pPr>
            <a:lvl5pPr marL="2286000" lvl="4" indent="-330200" algn="l" rtl="0">
              <a:spcBef>
                <a:spcPts val="320"/>
              </a:spcBef>
              <a:spcAft>
                <a:spcPts val="0"/>
              </a:spcAft>
              <a:buClr>
                <a:schemeClr val="dk2"/>
              </a:buClr>
              <a:buSzPts val="1600"/>
              <a:buFont typeface="Arial"/>
              <a:buChar char="»"/>
              <a:defRPr sz="16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44" name="Google Shape;144;p29"/>
          <p:cNvSpPr txBox="1">
            <a:spLocks noGrp="1"/>
          </p:cNvSpPr>
          <p:nvPr>
            <p:ph type="body" idx="2"/>
          </p:nvPr>
        </p:nvSpPr>
        <p:spPr>
          <a:xfrm>
            <a:off x="4648200" y="1697567"/>
            <a:ext cx="4038600" cy="4179600"/>
          </a:xfrm>
          <a:prstGeom prst="rect">
            <a:avLst/>
          </a:prstGeom>
          <a:noFill/>
          <a:ln>
            <a:noFill/>
          </a:ln>
        </p:spPr>
        <p:txBody>
          <a:bodyPr spcFirstLastPara="1" wrap="square" lIns="91425" tIns="45700" rIns="91425" bIns="45700" anchor="t" anchorCtr="0">
            <a:noAutofit/>
          </a:bodyPr>
          <a:lstStyle>
            <a:lvl1pPr marL="457200" lvl="0" indent="-368300" algn="l" rtl="0">
              <a:spcBef>
                <a:spcPts val="440"/>
              </a:spcBef>
              <a:spcAft>
                <a:spcPts val="0"/>
              </a:spcAft>
              <a:buClr>
                <a:schemeClr val="dk2"/>
              </a:buClr>
              <a:buSzPts val="2200"/>
              <a:buFont typeface="Arial"/>
              <a:buChar char="•"/>
              <a:defRPr sz="2200"/>
            </a:lvl1pPr>
            <a:lvl2pPr marL="914400" lvl="1" indent="-355600" algn="l" rtl="0">
              <a:spcBef>
                <a:spcPts val="400"/>
              </a:spcBef>
              <a:spcAft>
                <a:spcPts val="0"/>
              </a:spcAft>
              <a:buClr>
                <a:schemeClr val="dk2"/>
              </a:buClr>
              <a:buSzPts val="2000"/>
              <a:buFont typeface="Arial"/>
              <a:buChar char="–"/>
              <a:defRPr sz="2000"/>
            </a:lvl2pPr>
            <a:lvl3pPr marL="1371600" lvl="2" indent="-342900" algn="l" rtl="0">
              <a:spcBef>
                <a:spcPts val="360"/>
              </a:spcBef>
              <a:spcAft>
                <a:spcPts val="0"/>
              </a:spcAft>
              <a:buClr>
                <a:schemeClr val="dk2"/>
              </a:buClr>
              <a:buSzPts val="1800"/>
              <a:buFont typeface="Arial"/>
              <a:buChar char="•"/>
              <a:defRPr sz="1800"/>
            </a:lvl3pPr>
            <a:lvl4pPr marL="1828800" lvl="3" indent="-317500" algn="l" rtl="0">
              <a:spcBef>
                <a:spcPts val="280"/>
              </a:spcBef>
              <a:spcAft>
                <a:spcPts val="0"/>
              </a:spcAft>
              <a:buClr>
                <a:schemeClr val="dk2"/>
              </a:buClr>
              <a:buSzPts val="1400"/>
              <a:buFont typeface="Arial"/>
              <a:buChar char="–"/>
              <a:defRPr sz="1400"/>
            </a:lvl4pPr>
            <a:lvl5pPr marL="2286000" lvl="4" indent="-317500" algn="l" rtl="0">
              <a:spcBef>
                <a:spcPts val="280"/>
              </a:spcBef>
              <a:spcAft>
                <a:spcPts val="0"/>
              </a:spcAft>
              <a:buClr>
                <a:schemeClr val="dk2"/>
              </a:buClr>
              <a:buSzPts val="1400"/>
              <a:buFont typeface="Arial"/>
              <a:buChar char="»"/>
              <a:defRPr sz="14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Tree>
    <p:extLst>
      <p:ext uri="{BB962C8B-B14F-4D97-AF65-F5344CB8AC3E}">
        <p14:creationId xmlns:p14="http://schemas.microsoft.com/office/powerpoint/2010/main" val="346187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4" y="365125"/>
            <a:ext cx="7886700" cy="13256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3300"/>
              <a:buFont typeface="Montserrat"/>
              <a:buNone/>
              <a:defRPr sz="3300" b="0" i="0" u="none" strike="noStrike" cap="none">
                <a:solidFill>
                  <a:schemeClr val="dk1"/>
                </a:solidFill>
                <a:latin typeface="Montserrat"/>
                <a:ea typeface="Montserrat"/>
                <a:cs typeface="Montserrat"/>
                <a:sym typeface="Montserrat"/>
              </a:defRPr>
            </a:lvl1pPr>
            <a:lvl2pPr lvl="1" indent="0" rtl="0">
              <a:spcBef>
                <a:spcPts val="0"/>
              </a:spcBef>
              <a:spcAft>
                <a:spcPts val="0"/>
              </a:spcAft>
              <a:buSzPts val="1400"/>
              <a:buFont typeface="Arial"/>
              <a:buNone/>
              <a:defRPr sz="1400"/>
            </a:lvl2pPr>
            <a:lvl3pPr lvl="2" indent="0" rtl="0">
              <a:spcBef>
                <a:spcPts val="0"/>
              </a:spcBef>
              <a:spcAft>
                <a:spcPts val="0"/>
              </a:spcAft>
              <a:buSzPts val="1400"/>
              <a:buFont typeface="Arial"/>
              <a:buNone/>
              <a:defRPr sz="1400"/>
            </a:lvl3pPr>
            <a:lvl4pPr lvl="3" indent="0" rtl="0">
              <a:spcBef>
                <a:spcPts val="0"/>
              </a:spcBef>
              <a:spcAft>
                <a:spcPts val="0"/>
              </a:spcAft>
              <a:buSzPts val="1400"/>
              <a:buFont typeface="Arial"/>
              <a:buNone/>
              <a:defRPr sz="1400"/>
            </a:lvl4pPr>
            <a:lvl5pPr lvl="4" indent="0" rtl="0">
              <a:spcBef>
                <a:spcPts val="0"/>
              </a:spcBef>
              <a:spcAft>
                <a:spcPts val="0"/>
              </a:spcAft>
              <a:buSzPts val="1400"/>
              <a:buFont typeface="Arial"/>
              <a:buNone/>
              <a:defRPr sz="1400"/>
            </a:lvl5pPr>
            <a:lvl6pPr lvl="5" indent="0" rtl="0">
              <a:spcBef>
                <a:spcPts val="0"/>
              </a:spcBef>
              <a:spcAft>
                <a:spcPts val="0"/>
              </a:spcAft>
              <a:buSzPts val="1400"/>
              <a:buFont typeface="Arial"/>
              <a:buNone/>
              <a:defRPr sz="1400"/>
            </a:lvl6pPr>
            <a:lvl7pPr lvl="6" indent="0" rtl="0">
              <a:spcBef>
                <a:spcPts val="0"/>
              </a:spcBef>
              <a:spcAft>
                <a:spcPts val="0"/>
              </a:spcAft>
              <a:buSzPts val="1400"/>
              <a:buFont typeface="Arial"/>
              <a:buNone/>
              <a:defRPr sz="1400"/>
            </a:lvl7pPr>
            <a:lvl8pPr lvl="7" indent="0" rtl="0">
              <a:spcBef>
                <a:spcPts val="0"/>
              </a:spcBef>
              <a:spcAft>
                <a:spcPts val="0"/>
              </a:spcAft>
              <a:buSzPts val="1400"/>
              <a:buFont typeface="Arial"/>
              <a:buNone/>
              <a:defRPr sz="1400"/>
            </a:lvl8pPr>
            <a:lvl9pPr lvl="8" indent="0" rtl="0">
              <a:spcBef>
                <a:spcPts val="0"/>
              </a:spcBef>
              <a:spcAft>
                <a:spcPts val="0"/>
              </a:spcAft>
              <a:buSzPts val="1400"/>
              <a:buFont typeface="Arial"/>
              <a:buNone/>
              <a:defRPr sz="1400"/>
            </a:lvl9pPr>
          </a:lstStyle>
          <a:p>
            <a:endParaRPr/>
          </a:p>
        </p:txBody>
      </p:sp>
      <p:sp>
        <p:nvSpPr>
          <p:cNvPr id="70" name="Google Shape;70;p16"/>
          <p:cNvSpPr txBox="1">
            <a:spLocks noGrp="1"/>
          </p:cNvSpPr>
          <p:nvPr>
            <p:ph type="dt" idx="10"/>
          </p:nvPr>
        </p:nvSpPr>
        <p:spPr>
          <a:xfrm>
            <a:off x="628654" y="6356357"/>
            <a:ext cx="2057400" cy="3652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chemeClr val="dk1"/>
              </a:buClr>
              <a:buSzPts val="900"/>
              <a:buFont typeface="Century Gothic"/>
              <a:buNone/>
              <a:defRPr sz="900" b="0" i="0" u="none" strike="noStrike" cap="none">
                <a:solidFill>
                  <a:schemeClr val="dk1"/>
                </a:solidFill>
                <a:latin typeface="Century Gothic"/>
                <a:ea typeface="Century Gothic"/>
                <a:cs typeface="Century Gothic"/>
                <a:sym typeface="Century Gothic"/>
              </a:defRPr>
            </a:lvl1pPr>
            <a:lvl2pPr marL="342900" marR="0" lvl="1"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16"/>
          <p:cNvSpPr txBox="1">
            <a:spLocks noGrp="1"/>
          </p:cNvSpPr>
          <p:nvPr>
            <p:ph type="ftr" idx="11"/>
          </p:nvPr>
        </p:nvSpPr>
        <p:spPr>
          <a:xfrm>
            <a:off x="3028950" y="6356357"/>
            <a:ext cx="3086100" cy="3652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chemeClr val="dk1"/>
              </a:buClr>
              <a:buSzPts val="900"/>
              <a:buFont typeface="Century Gothic"/>
              <a:buNone/>
              <a:defRPr sz="900" b="0" i="0" u="none" strike="noStrike" cap="none">
                <a:solidFill>
                  <a:schemeClr val="dk1"/>
                </a:solidFill>
                <a:latin typeface="Century Gothic"/>
                <a:ea typeface="Century Gothic"/>
                <a:cs typeface="Century Gothic"/>
                <a:sym typeface="Century Gothic"/>
              </a:defRPr>
            </a:lvl1pPr>
            <a:lvl2pPr marL="342900" marR="0" lvl="1"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2pPr>
            <a:lvl3pPr marL="685800" marR="0" lvl="2"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3pPr>
            <a:lvl4pPr marL="1028700" marR="0" lvl="3"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4pPr>
            <a:lvl5pPr marL="1371600" marR="0" lvl="4"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5pPr>
            <a:lvl6pPr marL="1714500" marR="0" lvl="5"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6pPr>
            <a:lvl7pPr marL="2057400" marR="0" lvl="6"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7pPr>
            <a:lvl8pPr marL="2400300" marR="0" lvl="7"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8pPr>
            <a:lvl9pPr marL="2743200" marR="0" lvl="8" indent="0" algn="l" rtl="0">
              <a:lnSpc>
                <a:spcPct val="100000"/>
              </a:lnSpc>
              <a:spcBef>
                <a:spcPts val="0"/>
              </a:spcBef>
              <a:spcAft>
                <a:spcPts val="0"/>
              </a:spcAft>
              <a:buClr>
                <a:schemeClr val="dk1"/>
              </a:buClr>
              <a:buSzPts val="1400"/>
              <a:buFont typeface="Century Gothic"/>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16"/>
          <p:cNvSpPr txBox="1">
            <a:spLocks noGrp="1"/>
          </p:cNvSpPr>
          <p:nvPr>
            <p:ph type="sldNum" idx="12"/>
          </p:nvPr>
        </p:nvSpPr>
        <p:spPr>
          <a:xfrm>
            <a:off x="6457955" y="6356357"/>
            <a:ext cx="2057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200"/>
              <a:buFont typeface="Century Gothic"/>
              <a:buNone/>
              <a:defRPr sz="900" b="0" i="0" u="none" strike="noStrike" cap="none">
                <a:solidFill>
                  <a:schemeClr val="dk1"/>
                </a:solidFill>
                <a:latin typeface="Century Gothic"/>
                <a:ea typeface="Century Gothic"/>
                <a:cs typeface="Century Gothic"/>
                <a:sym typeface="Century Gothic"/>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0440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fond blanc" type="obj">
  <p:cSld name="fond blanc">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457200" y="275167"/>
            <a:ext cx="82296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0" name="Google Shape;140;p28"/>
          <p:cNvSpPr txBox="1">
            <a:spLocks noGrp="1"/>
          </p:cNvSpPr>
          <p:nvPr>
            <p:ph type="body" idx="1"/>
          </p:nvPr>
        </p:nvSpPr>
        <p:spPr>
          <a:xfrm>
            <a:off x="457200" y="1813984"/>
            <a:ext cx="8229600" cy="40640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2"/>
              </a:buClr>
              <a:buSzPts val="2800"/>
              <a:buFont typeface="Arial"/>
              <a:buChar char="•"/>
              <a:defRPr sz="2800"/>
            </a:lvl1pPr>
            <a:lvl2pPr marL="914400" lvl="1" indent="-381000" algn="l" rtl="0">
              <a:spcBef>
                <a:spcPts val="600"/>
              </a:spcBef>
              <a:spcAft>
                <a:spcPts val="0"/>
              </a:spcAft>
              <a:buClr>
                <a:schemeClr val="dk2"/>
              </a:buClr>
              <a:buSzPts val="2400"/>
              <a:buFont typeface="Arial"/>
              <a:buChar char="–"/>
              <a:defRPr sz="2400"/>
            </a:lvl2pPr>
            <a:lvl3pPr marL="1371600" lvl="2" indent="-355600" algn="l" rtl="0">
              <a:spcBef>
                <a:spcPts val="400"/>
              </a:spcBef>
              <a:spcAft>
                <a:spcPts val="0"/>
              </a:spcAft>
              <a:buClr>
                <a:schemeClr val="dk2"/>
              </a:buClr>
              <a:buSzPts val="2000"/>
              <a:buFont typeface="Arial"/>
              <a:buChar char="•"/>
              <a:defRPr sz="2000"/>
            </a:lvl3pPr>
            <a:lvl4pPr marL="1828800" lvl="3" indent="-342900" algn="l" rtl="0">
              <a:spcBef>
                <a:spcPts val="360"/>
              </a:spcBef>
              <a:spcAft>
                <a:spcPts val="0"/>
              </a:spcAft>
              <a:buClr>
                <a:schemeClr val="dk2"/>
              </a:buClr>
              <a:buSzPts val="1800"/>
              <a:buFont typeface="Arial"/>
              <a:buChar char="–"/>
              <a:defRPr sz="1800"/>
            </a:lvl4pPr>
            <a:lvl5pPr marL="2286000" lvl="4" indent="-342900" algn="l" rtl="0">
              <a:spcBef>
                <a:spcPts val="360"/>
              </a:spcBef>
              <a:spcAft>
                <a:spcPts val="0"/>
              </a:spcAft>
              <a:buClr>
                <a:schemeClr val="dk2"/>
              </a:buClr>
              <a:buSzPts val="1800"/>
              <a:buFont typeface="Arial"/>
              <a:buChar char="»"/>
              <a:defRPr sz="18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3286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nd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600200"/>
            <a:ext cx="3709987" cy="4297680"/>
          </a:xfrm>
        </p:spPr>
        <p:txBody>
          <a:bodyPr anchor="ctr" anchorCtr="0"/>
          <a:lstStyle>
            <a:lvl1pPr marL="0" indent="0">
              <a:lnSpc>
                <a:spcPct val="110000"/>
              </a:lnSpc>
              <a:buFontTx/>
              <a:buNone/>
              <a:defRPr sz="1400"/>
            </a:lvl1pPr>
            <a:lvl2pPr marL="742950" indent="-285750">
              <a:lnSpc>
                <a:spcPct val="110000"/>
              </a:lnSpc>
              <a:buFont typeface="Arial"/>
              <a:buChar char="•"/>
              <a:defRPr sz="1400"/>
            </a:lvl2pPr>
            <a:lvl3pPr marL="1143000" indent="-228600">
              <a:lnSpc>
                <a:spcPct val="110000"/>
              </a:lnSpc>
              <a:buFont typeface="Arial"/>
              <a:buChar char="•"/>
              <a:defRPr sz="1400"/>
            </a:lvl3pPr>
            <a:lvl4pPr marL="1600200" indent="-228600">
              <a:lnSpc>
                <a:spcPct val="110000"/>
              </a:lnSpc>
              <a:buFont typeface="Arial"/>
              <a:buChar char="•"/>
              <a:defRPr sz="14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24400" y="1600200"/>
            <a:ext cx="3732212" cy="4297680"/>
          </a:xfrm>
        </p:spPr>
        <p:txBody>
          <a:bodyPr anchor="ctr" anchorCtr="0"/>
          <a:lstStyle>
            <a:lvl1pPr marL="0" indent="0">
              <a:lnSpc>
                <a:spcPct val="110000"/>
              </a:lnSpc>
              <a:spcBef>
                <a:spcPts val="600"/>
              </a:spcBef>
              <a:buFontTx/>
              <a:buNone/>
              <a:defRPr sz="1400"/>
            </a:lvl1pPr>
            <a:lvl2pPr marL="742950" indent="-285750">
              <a:lnSpc>
                <a:spcPct val="110000"/>
              </a:lnSpc>
              <a:spcBef>
                <a:spcPts val="600"/>
              </a:spcBef>
              <a:buFont typeface="Arial"/>
              <a:buChar char="•"/>
              <a:defRPr sz="1400"/>
            </a:lvl2pPr>
            <a:lvl3pPr marL="1143000" indent="-228600">
              <a:lnSpc>
                <a:spcPct val="110000"/>
              </a:lnSpc>
              <a:spcBef>
                <a:spcPts val="600"/>
              </a:spcBef>
              <a:buFont typeface="Arial"/>
              <a:buChar char="•"/>
              <a:defRPr sz="1400"/>
            </a:lvl3pPr>
            <a:lvl4pPr marL="1600200" indent="-228600">
              <a:lnSpc>
                <a:spcPct val="110000"/>
              </a:lnSpc>
              <a:spcBef>
                <a:spcPts val="600"/>
              </a:spcBef>
              <a:buFont typeface="Arial"/>
              <a:buChar char="•"/>
              <a:defRPr sz="14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85800" y="654242"/>
            <a:ext cx="7770812" cy="569576"/>
          </a:xfrm>
        </p:spPr>
        <p:txBody>
          <a:bodyPr/>
          <a:lstStyle/>
          <a:p>
            <a:r>
              <a:rPr lang="en-US"/>
              <a:t>Click to edit Master title style</a:t>
            </a:r>
          </a:p>
        </p:txBody>
      </p:sp>
    </p:spTree>
    <p:extLst>
      <p:ext uri="{BB962C8B-B14F-4D97-AF65-F5344CB8AC3E}">
        <p14:creationId xmlns:p14="http://schemas.microsoft.com/office/powerpoint/2010/main" val="64735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85800" y="1600200"/>
            <a:ext cx="3709987" cy="4297680"/>
          </a:xfrm>
        </p:spPr>
        <p:txBody>
          <a:bodyPr anchor="ctr" anchorCtr="0"/>
          <a:lstStyle>
            <a:lvl1pPr marL="0" indent="0">
              <a:lnSpc>
                <a:spcPct val="110000"/>
              </a:lnSpc>
              <a:spcBef>
                <a:spcPts val="1200"/>
              </a:spcBef>
              <a:buFontTx/>
              <a:buNone/>
              <a:defRPr sz="14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vl6pPr>
              <a:defRPr sz="1800"/>
            </a:lvl6pPr>
            <a:lvl7pPr>
              <a:defRPr sz="1800"/>
            </a:lvl7pPr>
            <a:lvl8pPr>
              <a:defRPr sz="1800"/>
            </a:lvl8pPr>
            <a:lvl9pPr>
              <a:defRPr sz="18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a:t>
            </a:r>
          </a:p>
          <a:p>
            <a:pPr lvl="0"/>
            <a:r>
              <a:rPr lang="en-US" dirty="0"/>
              <a:t>Maecenas </a:t>
            </a:r>
            <a:r>
              <a:rPr lang="en-US" dirty="0" err="1"/>
              <a:t>pellentesque</a:t>
            </a:r>
            <a:r>
              <a:rPr lang="en-US" dirty="0"/>
              <a:t> </a:t>
            </a:r>
            <a:r>
              <a:rPr lang="en-US" dirty="0" err="1"/>
              <a:t>arcu</a:t>
            </a:r>
            <a:r>
              <a:rPr lang="en-US" dirty="0"/>
              <a:t> </a:t>
            </a:r>
            <a:r>
              <a:rPr lang="en-US" dirty="0" err="1"/>
              <a:t>est</a:t>
            </a:r>
            <a:r>
              <a:rPr lang="en-US" dirty="0"/>
              <a:t>, </a:t>
            </a:r>
            <a:r>
              <a:rPr lang="en-US" dirty="0" err="1"/>
              <a:t>quis</a:t>
            </a:r>
            <a:r>
              <a:rPr lang="en-US" dirty="0"/>
              <a:t> </a:t>
            </a:r>
            <a:r>
              <a:rPr lang="en-US" dirty="0" err="1"/>
              <a:t>sodales</a:t>
            </a:r>
            <a:r>
              <a:rPr lang="en-US" dirty="0"/>
              <a:t> </a:t>
            </a:r>
            <a:r>
              <a:rPr lang="en-US" dirty="0" err="1"/>
              <a:t>risus</a:t>
            </a:r>
            <a:r>
              <a:rPr lang="en-US" dirty="0"/>
              <a:t> </a:t>
            </a:r>
            <a:r>
              <a:rPr lang="en-US" dirty="0" err="1"/>
              <a:t>luctus</a:t>
            </a:r>
            <a:r>
              <a:rPr lang="en-US" dirty="0"/>
              <a:t> sed. </a:t>
            </a:r>
            <a:r>
              <a:rPr lang="en-US" dirty="0" err="1"/>
              <a:t>Nullam</a:t>
            </a:r>
            <a:r>
              <a:rPr lang="en-US" dirty="0"/>
              <a:t> </a:t>
            </a:r>
            <a:r>
              <a:rPr lang="en-US" dirty="0" err="1"/>
              <a:t>porttitor</a:t>
            </a:r>
            <a:r>
              <a:rPr lang="en-US" dirty="0"/>
              <a:t> lacus </a:t>
            </a:r>
            <a:r>
              <a:rPr lang="en-US" dirty="0" err="1"/>
              <a:t>ut</a:t>
            </a:r>
            <a:r>
              <a:rPr lang="en-US" dirty="0"/>
              <a:t> </a:t>
            </a:r>
            <a:r>
              <a:rPr lang="en-US" dirty="0" err="1"/>
              <a:t>nibh</a:t>
            </a:r>
            <a:r>
              <a:rPr lang="en-US" dirty="0"/>
              <a:t> </a:t>
            </a:r>
            <a:r>
              <a:rPr lang="en-US" dirty="0" err="1"/>
              <a:t>vulputate</a:t>
            </a:r>
            <a:r>
              <a:rPr lang="en-US" dirty="0"/>
              <a:t> </a:t>
            </a:r>
            <a:r>
              <a:rPr lang="en-US" dirty="0" err="1"/>
              <a:t>luctus</a:t>
            </a:r>
            <a:r>
              <a:rPr lang="en-US" dirty="0"/>
              <a:t> </a:t>
            </a:r>
            <a:r>
              <a:rPr lang="en-US" dirty="0" err="1"/>
              <a:t>eu</a:t>
            </a:r>
            <a:r>
              <a:rPr lang="en-US" dirty="0"/>
              <a:t> </a:t>
            </a:r>
            <a:r>
              <a:rPr lang="en-US" dirty="0" err="1"/>
              <a:t>interdum</a:t>
            </a:r>
            <a:r>
              <a:rPr lang="en-US" dirty="0"/>
              <a:t> </a:t>
            </a:r>
            <a:r>
              <a:rPr lang="en-US" dirty="0" err="1"/>
              <a:t>augue</a:t>
            </a:r>
            <a:r>
              <a:rPr lang="en-US" dirty="0"/>
              <a:t>. </a:t>
            </a:r>
            <a:r>
              <a:rPr lang="en-US" dirty="0" err="1"/>
              <a:t>Etiam</a:t>
            </a:r>
            <a:r>
              <a:rPr lang="en-US" dirty="0"/>
              <a:t> </a:t>
            </a:r>
            <a:r>
              <a:rPr lang="en-US" dirty="0" err="1"/>
              <a:t>condimentum</a:t>
            </a:r>
            <a:r>
              <a:rPr lang="en-US" dirty="0"/>
              <a:t> </a:t>
            </a:r>
            <a:r>
              <a:rPr lang="en-US" dirty="0" err="1"/>
              <a:t>est</a:t>
            </a:r>
            <a:r>
              <a:rPr lang="en-US" dirty="0"/>
              <a:t> quam, sit </a:t>
            </a:r>
            <a:r>
              <a:rPr lang="en-US" dirty="0" err="1"/>
              <a:t>amet</a:t>
            </a:r>
            <a:r>
              <a:rPr lang="en-US" dirty="0"/>
              <a:t> </a:t>
            </a:r>
            <a:r>
              <a:rPr lang="en-US" dirty="0" err="1"/>
              <a:t>molestie</a:t>
            </a:r>
            <a:r>
              <a:rPr lang="en-US" dirty="0"/>
              <a:t> dolor </a:t>
            </a:r>
            <a:r>
              <a:rPr lang="en-US" dirty="0" err="1"/>
              <a:t>euismod</a:t>
            </a:r>
            <a:r>
              <a:rPr lang="en-US" dirty="0"/>
              <a:t> </a:t>
            </a:r>
            <a:r>
              <a:rPr lang="en-US" dirty="0" err="1"/>
              <a:t>quis</a:t>
            </a:r>
            <a:r>
              <a:rPr lang="en-US" dirty="0"/>
              <a:t>. </a:t>
            </a:r>
            <a:r>
              <a:rPr lang="en-US" dirty="0" err="1"/>
              <a:t>Sed</a:t>
            </a:r>
            <a:r>
              <a:rPr lang="en-US" dirty="0"/>
              <a:t> </a:t>
            </a:r>
            <a:r>
              <a:rPr lang="en-US" dirty="0" err="1"/>
              <a:t>consequat</a:t>
            </a:r>
            <a:r>
              <a:rPr lang="en-US" dirty="0"/>
              <a:t> quam </a:t>
            </a:r>
            <a:r>
              <a:rPr lang="en-US" dirty="0" err="1"/>
              <a:t>eget</a:t>
            </a:r>
            <a:r>
              <a:rPr lang="en-US" dirty="0"/>
              <a:t> </a:t>
            </a:r>
            <a:r>
              <a:rPr lang="en-US" dirty="0" err="1"/>
              <a:t>lectus</a:t>
            </a:r>
            <a:r>
              <a:rPr lang="en-US" dirty="0"/>
              <a:t> </a:t>
            </a:r>
            <a:r>
              <a:rPr lang="en-US" dirty="0" err="1"/>
              <a:t>lacinia</a:t>
            </a:r>
            <a:r>
              <a:rPr lang="en-US" dirty="0"/>
              <a:t>.</a:t>
            </a:r>
          </a:p>
        </p:txBody>
      </p:sp>
      <p:sp>
        <p:nvSpPr>
          <p:cNvPr id="4" name="Content Placeholder 3"/>
          <p:cNvSpPr>
            <a:spLocks noGrp="1"/>
          </p:cNvSpPr>
          <p:nvPr>
            <p:ph sz="half" idx="2" hasCustomPrompt="1"/>
          </p:nvPr>
        </p:nvSpPr>
        <p:spPr>
          <a:xfrm>
            <a:off x="4719320" y="1600200"/>
            <a:ext cx="3737292" cy="4297680"/>
          </a:xfrm>
        </p:spPr>
        <p:txBody>
          <a:bodyPr anchor="ctr" anchorCtr="0"/>
          <a:lstStyle>
            <a:lvl1pPr marL="0" indent="0">
              <a:lnSpc>
                <a:spcPct val="110000"/>
              </a:lnSpc>
              <a:spcBef>
                <a:spcPts val="1200"/>
              </a:spcBef>
              <a:buFontTx/>
              <a:buNone/>
              <a:defRPr sz="1400" baseline="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vl6pPr>
              <a:defRPr sz="1800"/>
            </a:lvl6pPr>
            <a:lvl7pPr>
              <a:defRPr sz="1800"/>
            </a:lvl7pPr>
            <a:lvl8pPr>
              <a:defRPr sz="1800"/>
            </a:lvl8pPr>
            <a:lvl9pPr>
              <a:defRPr sz="18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a:t>
            </a:r>
          </a:p>
          <a:p>
            <a:pPr lvl="0"/>
            <a:r>
              <a:rPr lang="en-US" dirty="0"/>
              <a:t>Maecenas </a:t>
            </a:r>
            <a:r>
              <a:rPr lang="en-US" dirty="0" err="1"/>
              <a:t>pellentesque</a:t>
            </a:r>
            <a:r>
              <a:rPr lang="en-US" dirty="0"/>
              <a:t> </a:t>
            </a:r>
            <a:r>
              <a:rPr lang="en-US" dirty="0" err="1"/>
              <a:t>arcu</a:t>
            </a:r>
            <a:r>
              <a:rPr lang="en-US" dirty="0"/>
              <a:t> </a:t>
            </a:r>
            <a:r>
              <a:rPr lang="en-US" dirty="0" err="1"/>
              <a:t>est</a:t>
            </a:r>
            <a:r>
              <a:rPr lang="en-US" dirty="0"/>
              <a:t>, </a:t>
            </a:r>
            <a:r>
              <a:rPr lang="en-US" dirty="0" err="1"/>
              <a:t>quis</a:t>
            </a:r>
            <a:r>
              <a:rPr lang="en-US" dirty="0"/>
              <a:t> </a:t>
            </a:r>
            <a:r>
              <a:rPr lang="en-US" dirty="0" err="1"/>
              <a:t>sodales</a:t>
            </a:r>
            <a:r>
              <a:rPr lang="en-US" dirty="0"/>
              <a:t> </a:t>
            </a:r>
            <a:r>
              <a:rPr lang="en-US" dirty="0" err="1"/>
              <a:t>risus</a:t>
            </a:r>
            <a:r>
              <a:rPr lang="en-US" dirty="0"/>
              <a:t> </a:t>
            </a:r>
            <a:r>
              <a:rPr lang="en-US" dirty="0" err="1"/>
              <a:t>luctus</a:t>
            </a:r>
            <a:r>
              <a:rPr lang="en-US" dirty="0"/>
              <a:t> sed. </a:t>
            </a:r>
            <a:r>
              <a:rPr lang="en-US" dirty="0" err="1"/>
              <a:t>Nullam</a:t>
            </a:r>
            <a:r>
              <a:rPr lang="en-US" dirty="0"/>
              <a:t> </a:t>
            </a:r>
            <a:r>
              <a:rPr lang="en-US" dirty="0" err="1"/>
              <a:t>porttitor</a:t>
            </a:r>
            <a:r>
              <a:rPr lang="en-US" dirty="0"/>
              <a:t> lacus </a:t>
            </a:r>
            <a:r>
              <a:rPr lang="en-US" dirty="0" err="1"/>
              <a:t>ut</a:t>
            </a:r>
            <a:r>
              <a:rPr lang="en-US" dirty="0"/>
              <a:t> </a:t>
            </a:r>
            <a:r>
              <a:rPr lang="en-US" dirty="0" err="1"/>
              <a:t>nibh</a:t>
            </a:r>
            <a:r>
              <a:rPr lang="en-US" dirty="0"/>
              <a:t> </a:t>
            </a:r>
            <a:r>
              <a:rPr lang="en-US" dirty="0" err="1"/>
              <a:t>vulputate</a:t>
            </a:r>
            <a:r>
              <a:rPr lang="en-US" dirty="0"/>
              <a:t> </a:t>
            </a:r>
            <a:r>
              <a:rPr lang="en-US" dirty="0" err="1"/>
              <a:t>luctus</a:t>
            </a:r>
            <a:r>
              <a:rPr lang="en-US" dirty="0"/>
              <a:t> </a:t>
            </a:r>
            <a:r>
              <a:rPr lang="en-US" dirty="0" err="1"/>
              <a:t>eu</a:t>
            </a:r>
            <a:r>
              <a:rPr lang="en-US" dirty="0"/>
              <a:t> </a:t>
            </a:r>
            <a:r>
              <a:rPr lang="en-US" dirty="0" err="1"/>
              <a:t>interdum</a:t>
            </a:r>
            <a:r>
              <a:rPr lang="en-US" dirty="0"/>
              <a:t> </a:t>
            </a:r>
            <a:r>
              <a:rPr lang="en-US" dirty="0" err="1"/>
              <a:t>augue</a:t>
            </a:r>
            <a:r>
              <a:rPr lang="en-US" dirty="0"/>
              <a:t>. </a:t>
            </a:r>
            <a:r>
              <a:rPr lang="en-US" dirty="0" err="1"/>
              <a:t>Etiam</a:t>
            </a:r>
            <a:r>
              <a:rPr lang="en-US" dirty="0"/>
              <a:t> </a:t>
            </a:r>
            <a:r>
              <a:rPr lang="en-US" dirty="0" err="1"/>
              <a:t>condimentum</a:t>
            </a:r>
            <a:r>
              <a:rPr lang="en-US" dirty="0"/>
              <a:t> </a:t>
            </a:r>
            <a:r>
              <a:rPr lang="en-US" dirty="0" err="1"/>
              <a:t>est</a:t>
            </a:r>
            <a:r>
              <a:rPr lang="en-US" dirty="0"/>
              <a:t> quam, sit </a:t>
            </a:r>
            <a:r>
              <a:rPr lang="en-US" dirty="0" err="1"/>
              <a:t>amet</a:t>
            </a:r>
            <a:r>
              <a:rPr lang="en-US" dirty="0"/>
              <a:t> </a:t>
            </a:r>
            <a:r>
              <a:rPr lang="en-US" dirty="0" err="1"/>
              <a:t>molestie</a:t>
            </a:r>
            <a:r>
              <a:rPr lang="en-US" dirty="0"/>
              <a:t> dolor </a:t>
            </a:r>
            <a:r>
              <a:rPr lang="en-US" dirty="0" err="1"/>
              <a:t>euismod</a:t>
            </a:r>
            <a:r>
              <a:rPr lang="en-US" dirty="0"/>
              <a:t> </a:t>
            </a:r>
            <a:r>
              <a:rPr lang="en-US" dirty="0" err="1"/>
              <a:t>quis</a:t>
            </a:r>
            <a:r>
              <a:rPr lang="en-US" dirty="0"/>
              <a:t>. </a:t>
            </a:r>
            <a:r>
              <a:rPr lang="en-US" dirty="0" err="1"/>
              <a:t>Sed</a:t>
            </a:r>
            <a:r>
              <a:rPr lang="en-US" dirty="0"/>
              <a:t> </a:t>
            </a:r>
            <a:r>
              <a:rPr lang="en-US" dirty="0" err="1"/>
              <a:t>consequat</a:t>
            </a:r>
            <a:r>
              <a:rPr lang="en-US" dirty="0"/>
              <a:t> quam </a:t>
            </a:r>
            <a:r>
              <a:rPr lang="en-US" dirty="0" err="1"/>
              <a:t>eget</a:t>
            </a:r>
            <a:r>
              <a:rPr lang="en-US" dirty="0"/>
              <a:t> </a:t>
            </a:r>
            <a:r>
              <a:rPr lang="en-US" dirty="0" err="1"/>
              <a:t>lectus</a:t>
            </a:r>
            <a:r>
              <a:rPr lang="en-US" dirty="0"/>
              <a:t> </a:t>
            </a:r>
            <a:r>
              <a:rPr lang="en-US" dirty="0" err="1"/>
              <a:t>lacinia</a:t>
            </a:r>
            <a:r>
              <a:rPr lang="en-US" dirty="0"/>
              <a:t>.</a:t>
            </a:r>
          </a:p>
        </p:txBody>
      </p:sp>
    </p:spTree>
    <p:extLst>
      <p:ext uri="{BB962C8B-B14F-4D97-AF65-F5344CB8AC3E}">
        <p14:creationId xmlns:p14="http://schemas.microsoft.com/office/powerpoint/2010/main" val="213926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text boxes">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3353141" y="2445239"/>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6" name="Text Placeholder 2"/>
          <p:cNvSpPr>
            <a:spLocks noGrp="1"/>
          </p:cNvSpPr>
          <p:nvPr>
            <p:ph type="body" sz="quarter" idx="12" hasCustomPrompt="1"/>
          </p:nvPr>
        </p:nvSpPr>
        <p:spPr>
          <a:xfrm>
            <a:off x="685800" y="2445239"/>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7" name="Text Placeholder 2"/>
          <p:cNvSpPr>
            <a:spLocks noGrp="1"/>
          </p:cNvSpPr>
          <p:nvPr>
            <p:ph type="body" sz="quarter" idx="13" hasCustomPrompt="1"/>
          </p:nvPr>
        </p:nvSpPr>
        <p:spPr>
          <a:xfrm>
            <a:off x="6042813" y="2445239"/>
            <a:ext cx="2413800" cy="1329871"/>
          </a:xfrm>
        </p:spPr>
        <p:txBody>
          <a:bodyPr anchor="t" anchorCtr="0"/>
          <a:lstStyle>
            <a:lvl1pPr marL="0" indent="0">
              <a:lnSpc>
                <a:spcPct val="120000"/>
              </a:lnSpc>
              <a:buNone/>
              <a:defRPr sz="1000" baseline="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8" name="Text Placeholder 2"/>
          <p:cNvSpPr>
            <a:spLocks noGrp="1"/>
          </p:cNvSpPr>
          <p:nvPr>
            <p:ph type="body" sz="quarter" idx="14" hasCustomPrompt="1"/>
          </p:nvPr>
        </p:nvSpPr>
        <p:spPr>
          <a:xfrm>
            <a:off x="685800" y="1903953"/>
            <a:ext cx="2413800" cy="388616"/>
          </a:xfrm>
        </p:spPr>
        <p:txBody>
          <a:bodyPr anchor="b" anchorCtr="0"/>
          <a:lstStyle>
            <a:lvl1pPr marL="0" indent="0">
              <a:lnSpc>
                <a:spcPct val="90000"/>
              </a:lnSpc>
              <a:buNone/>
              <a:defRPr sz="1200" b="1">
                <a:solidFill>
                  <a:schemeClr val="accent1"/>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2" name="Text Placeholder 2"/>
          <p:cNvSpPr>
            <a:spLocks noGrp="1"/>
          </p:cNvSpPr>
          <p:nvPr>
            <p:ph type="body" sz="quarter" idx="15" hasCustomPrompt="1"/>
          </p:nvPr>
        </p:nvSpPr>
        <p:spPr>
          <a:xfrm>
            <a:off x="3353141" y="1903953"/>
            <a:ext cx="2413800" cy="388616"/>
          </a:xfrm>
        </p:spPr>
        <p:txBody>
          <a:bodyPr anchor="b" anchorCtr="0"/>
          <a:lstStyle>
            <a:lvl1pPr marL="0" indent="0">
              <a:lnSpc>
                <a:spcPct val="90000"/>
              </a:lnSpc>
              <a:buNone/>
              <a:defRPr sz="1200" b="1">
                <a:solidFill>
                  <a:schemeClr val="accent2"/>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3" name="Text Placeholder 2"/>
          <p:cNvSpPr>
            <a:spLocks noGrp="1"/>
          </p:cNvSpPr>
          <p:nvPr>
            <p:ph type="body" sz="quarter" idx="16" hasCustomPrompt="1"/>
          </p:nvPr>
        </p:nvSpPr>
        <p:spPr>
          <a:xfrm>
            <a:off x="6042814" y="1903953"/>
            <a:ext cx="2413800" cy="388616"/>
          </a:xfrm>
        </p:spPr>
        <p:txBody>
          <a:bodyPr anchor="b" anchorCtr="0"/>
          <a:lstStyle>
            <a:lvl1pPr marL="0" indent="0">
              <a:lnSpc>
                <a:spcPct val="90000"/>
              </a:lnSpc>
              <a:buNone/>
              <a:defRPr sz="1200" b="1">
                <a:solidFill>
                  <a:schemeClr val="accent5"/>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4" name="Text Placeholder 2"/>
          <p:cNvSpPr>
            <a:spLocks noGrp="1"/>
          </p:cNvSpPr>
          <p:nvPr>
            <p:ph type="body" sz="quarter" idx="17" hasCustomPrompt="1"/>
          </p:nvPr>
        </p:nvSpPr>
        <p:spPr>
          <a:xfrm>
            <a:off x="3353141" y="4593866"/>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15" name="Text Placeholder 2"/>
          <p:cNvSpPr>
            <a:spLocks noGrp="1"/>
          </p:cNvSpPr>
          <p:nvPr>
            <p:ph type="body" sz="quarter" idx="18" hasCustomPrompt="1"/>
          </p:nvPr>
        </p:nvSpPr>
        <p:spPr>
          <a:xfrm>
            <a:off x="685800" y="4593866"/>
            <a:ext cx="2413800" cy="1329871"/>
          </a:xfrm>
        </p:spPr>
        <p:txBody>
          <a:bodyPr anchor="t" anchorCtr="0"/>
          <a:lstStyle>
            <a:lvl1pPr marL="0" indent="0">
              <a:lnSpc>
                <a:spcPct val="120000"/>
              </a:lnSpc>
              <a:buNone/>
              <a:defRPr sz="100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16" name="Text Placeholder 2"/>
          <p:cNvSpPr>
            <a:spLocks noGrp="1"/>
          </p:cNvSpPr>
          <p:nvPr>
            <p:ph type="body" sz="quarter" idx="19" hasCustomPrompt="1"/>
          </p:nvPr>
        </p:nvSpPr>
        <p:spPr>
          <a:xfrm>
            <a:off x="6042813" y="4593866"/>
            <a:ext cx="2413800" cy="1329871"/>
          </a:xfrm>
        </p:spPr>
        <p:txBody>
          <a:bodyPr anchor="t" anchorCtr="0"/>
          <a:lstStyle>
            <a:lvl1pPr marL="0" indent="0">
              <a:lnSpc>
                <a:spcPct val="120000"/>
              </a:lnSpc>
              <a:buNone/>
              <a:defRPr sz="1000" baseline="0"/>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Proin</a:t>
            </a:r>
            <a:r>
              <a:rPr lang="en-US" dirty="0"/>
              <a:t> </a:t>
            </a:r>
            <a:r>
              <a:rPr lang="en-US" dirty="0" err="1"/>
              <a:t>maximus</a:t>
            </a:r>
            <a:r>
              <a:rPr lang="en-US" dirty="0"/>
              <a:t> </a:t>
            </a:r>
            <a:r>
              <a:rPr lang="en-US" dirty="0" err="1"/>
              <a:t>interdum</a:t>
            </a:r>
            <a:r>
              <a:rPr lang="en-US" dirty="0"/>
              <a:t> </a:t>
            </a:r>
            <a:r>
              <a:rPr lang="en-US" dirty="0" err="1"/>
              <a:t>ultrices</a:t>
            </a:r>
            <a:r>
              <a:rPr lang="en-US" dirty="0"/>
              <a:t>. </a:t>
            </a:r>
            <a:r>
              <a:rPr lang="en-US" dirty="0" err="1"/>
              <a:t>Duis</a:t>
            </a:r>
            <a:r>
              <a:rPr lang="en-US" dirty="0"/>
              <a:t> </a:t>
            </a:r>
            <a:r>
              <a:rPr lang="en-US" dirty="0" err="1"/>
              <a:t>justo</a:t>
            </a:r>
            <a:r>
              <a:rPr lang="en-US" dirty="0"/>
              <a:t> </a:t>
            </a:r>
            <a:r>
              <a:rPr lang="en-US" dirty="0" err="1"/>
              <a:t>tortor</a:t>
            </a:r>
            <a:r>
              <a:rPr lang="en-US" dirty="0"/>
              <a:t>, </a:t>
            </a:r>
            <a:r>
              <a:rPr lang="en-US" dirty="0" err="1"/>
              <a:t>finibus</a:t>
            </a:r>
            <a:r>
              <a:rPr lang="en-US" dirty="0"/>
              <a:t> </a:t>
            </a:r>
            <a:r>
              <a:rPr lang="en-US" dirty="0" err="1"/>
              <a:t>posuere</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 </a:t>
            </a:r>
            <a:r>
              <a:rPr lang="en-US" dirty="0" err="1"/>
              <a:t>nulla</a:t>
            </a:r>
            <a:r>
              <a:rPr lang="en-US" dirty="0"/>
              <a:t> </a:t>
            </a:r>
            <a:r>
              <a:rPr lang="en-US" dirty="0" err="1"/>
              <a:t>congue</a:t>
            </a:r>
            <a:r>
              <a:rPr lang="en-US" dirty="0"/>
              <a:t> </a:t>
            </a:r>
            <a:r>
              <a:rPr lang="en-US" dirty="0" err="1"/>
              <a:t>sed</a:t>
            </a:r>
            <a:r>
              <a:rPr lang="en-US" dirty="0"/>
              <a:t> </a:t>
            </a:r>
            <a:r>
              <a:rPr lang="en-US" dirty="0" err="1"/>
              <a:t>elit</a:t>
            </a:r>
            <a:r>
              <a:rPr lang="en-US" dirty="0"/>
              <a:t> sit </a:t>
            </a:r>
            <a:r>
              <a:rPr lang="en-US" dirty="0" err="1"/>
              <a:t>amet</a:t>
            </a:r>
            <a:r>
              <a:rPr lang="en-US" dirty="0"/>
              <a:t> </a:t>
            </a:r>
            <a:r>
              <a:rPr lang="en-US" dirty="0" err="1"/>
              <a:t>efficitur</a:t>
            </a:r>
            <a:r>
              <a:rPr lang="en-US" dirty="0"/>
              <a:t> </a:t>
            </a:r>
            <a:r>
              <a:rPr lang="en-US" dirty="0" err="1"/>
              <a:t>mauris</a:t>
            </a:r>
            <a:r>
              <a:rPr lang="en-US" dirty="0"/>
              <a:t> id, </a:t>
            </a:r>
            <a:r>
              <a:rPr lang="en-US" dirty="0" err="1"/>
              <a:t>pulvinar</a:t>
            </a:r>
            <a:r>
              <a:rPr lang="en-US" dirty="0"/>
              <a:t> </a:t>
            </a:r>
            <a:r>
              <a:rPr lang="en-US" dirty="0" err="1"/>
              <a:t>feugiat</a:t>
            </a:r>
            <a:r>
              <a:rPr lang="en-US" dirty="0"/>
              <a:t> </a:t>
            </a:r>
            <a:r>
              <a:rPr lang="en-US" dirty="0" err="1"/>
              <a:t>urna</a:t>
            </a:r>
            <a:r>
              <a:rPr lang="en-US" dirty="0"/>
              <a:t>.</a:t>
            </a:r>
          </a:p>
        </p:txBody>
      </p:sp>
      <p:sp>
        <p:nvSpPr>
          <p:cNvPr id="17" name="Text Placeholder 2"/>
          <p:cNvSpPr>
            <a:spLocks noGrp="1"/>
          </p:cNvSpPr>
          <p:nvPr>
            <p:ph type="body" sz="quarter" idx="20" hasCustomPrompt="1"/>
          </p:nvPr>
        </p:nvSpPr>
        <p:spPr>
          <a:xfrm>
            <a:off x="685800" y="4052580"/>
            <a:ext cx="2413800" cy="388616"/>
          </a:xfrm>
        </p:spPr>
        <p:txBody>
          <a:bodyPr anchor="b" anchorCtr="0"/>
          <a:lstStyle>
            <a:lvl1pPr marL="0" indent="0">
              <a:lnSpc>
                <a:spcPct val="90000"/>
              </a:lnSpc>
              <a:buNone/>
              <a:defRPr sz="1200" b="1">
                <a:solidFill>
                  <a:schemeClr val="accent3"/>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8" name="Text Placeholder 2"/>
          <p:cNvSpPr>
            <a:spLocks noGrp="1"/>
          </p:cNvSpPr>
          <p:nvPr>
            <p:ph type="body" sz="quarter" idx="21" hasCustomPrompt="1"/>
          </p:nvPr>
        </p:nvSpPr>
        <p:spPr>
          <a:xfrm>
            <a:off x="3353141" y="4052580"/>
            <a:ext cx="2413800" cy="388616"/>
          </a:xfrm>
        </p:spPr>
        <p:txBody>
          <a:bodyPr anchor="b" anchorCtr="0"/>
          <a:lstStyle>
            <a:lvl1pPr marL="0" indent="0">
              <a:lnSpc>
                <a:spcPct val="90000"/>
              </a:lnSpc>
              <a:buNone/>
              <a:defRPr sz="1200" b="1">
                <a:solidFill>
                  <a:schemeClr val="bg2"/>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19" name="Text Placeholder 2"/>
          <p:cNvSpPr>
            <a:spLocks noGrp="1"/>
          </p:cNvSpPr>
          <p:nvPr>
            <p:ph type="body" sz="quarter" idx="22" hasCustomPrompt="1"/>
          </p:nvPr>
        </p:nvSpPr>
        <p:spPr>
          <a:xfrm>
            <a:off x="6042814" y="4052580"/>
            <a:ext cx="2413800" cy="388616"/>
          </a:xfrm>
        </p:spPr>
        <p:txBody>
          <a:bodyPr anchor="b" anchorCtr="0"/>
          <a:lstStyle>
            <a:lvl1pPr marL="0" indent="0">
              <a:lnSpc>
                <a:spcPct val="90000"/>
              </a:lnSpc>
              <a:buNone/>
              <a:defRPr sz="1200" b="1">
                <a:solidFill>
                  <a:schemeClr val="accent4"/>
                </a:solidFill>
              </a:defRPr>
            </a:lvl1pPr>
            <a:lvl2pPr marL="742950" indent="-285750">
              <a:buFont typeface="Arial"/>
              <a:buChar char="•"/>
              <a:defRPr/>
            </a:lvl2pPr>
            <a:lvl3pPr marL="1200150" indent="-285750">
              <a:buFont typeface="Arial"/>
              <a:buChar char="•"/>
              <a:defRPr/>
            </a:lvl3pPr>
            <a:lvl4pPr marL="1657350" indent="-285750">
              <a:buFont typeface="Arial"/>
              <a:buChar char="•"/>
              <a:defRPr/>
            </a:lvl4pPr>
          </a:lstStyle>
          <a:p>
            <a:pPr lvl="0"/>
            <a:r>
              <a:rPr lang="en-US" dirty="0" err="1"/>
              <a:t>Lorem</a:t>
            </a:r>
            <a:r>
              <a:rPr lang="en-US" dirty="0"/>
              <a:t> </a:t>
            </a:r>
            <a:r>
              <a:rPr lang="en-US" dirty="0" err="1"/>
              <a:t>ipsum</a:t>
            </a:r>
            <a:r>
              <a:rPr lang="en-US" dirty="0"/>
              <a:t> dolor sit </a:t>
            </a:r>
            <a:r>
              <a:rPr lang="en-US" dirty="0" err="1"/>
              <a:t>amet</a:t>
            </a:r>
            <a:endParaRPr lang="en-US" dirty="0"/>
          </a:p>
          <a:p>
            <a:pPr lvl="0"/>
            <a:r>
              <a:rPr lang="en-US" dirty="0"/>
              <a:t>and a second line of text</a:t>
            </a:r>
          </a:p>
        </p:txBody>
      </p:sp>
      <p:sp>
        <p:nvSpPr>
          <p:cNvPr id="20" name="Title 1"/>
          <p:cNvSpPr>
            <a:spLocks noGrp="1"/>
          </p:cNvSpPr>
          <p:nvPr>
            <p:ph type="title"/>
          </p:nvPr>
        </p:nvSpPr>
        <p:spPr>
          <a:xfrm>
            <a:off x="685800" y="654242"/>
            <a:ext cx="7770812" cy="569576"/>
          </a:xfrm>
        </p:spPr>
        <p:txBody>
          <a:bodyPr/>
          <a:lstStyle/>
          <a:p>
            <a:r>
              <a:rPr lang="en-US"/>
              <a:t>Click to edit Master title style</a:t>
            </a:r>
          </a:p>
        </p:txBody>
      </p:sp>
    </p:spTree>
    <p:extLst>
      <p:ext uri="{BB962C8B-B14F-4D97-AF65-F5344CB8AC3E}">
        <p14:creationId xmlns:p14="http://schemas.microsoft.com/office/powerpoint/2010/main" val="35439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600200"/>
            <a:ext cx="2883854" cy="4297680"/>
          </a:xfrm>
        </p:spPr>
        <p:txBody>
          <a:bodyPr anchor="ctr" anchorCtr="0"/>
          <a:lstStyle>
            <a:lvl1pPr marL="0" indent="0">
              <a:lnSpc>
                <a:spcPct val="110000"/>
              </a:lnSpc>
              <a:buFontTx/>
              <a:buNone/>
              <a:defRPr sz="1200"/>
            </a:lvl1pPr>
            <a:lvl2pPr marL="742950" indent="-285750">
              <a:lnSpc>
                <a:spcPct val="110000"/>
              </a:lnSpc>
              <a:buFont typeface="Arial"/>
              <a:buChar char="•"/>
              <a:defRPr sz="1200"/>
            </a:lvl2pPr>
            <a:lvl3pPr marL="1143000" indent="-228600">
              <a:lnSpc>
                <a:spcPct val="110000"/>
              </a:lnSpc>
              <a:buFont typeface="Arial"/>
              <a:buChar char="•"/>
              <a:defRPr sz="1200"/>
            </a:lvl3pPr>
            <a:lvl4pPr marL="1600200" indent="-228600">
              <a:lnSpc>
                <a:spcPct val="110000"/>
              </a:lnSpc>
              <a:buFont typeface="Arial"/>
              <a:buChar char="•"/>
              <a:defRPr sz="1200"/>
            </a:lvl4pPr>
            <a:lvl5pPr marL="2057400" indent="-228600">
              <a:lnSpc>
                <a:spcPct val="100000"/>
              </a:lnSpc>
              <a:spcBef>
                <a:spcPts val="600"/>
              </a:spcBef>
              <a:buFont typeface="Arial"/>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hart Placeholder 4"/>
          <p:cNvSpPr>
            <a:spLocks noGrp="1"/>
          </p:cNvSpPr>
          <p:nvPr>
            <p:ph type="chart" sz="quarter" idx="10"/>
          </p:nvPr>
        </p:nvSpPr>
        <p:spPr>
          <a:xfrm>
            <a:off x="3863192" y="1598614"/>
            <a:ext cx="4593421" cy="4298950"/>
          </a:xfrm>
        </p:spPr>
        <p:txBody>
          <a:bodyPr/>
          <a:lstStyle/>
          <a:p>
            <a:endParaRPr lang="en-US"/>
          </a:p>
        </p:txBody>
      </p:sp>
    </p:spTree>
    <p:extLst>
      <p:ext uri="{BB962C8B-B14F-4D97-AF65-F5344CB8AC3E}">
        <p14:creationId xmlns:p14="http://schemas.microsoft.com/office/powerpoint/2010/main" val="244303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685800" y="1598613"/>
            <a:ext cx="7770813" cy="4573587"/>
          </a:xfrm>
        </p:spPr>
        <p:txBody>
          <a:bodyPr/>
          <a:lstStyle>
            <a:lvl1pPr>
              <a:defRPr sz="1200"/>
            </a:lvl1pPr>
          </a:lstStyle>
          <a:p>
            <a:endParaRPr lang="en-US"/>
          </a:p>
        </p:txBody>
      </p:sp>
    </p:spTree>
    <p:extLst>
      <p:ext uri="{BB962C8B-B14F-4D97-AF65-F5344CB8AC3E}">
        <p14:creationId xmlns:p14="http://schemas.microsoft.com/office/powerpoint/2010/main" val="319378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2561830"/>
            <a:ext cx="2514600" cy="2505634"/>
          </a:xfrm>
          <a:solidFill>
            <a:schemeClr val="accent1"/>
          </a:solidFill>
        </p:spPr>
        <p:txBody>
          <a:bodyPr lIns="91440" tIns="91440" rIns="91440" bIns="91440">
            <a:normAutofit/>
          </a:bodyPr>
          <a:lstStyle>
            <a:lvl1pPr marL="0" indent="0">
              <a:buNone/>
              <a:defRPr sz="1200">
                <a:solidFill>
                  <a:srgbClr val="FFFFFF"/>
                </a:solidFill>
              </a:defRPr>
            </a:lvl1pPr>
            <a:lvl2pPr marL="457200" indent="0">
              <a:buNone/>
              <a:defRPr sz="1200">
                <a:solidFill>
                  <a:srgbClr val="FFFFFF"/>
                </a:solidFill>
              </a:defRPr>
            </a:lvl2pPr>
            <a:lvl3pPr marL="914400" indent="0">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1"/>
          </p:nvPr>
        </p:nvSpPr>
        <p:spPr>
          <a:xfrm>
            <a:off x="3314700" y="2561830"/>
            <a:ext cx="2514600" cy="2505634"/>
          </a:xfrm>
          <a:solidFill>
            <a:schemeClr val="accent2"/>
          </a:solidFill>
        </p:spPr>
        <p:txBody>
          <a:bodyPr lIns="91440" tIns="91440" rIns="91440" bIns="91440">
            <a:normAutofit/>
          </a:bodyPr>
          <a:lstStyle>
            <a:lvl1pPr marL="0" indent="0">
              <a:buNone/>
              <a:defRPr sz="1200">
                <a:solidFill>
                  <a:srgbClr val="FFFFFF"/>
                </a:solidFill>
              </a:defRPr>
            </a:lvl1pPr>
            <a:lvl2pPr marL="457200" indent="0">
              <a:buNone/>
              <a:defRPr sz="1200">
                <a:solidFill>
                  <a:srgbClr val="FFFFFF"/>
                </a:solidFill>
              </a:defRPr>
            </a:lvl2pPr>
            <a:lvl3pPr marL="914400" indent="0">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2"/>
          </p:nvPr>
        </p:nvSpPr>
        <p:spPr>
          <a:xfrm>
            <a:off x="5942012" y="2561830"/>
            <a:ext cx="2514600" cy="2505634"/>
          </a:xfrm>
          <a:solidFill>
            <a:schemeClr val="accent3"/>
          </a:solidFill>
        </p:spPr>
        <p:txBody>
          <a:bodyPr lIns="91440" tIns="91440" rIns="91440" bIns="91440">
            <a:normAutofit/>
          </a:bodyPr>
          <a:lstStyle>
            <a:lvl1pPr marL="0" indent="0">
              <a:buNone/>
              <a:defRPr sz="1200">
                <a:solidFill>
                  <a:srgbClr val="FFFFFF"/>
                </a:solidFill>
              </a:defRPr>
            </a:lvl1pPr>
            <a:lvl2pPr marL="457200" indent="0">
              <a:buNone/>
              <a:defRPr sz="1200">
                <a:solidFill>
                  <a:srgbClr val="FFFFFF"/>
                </a:solidFill>
              </a:defRPr>
            </a:lvl2pPr>
            <a:lvl3pPr marL="914400" indent="0">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470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2001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2286000"/>
            <a:ext cx="7770813" cy="2124076"/>
          </a:xfrm>
          <a:prstGeom prst="rect">
            <a:avLst/>
          </a:prstGeom>
        </p:spPr>
        <p:txBody>
          <a:bodyPr lIns="0" tIns="0" rIns="0" bIns="0" anchor="ctr" anchorCtr="0">
            <a:noAutofit/>
          </a:bodyPr>
          <a:lstStyle>
            <a:lvl1pPr algn="l">
              <a:defRPr sz="3200" b="1" cap="none">
                <a:solidFill>
                  <a:srgbClr val="FFFFFF"/>
                </a:solidFill>
                <a:latin typeface="HelveticaRounded LT Std Bd" pitchFamily="34" charset="0"/>
                <a:cs typeface="Arial"/>
              </a:defRPr>
            </a:lvl1pPr>
          </a:lstStyle>
          <a:p>
            <a:r>
              <a:rPr lang="en-US" dirty="0"/>
              <a:t>Section Divider</a:t>
            </a:r>
          </a:p>
        </p:txBody>
      </p:sp>
    </p:spTree>
    <p:extLst>
      <p:ext uri="{BB962C8B-B14F-4D97-AF65-F5344CB8AC3E}">
        <p14:creationId xmlns:p14="http://schemas.microsoft.com/office/powerpoint/2010/main" val="424048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799" y="1598613"/>
            <a:ext cx="5120640" cy="4297680"/>
          </a:xfrm>
          <a:prstGeom prst="rect">
            <a:avLst/>
          </a:prstGeom>
        </p:spPr>
        <p:txBody>
          <a:bodyPr vert="horz" lIns="0" tIns="0" rIns="0" bIns="0" rtlCol="0" anchor="ctr"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Box 7"/>
          <p:cNvSpPr txBox="1"/>
          <p:nvPr userDrawn="1"/>
        </p:nvSpPr>
        <p:spPr>
          <a:xfrm>
            <a:off x="685800" y="6453362"/>
            <a:ext cx="217192" cy="184666"/>
          </a:xfrm>
          <a:prstGeom prst="rect">
            <a:avLst/>
          </a:prstGeom>
          <a:noFill/>
        </p:spPr>
        <p:txBody>
          <a:bodyPr wrap="square" lIns="0" tIns="0" rIns="0" bIns="0" rtlCol="0" anchor="b" anchorCtr="0">
            <a:noAutofit/>
          </a:bodyPr>
          <a:lstStyle/>
          <a:p>
            <a:pPr algn="l"/>
            <a:fld id="{C39667B5-561E-8C41-B70A-DA82A9DEC827}" type="slidenum">
              <a:rPr lang="en-US" sz="800" smtClean="0">
                <a:solidFill>
                  <a:srgbClr val="0095C8"/>
                </a:solidFill>
                <a:latin typeface="Arial"/>
                <a:cs typeface="Arial"/>
              </a:rPr>
              <a:pPr algn="l"/>
              <a:t>‹#›</a:t>
            </a:fld>
            <a:endParaRPr lang="en-US" sz="800" dirty="0">
              <a:solidFill>
                <a:srgbClr val="0095C8"/>
              </a:solidFill>
              <a:latin typeface="Arial"/>
              <a:cs typeface="Arial"/>
            </a:endParaRPr>
          </a:p>
        </p:txBody>
      </p:sp>
      <p:sp>
        <p:nvSpPr>
          <p:cNvPr id="4" name="Rectangle 3"/>
          <p:cNvSpPr/>
          <p:nvPr userDrawn="1"/>
        </p:nvSpPr>
        <p:spPr>
          <a:xfrm>
            <a:off x="0" y="0"/>
            <a:ext cx="9144000" cy="617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654242"/>
            <a:ext cx="7770812" cy="569576"/>
          </a:xfrm>
          <a:prstGeom prst="rect">
            <a:avLst/>
          </a:prstGeom>
        </p:spPr>
        <p:txBody>
          <a:bodyPr vert="horz" lIns="0" tIns="0" rIns="0" bIns="0" rtlCol="0" anchor="b" anchorCtr="0">
            <a:noAutofit/>
          </a:bodyPr>
          <a:lstStyle/>
          <a:p>
            <a:r>
              <a:rPr lang="en-US" dirty="0"/>
              <a:t>Click to edit Master title style</a:t>
            </a:r>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064375" y="6436726"/>
            <a:ext cx="1565275" cy="257577"/>
          </a:xfrm>
          <a:prstGeom prst="rect">
            <a:avLst/>
          </a:prstGeom>
        </p:spPr>
      </p:pic>
    </p:spTree>
    <p:extLst>
      <p:ext uri="{BB962C8B-B14F-4D97-AF65-F5344CB8AC3E}">
        <p14:creationId xmlns:p14="http://schemas.microsoft.com/office/powerpoint/2010/main" val="350846447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4" r:id="rId3"/>
    <p:sldLayoutId id="2147483655" r:id="rId4"/>
    <p:sldLayoutId id="2147483667" r:id="rId5"/>
    <p:sldLayoutId id="2147483668" r:id="rId6"/>
    <p:sldLayoutId id="2147483669" r:id="rId7"/>
    <p:sldLayoutId id="2147483654" r:id="rId8"/>
    <p:sldLayoutId id="2147483673" r:id="rId9"/>
  </p:sldLayoutIdLst>
  <p:hf sldNum="0" hdr="0" ftr="0" dt="0"/>
  <p:txStyles>
    <p:titleStyle>
      <a:lvl1pPr algn="l" defTabSz="457200" rtl="0" eaLnBrk="1" latinLnBrk="0" hangingPunct="1">
        <a:spcBef>
          <a:spcPct val="0"/>
        </a:spcBef>
        <a:buNone/>
        <a:defRPr sz="2600" b="1" kern="1200" cap="none" spc="0" normalizeH="0" baseline="0">
          <a:solidFill>
            <a:schemeClr val="bg2"/>
          </a:solidFill>
          <a:latin typeface="HelveticaRounded LT Std Bd" pitchFamily="34" charset="0"/>
          <a:ea typeface="+mj-ea"/>
          <a:cs typeface="Arial"/>
        </a:defRPr>
      </a:lvl1pPr>
    </p:titleStyle>
    <p:bodyStyle>
      <a:lvl1pPr marL="342900" indent="-34290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1pPr>
      <a:lvl2pPr marL="742950" indent="-28575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2pPr>
      <a:lvl3pPr marL="1143000" indent="-22860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3pPr>
      <a:lvl4pPr marL="1600200" indent="-228600" algn="l" defTabSz="457200" rtl="0" eaLnBrk="1" latinLnBrk="0" hangingPunct="1">
        <a:lnSpc>
          <a:spcPct val="110000"/>
        </a:lnSpc>
        <a:spcBef>
          <a:spcPts val="600"/>
        </a:spcBef>
        <a:buFont typeface="Arial"/>
        <a:buChar char="•"/>
        <a:defRPr sz="1400" kern="1200">
          <a:solidFill>
            <a:schemeClr val="tx1"/>
          </a:solidFill>
          <a:latin typeface="HelveticaNeueLT Std Lt" pitchFamily="34" charset="0"/>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185" userDrawn="1">
          <p15:clr>
            <a:srgbClr val="F26B43"/>
          </p15:clr>
        </p15:guide>
        <p15:guide id="2" pos="53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685800" y="2286001"/>
            <a:ext cx="7770813" cy="2124076"/>
          </a:xfrm>
          <a:prstGeom prst="rect">
            <a:avLst/>
          </a:prstGeom>
        </p:spPr>
        <p:txBody>
          <a:bodyPr vert="horz" lIns="0" tIns="0" rIns="0" bIns="0" rtlCol="0" anchor="ctr" anchorCtr="0">
            <a:noAutofit/>
          </a:bodyPr>
          <a:lstStyle/>
          <a:p>
            <a:pPr lvl="0"/>
            <a:r>
              <a:rPr lang="en-US" dirty="0"/>
              <a:t>Title</a:t>
            </a:r>
          </a:p>
          <a:p>
            <a:pPr lvl="1"/>
            <a:r>
              <a:rPr lang="en-US" dirty="0"/>
              <a:t>Subhead</a:t>
            </a:r>
          </a:p>
        </p:txBody>
      </p:sp>
    </p:spTree>
    <p:extLst>
      <p:ext uri="{BB962C8B-B14F-4D97-AF65-F5344CB8AC3E}">
        <p14:creationId xmlns:p14="http://schemas.microsoft.com/office/powerpoint/2010/main" val="3622892364"/>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 id="2147483671" r:id="rId4"/>
    <p:sldLayoutId id="2147483674" r:id="rId5"/>
    <p:sldLayoutId id="2147483675" r:id="rId6"/>
    <p:sldLayoutId id="2147483676" r:id="rId7"/>
    <p:sldLayoutId id="2147483677" r:id="rId8"/>
  </p:sldLayoutIdLst>
  <p:txStyles>
    <p:titleStyle>
      <a:lvl1pPr algn="l" defTabSz="457200" rtl="0" eaLnBrk="1" latinLnBrk="0" hangingPunct="1">
        <a:spcBef>
          <a:spcPct val="0"/>
        </a:spcBef>
        <a:buNone/>
        <a:defRPr sz="2400" b="1" kern="1200">
          <a:solidFill>
            <a:srgbClr val="0095C8"/>
          </a:solidFill>
          <a:latin typeface="+mj-lt"/>
          <a:ea typeface="+mj-ea"/>
          <a:cs typeface="+mj-cs"/>
        </a:defRPr>
      </a:lvl1pPr>
    </p:titleStyle>
    <p:bodyStyle>
      <a:lvl1pPr marL="0" indent="0" algn="l" defTabSz="457200" rtl="0" eaLnBrk="1" latinLnBrk="0" hangingPunct="1">
        <a:lnSpc>
          <a:spcPct val="80000"/>
        </a:lnSpc>
        <a:spcBef>
          <a:spcPts val="0"/>
        </a:spcBef>
        <a:buFont typeface="Arial"/>
        <a:buNone/>
        <a:defRPr sz="3200" b="1" kern="1200" spc="0">
          <a:solidFill>
            <a:srgbClr val="FFFFFF"/>
          </a:solidFill>
          <a:latin typeface="HelveticaRounded LT Std Bd" pitchFamily="34" charset="0"/>
          <a:ea typeface="+mn-ea"/>
          <a:cs typeface="+mn-cs"/>
        </a:defRPr>
      </a:lvl1pPr>
      <a:lvl2pPr marL="0" indent="0" algn="l" defTabSz="457200" rtl="0" eaLnBrk="1" latinLnBrk="0" hangingPunct="1">
        <a:spcBef>
          <a:spcPts val="1200"/>
        </a:spcBef>
        <a:buFont typeface="Arial"/>
        <a:buNone/>
        <a:defRPr sz="1600" kern="1200" spc="0">
          <a:solidFill>
            <a:srgbClr val="FFFFFF"/>
          </a:solidFill>
          <a:latin typeface="HelveticaNeueLT Std Lt" pitchFamily="34" charset="0"/>
          <a:ea typeface="+mn-ea"/>
          <a:cs typeface="+mn-cs"/>
        </a:defRPr>
      </a:lvl2pPr>
      <a:lvl3pPr marL="914400" indent="0" algn="l" defTabSz="457200" rtl="0" eaLnBrk="1" latinLnBrk="0" hangingPunct="1">
        <a:spcBef>
          <a:spcPct val="20000"/>
        </a:spcBef>
        <a:buFont typeface="Arial"/>
        <a:buNone/>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4.xml"/><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tags" Target="../tags/tag10.xml"/><Relationship Id="rId19" Type="http://schemas.openxmlformats.org/officeDocument/2006/relationships/image" Target="../media/image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diagramColors" Target="../diagrams/colors1.xml"/><Relationship Id="rId18" Type="http://schemas.openxmlformats.org/officeDocument/2006/relationships/image" Target="../media/image28.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diagramQuickStyle" Target="../diagrams/quickStyle1.xml"/><Relationship Id="rId17" Type="http://schemas.openxmlformats.org/officeDocument/2006/relationships/image" Target="../media/image27.png"/><Relationship Id="rId2" Type="http://schemas.openxmlformats.org/officeDocument/2006/relationships/tags" Target="../tags/tag55.xml"/><Relationship Id="rId16" Type="http://schemas.openxmlformats.org/officeDocument/2006/relationships/image" Target="../media/image26.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diagramLayout" Target="../diagrams/layout1.xml"/><Relationship Id="rId5" Type="http://schemas.openxmlformats.org/officeDocument/2006/relationships/tags" Target="../tags/tag58.xml"/><Relationship Id="rId15" Type="http://schemas.openxmlformats.org/officeDocument/2006/relationships/image" Target="../media/image25.png"/><Relationship Id="rId10" Type="http://schemas.openxmlformats.org/officeDocument/2006/relationships/diagramData" Target="../diagrams/data1.xml"/><Relationship Id="rId19" Type="http://schemas.openxmlformats.org/officeDocument/2006/relationships/image" Target="../media/image29.png"/><Relationship Id="rId4" Type="http://schemas.openxmlformats.org/officeDocument/2006/relationships/tags" Target="../tags/tag57.xml"/><Relationship Id="rId9" Type="http://schemas.openxmlformats.org/officeDocument/2006/relationships/notesSlide" Target="../notesSlides/notesSlide10.xml"/><Relationship Id="rId14"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30.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6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1.xml"/><Relationship Id="rId7"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1.jpeg"/><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32.pn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33.png"/><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4.jpe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2.xml"/><Relationship Id="rId4"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35.png"/><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6.xml"/></Relationships>
</file>

<file path=ppt/slides/_rels/slide2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36.jpeg"/><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37.jpeg"/><Relationship Id="rId5" Type="http://schemas.openxmlformats.org/officeDocument/2006/relationships/notesSlide" Target="../notesSlides/notesSlide23.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5.xml"/></Relationships>
</file>

<file path=ppt/slides/_rels/slide28.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notesSlide" Target="../notesSlides/notesSlide24.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1.xml"/><Relationship Id="rId5" Type="http://schemas.openxmlformats.org/officeDocument/2006/relationships/tags" Target="../tags/tag110.xml"/><Relationship Id="rId4" Type="http://schemas.openxmlformats.org/officeDocument/2006/relationships/tags" Target="../tags/tag109.xml"/></Relationships>
</file>

<file path=ppt/slides/_rels/slide29.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38.jpe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media/image11.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0.png"/><Relationship Id="rId5" Type="http://schemas.openxmlformats.org/officeDocument/2006/relationships/tags" Target="../tags/tag19.xml"/><Relationship Id="rId15" Type="http://schemas.openxmlformats.org/officeDocument/2006/relationships/image" Target="../media/image13.png"/><Relationship Id="rId10" Type="http://schemas.openxmlformats.org/officeDocument/2006/relationships/notesSlide" Target="../notesSlides/notesSlide3.xml"/><Relationship Id="rId4" Type="http://schemas.openxmlformats.org/officeDocument/2006/relationships/tags" Target="../tags/tag18.xml"/><Relationship Id="rId9" Type="http://schemas.openxmlformats.org/officeDocument/2006/relationships/slideLayout" Target="../slideLayouts/slideLayout16.xml"/><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39.jpeg"/><Relationship Id="rId5" Type="http://schemas.openxmlformats.org/officeDocument/2006/relationships/notesSlide" Target="../notesSlides/notesSlide27.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9.xml"/></Relationships>
</file>

<file path=ppt/slides/_rels/slide33.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40.jpeg"/><Relationship Id="rId5" Type="http://schemas.openxmlformats.org/officeDocument/2006/relationships/notesSlide" Target="../notesSlides/notesSlide28.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41.png"/><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42.png"/><Relationship Id="rId5" Type="http://schemas.openxmlformats.org/officeDocument/2006/relationships/notesSlide" Target="../notesSlides/notesSlide29.xml"/><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42.png"/><Relationship Id="rId5" Type="http://schemas.openxmlformats.org/officeDocument/2006/relationships/notesSlide" Target="../notesSlides/notesSlide30.xml"/><Relationship Id="rId4"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xml"/><Relationship Id="rId7" Type="http://schemas.openxmlformats.org/officeDocument/2006/relationships/diagramQuickStyle" Target="../diagrams/quickStyle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2.xml"/><Relationship Id="rId9" Type="http://schemas.microsoft.com/office/2007/relationships/diagramDrawing" Target="../diagrams/drawing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36.xml"/></Relationships>
</file>

<file path=ppt/slides/_rels/slide4.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4.png"/><Relationship Id="rId5" Type="http://schemas.openxmlformats.org/officeDocument/2006/relationships/tags" Target="../tags/tag27.xml"/><Relationship Id="rId10" Type="http://schemas.openxmlformats.org/officeDocument/2006/relationships/notesSlide" Target="../notesSlides/notesSlide4.xml"/><Relationship Id="rId4" Type="http://schemas.openxmlformats.org/officeDocument/2006/relationships/tags" Target="../tags/tag26.xml"/><Relationship Id="rId9"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43.jpeg"/><Relationship Id="rId5" Type="http://schemas.openxmlformats.org/officeDocument/2006/relationships/notesSlide" Target="../notesSlides/notesSlide33.xml"/><Relationship Id="rId4"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34.xml"/><Relationship Id="rId4"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44.jpeg"/><Relationship Id="rId5" Type="http://schemas.openxmlformats.org/officeDocument/2006/relationships/notesSlide" Target="../notesSlides/notesSlide35.xml"/><Relationship Id="rId4"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33.xml"/><Relationship Id="rId7" Type="http://schemas.openxmlformats.org/officeDocument/2006/relationships/slideLayout" Target="../slideLayouts/slideLayout1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7.jpeg"/><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20.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9.png"/><Relationship Id="rId2" Type="http://schemas.openxmlformats.org/officeDocument/2006/relationships/tags" Target="../tags/tag43.xml"/><Relationship Id="rId16" Type="http://schemas.openxmlformats.org/officeDocument/2006/relationships/image" Target="../media/image23.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8.png"/><Relationship Id="rId5" Type="http://schemas.openxmlformats.org/officeDocument/2006/relationships/tags" Target="../tags/tag46.xml"/><Relationship Id="rId15" Type="http://schemas.openxmlformats.org/officeDocument/2006/relationships/image" Target="../media/image22.png"/><Relationship Id="rId10" Type="http://schemas.openxmlformats.org/officeDocument/2006/relationships/notesSlide" Target="../notesSlides/notesSlide7.xml"/><Relationship Id="rId4" Type="http://schemas.openxmlformats.org/officeDocument/2006/relationships/tags" Target="../tags/tag45.xml"/><Relationship Id="rId9" Type="http://schemas.openxmlformats.org/officeDocument/2006/relationships/slideLayout" Target="../slideLayouts/slideLayout1.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4.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9"/>
        <p:cNvGrpSpPr/>
        <p:nvPr/>
      </p:nvGrpSpPr>
      <p:grpSpPr>
        <a:xfrm>
          <a:off x="0" y="0"/>
          <a:ext cx="0" cy="0"/>
          <a:chOff x="0" y="0"/>
          <a:chExt cx="0" cy="0"/>
        </a:xfrm>
      </p:grpSpPr>
      <p:sp>
        <p:nvSpPr>
          <p:cNvPr id="290" name="Google Shape;290;p54"/>
          <p:cNvSpPr/>
          <p:nvPr>
            <p:custDataLst>
              <p:tags r:id="rId1"/>
            </p:custDataLst>
          </p:nvPr>
        </p:nvSpPr>
        <p:spPr>
          <a:xfrm>
            <a:off x="0" y="0"/>
            <a:ext cx="9144000" cy="3841950"/>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291" name="Google Shape;291;p54"/>
          <p:cNvSpPr/>
          <p:nvPr>
            <p:custDataLst>
              <p:tags r:id="rId2"/>
            </p:custDataLst>
          </p:nvPr>
        </p:nvSpPr>
        <p:spPr>
          <a:xfrm>
            <a:off x="0" y="3442749"/>
            <a:ext cx="9144000" cy="399300"/>
          </a:xfrm>
          <a:prstGeom prst="rect">
            <a:avLst/>
          </a:prstGeom>
          <a:solidFill>
            <a:srgbClr val="4EAAB1"/>
          </a:solidFill>
          <a:ln>
            <a:noFill/>
          </a:ln>
        </p:spPr>
        <p:txBody>
          <a:bodyPr spcFirstLastPara="1" wrap="square" lIns="91425" tIns="91425" rIns="91425" bIns="91425" anchor="ctr" anchorCtr="0">
            <a:noAutofit/>
          </a:bodyPr>
          <a:lstStyle/>
          <a:p>
            <a:endParaRPr/>
          </a:p>
        </p:txBody>
      </p:sp>
      <p:pic>
        <p:nvPicPr>
          <p:cNvPr id="292" name="Google Shape;292;p54" descr="G:\YMHT Lab SMJT\A - LAB COMMUNICATIONS\Lab Logo w Text.png"/>
          <p:cNvPicPr preferRelativeResize="0"/>
          <p:nvPr>
            <p:custDataLst>
              <p:tags r:id="rId3"/>
            </p:custDataLst>
          </p:nvPr>
        </p:nvPicPr>
        <p:blipFill rotWithShape="1">
          <a:blip r:embed="rId14">
            <a:alphaModFix/>
          </a:blip>
          <a:srcRect/>
          <a:stretch/>
        </p:blipFill>
        <p:spPr>
          <a:xfrm>
            <a:off x="6605824" y="5693664"/>
            <a:ext cx="2347251" cy="821900"/>
          </a:xfrm>
          <a:prstGeom prst="rect">
            <a:avLst/>
          </a:prstGeom>
          <a:noFill/>
          <a:ln>
            <a:noFill/>
          </a:ln>
        </p:spPr>
      </p:pic>
      <p:sp>
        <p:nvSpPr>
          <p:cNvPr id="293" name="Google Shape;293;p54"/>
          <p:cNvSpPr txBox="1"/>
          <p:nvPr>
            <p:custDataLst>
              <p:tags r:id="rId4"/>
            </p:custDataLst>
          </p:nvPr>
        </p:nvSpPr>
        <p:spPr>
          <a:xfrm>
            <a:off x="142885" y="2556894"/>
            <a:ext cx="9055800" cy="1254900"/>
          </a:xfrm>
          <a:prstGeom prst="rect">
            <a:avLst/>
          </a:prstGeom>
          <a:noFill/>
          <a:ln>
            <a:noFill/>
          </a:ln>
        </p:spPr>
        <p:txBody>
          <a:bodyPr spcFirstLastPara="1" wrap="square" lIns="91425" tIns="91425" rIns="91425" bIns="91425" anchor="ctr" anchorCtr="0">
            <a:noAutofit/>
          </a:bodyPr>
          <a:lstStyle/>
          <a:p>
            <a:r>
              <a:rPr lang="en" sz="2000" b="1" dirty="0" err="1">
                <a:solidFill>
                  <a:srgbClr val="438086"/>
                </a:solidFill>
                <a:latin typeface="Montserrat"/>
                <a:ea typeface="Montserrat"/>
                <a:cs typeface="Montserrat"/>
                <a:sym typeface="Montserrat"/>
              </a:rPr>
              <a:t>Bienvenus</a:t>
            </a:r>
            <a:r>
              <a:rPr lang="en" sz="2000" b="1" dirty="0">
                <a:solidFill>
                  <a:srgbClr val="438086"/>
                </a:solidFill>
                <a:latin typeface="Montserrat"/>
                <a:ea typeface="Montserrat"/>
                <a:cs typeface="Montserrat"/>
                <a:sym typeface="Montserrat"/>
              </a:rPr>
              <a:t> au </a:t>
            </a:r>
            <a:r>
              <a:rPr lang="en" sz="2000" b="1" dirty="0" err="1">
                <a:solidFill>
                  <a:srgbClr val="438086"/>
                </a:solidFill>
                <a:latin typeface="Montserrat"/>
                <a:ea typeface="Montserrat"/>
                <a:cs typeface="Montserrat"/>
                <a:sym typeface="Montserrat"/>
              </a:rPr>
              <a:t>Webinaire</a:t>
            </a:r>
            <a:r>
              <a:rPr lang="en" sz="2000" b="1" dirty="0">
                <a:solidFill>
                  <a:srgbClr val="438086"/>
                </a:solidFill>
                <a:latin typeface="Montserrat"/>
                <a:ea typeface="Montserrat"/>
                <a:cs typeface="Montserrat"/>
                <a:sym typeface="Montserrat"/>
              </a:rPr>
              <a:t> sur</a:t>
            </a:r>
            <a:r>
              <a:rPr lang="en" sz="2400" b="1" dirty="0">
                <a:latin typeface="Montserrat"/>
                <a:ea typeface="Montserrat"/>
                <a:cs typeface="Montserrat"/>
                <a:sym typeface="Montserrat"/>
              </a:rPr>
              <a:t/>
            </a:r>
            <a:br>
              <a:rPr lang="en" sz="2400" b="1" dirty="0">
                <a:latin typeface="Montserrat"/>
                <a:ea typeface="Montserrat"/>
                <a:cs typeface="Montserrat"/>
                <a:sym typeface="Montserrat"/>
              </a:rPr>
            </a:br>
            <a:r>
              <a:rPr lang="en" sz="2400" b="1" dirty="0">
                <a:latin typeface="Montserrat"/>
                <a:ea typeface="Montserrat"/>
                <a:cs typeface="Montserrat"/>
                <a:sym typeface="Montserrat"/>
              </a:rPr>
              <a:t>Communication et counseling </a:t>
            </a:r>
            <a:r>
              <a:rPr lang="en" sz="2400" b="1" dirty="0" err="1">
                <a:latin typeface="Montserrat"/>
                <a:ea typeface="Montserrat"/>
                <a:cs typeface="Montserrat"/>
                <a:sym typeface="Montserrat"/>
              </a:rPr>
              <a:t>en</a:t>
            </a:r>
            <a:r>
              <a:rPr lang="en" sz="2400" b="1" dirty="0">
                <a:latin typeface="Montserrat"/>
                <a:ea typeface="Montserrat"/>
                <a:cs typeface="Montserrat"/>
                <a:sym typeface="Montserrat"/>
              </a:rPr>
              <a:t> </a:t>
            </a:r>
            <a:r>
              <a:rPr lang="en" sz="2400" b="1" dirty="0" err="1">
                <a:latin typeface="Montserrat"/>
                <a:ea typeface="Montserrat"/>
                <a:cs typeface="Montserrat"/>
                <a:sym typeface="Montserrat"/>
              </a:rPr>
              <a:t>ligne</a:t>
            </a:r>
            <a:r>
              <a:rPr lang="en" sz="2400" b="1" dirty="0">
                <a:latin typeface="Montserrat"/>
                <a:ea typeface="Montserrat"/>
                <a:cs typeface="Montserrat"/>
                <a:sym typeface="Montserrat"/>
              </a:rPr>
              <a:t> avec les </a:t>
            </a:r>
            <a:r>
              <a:rPr lang="en" sz="2400" b="1" dirty="0" err="1">
                <a:latin typeface="Montserrat"/>
                <a:ea typeface="Montserrat"/>
                <a:cs typeface="Montserrat"/>
                <a:sym typeface="Montserrat"/>
              </a:rPr>
              <a:t>jeunes</a:t>
            </a:r>
            <a:endParaRPr sz="2400" b="1" dirty="0">
              <a:latin typeface="Montserrat"/>
              <a:ea typeface="Montserrat"/>
              <a:cs typeface="Montserrat"/>
              <a:sym typeface="Montserrat"/>
            </a:endParaRPr>
          </a:p>
          <a:p>
            <a:pPr algn="r"/>
            <a:endParaRPr sz="2400" dirty="0">
              <a:solidFill>
                <a:srgbClr val="FFFFFF"/>
              </a:solidFill>
            </a:endParaRPr>
          </a:p>
        </p:txBody>
      </p:sp>
      <p:sp>
        <p:nvSpPr>
          <p:cNvPr id="294" name="Google Shape;294;p54"/>
          <p:cNvSpPr txBox="1"/>
          <p:nvPr>
            <p:custDataLst>
              <p:tags r:id="rId5"/>
            </p:custDataLst>
          </p:nvPr>
        </p:nvSpPr>
        <p:spPr>
          <a:xfrm>
            <a:off x="6968746" y="3851925"/>
            <a:ext cx="1958100" cy="3993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en" sz="1200" dirty="0">
                <a:latin typeface="Montserrat ExtraBold"/>
                <a:ea typeface="Open Sans"/>
                <a:cs typeface="Open Sans"/>
                <a:sym typeface="Open Sans"/>
              </a:rPr>
              <a:t>      12 mars 2020</a:t>
            </a:r>
            <a:endParaRPr sz="1200" dirty="0">
              <a:latin typeface="Montserrat ExtraBold"/>
              <a:ea typeface="Open Sans"/>
              <a:cs typeface="Open Sans"/>
              <a:sym typeface="Open Sans"/>
            </a:endParaRPr>
          </a:p>
          <a:p>
            <a:endParaRPr sz="1200" dirty="0">
              <a:latin typeface="Open Sans"/>
              <a:ea typeface="Open Sans"/>
              <a:cs typeface="Open Sans"/>
              <a:sym typeface="Open Sans"/>
            </a:endParaRPr>
          </a:p>
        </p:txBody>
      </p:sp>
      <p:sp>
        <p:nvSpPr>
          <p:cNvPr id="295" name="Google Shape;295;p54"/>
          <p:cNvSpPr txBox="1"/>
          <p:nvPr>
            <p:custDataLst>
              <p:tags r:id="rId6"/>
            </p:custDataLst>
          </p:nvPr>
        </p:nvSpPr>
        <p:spPr>
          <a:xfrm>
            <a:off x="371467" y="3359650"/>
            <a:ext cx="8542200" cy="565500"/>
          </a:xfrm>
          <a:prstGeom prst="rect">
            <a:avLst/>
          </a:prstGeom>
          <a:noFill/>
          <a:ln>
            <a:noFill/>
          </a:ln>
        </p:spPr>
        <p:txBody>
          <a:bodyPr spcFirstLastPara="1" wrap="square" lIns="91425" tIns="91425" rIns="91425" bIns="91425" anchor="t" anchorCtr="0">
            <a:noAutofit/>
          </a:bodyPr>
          <a:lstStyle/>
          <a:p>
            <a:pPr algn="r">
              <a:lnSpc>
                <a:spcPct val="115000"/>
              </a:lnSpc>
              <a:buClr>
                <a:schemeClr val="dk1"/>
              </a:buClr>
              <a:buSzPts val="1100"/>
            </a:pPr>
            <a:r>
              <a:rPr lang="en" sz="2400" i="1" dirty="0" err="1">
                <a:solidFill>
                  <a:srgbClr val="FFFFFF"/>
                </a:solidFill>
                <a:latin typeface="Montserrat ExtraBold"/>
                <a:ea typeface="Open Sans"/>
                <a:cs typeface="Open Sans"/>
                <a:sym typeface="Open Sans"/>
              </a:rPr>
              <a:t>Présentatrice</a:t>
            </a:r>
            <a:r>
              <a:rPr lang="en" sz="2400" i="1" dirty="0">
                <a:solidFill>
                  <a:srgbClr val="FFFFFF"/>
                </a:solidFill>
                <a:latin typeface="Montserrat ExtraBold"/>
                <a:ea typeface="Open Sans"/>
                <a:cs typeface="Open Sans"/>
                <a:sym typeface="Open Sans"/>
              </a:rPr>
              <a:t>:</a:t>
            </a:r>
            <a:r>
              <a:rPr lang="en" sz="2400" b="1" i="1" dirty="0">
                <a:solidFill>
                  <a:srgbClr val="FFFFFF"/>
                </a:solidFill>
                <a:latin typeface="Montserrat ExtraBold"/>
                <a:ea typeface="Open Sans"/>
                <a:cs typeface="Open Sans"/>
                <a:sym typeface="Open Sans"/>
              </a:rPr>
              <a:t> </a:t>
            </a:r>
            <a:r>
              <a:rPr lang="en" sz="2400" b="1" dirty="0">
                <a:solidFill>
                  <a:srgbClr val="FFFFFF"/>
                </a:solidFill>
                <a:latin typeface="Montserrat ExtraBold"/>
                <a:ea typeface="Open Sans"/>
                <a:cs typeface="Open Sans"/>
                <a:sym typeface="Open Sans"/>
              </a:rPr>
              <a:t>Gayle Browne </a:t>
            </a:r>
            <a:r>
              <a:rPr lang="en" sz="2400" dirty="0">
                <a:solidFill>
                  <a:srgbClr val="FFFFFF"/>
                </a:solidFill>
                <a:latin typeface="Montserrat ExtraBold"/>
                <a:ea typeface="Open Sans"/>
                <a:cs typeface="Open Sans"/>
                <a:sym typeface="Open Sans"/>
              </a:rPr>
              <a:t>| </a:t>
            </a:r>
            <a:r>
              <a:rPr lang="en" sz="2400" i="1" dirty="0" err="1">
                <a:solidFill>
                  <a:srgbClr val="FFFFFF"/>
                </a:solidFill>
                <a:latin typeface="Montserrat ExtraBold"/>
                <a:ea typeface="Open Sans"/>
                <a:cs typeface="Open Sans"/>
                <a:sym typeface="Open Sans"/>
              </a:rPr>
              <a:t>Modératrice</a:t>
            </a:r>
            <a:r>
              <a:rPr lang="en" sz="2400" i="1" dirty="0">
                <a:solidFill>
                  <a:srgbClr val="FFFFFF"/>
                </a:solidFill>
                <a:latin typeface="Montserrat ExtraBold"/>
                <a:ea typeface="Open Sans"/>
                <a:cs typeface="Open Sans"/>
                <a:sym typeface="Open Sans"/>
              </a:rPr>
              <a:t>:</a:t>
            </a:r>
            <a:r>
              <a:rPr lang="en" sz="2400" b="1" i="1" dirty="0">
                <a:solidFill>
                  <a:srgbClr val="FFFFFF"/>
                </a:solidFill>
                <a:latin typeface="Montserrat ExtraBold"/>
                <a:ea typeface="Open Sans"/>
                <a:cs typeface="Open Sans"/>
                <a:sym typeface="Open Sans"/>
              </a:rPr>
              <a:t> </a:t>
            </a:r>
            <a:r>
              <a:rPr lang="en" sz="2400" b="1" dirty="0">
                <a:solidFill>
                  <a:srgbClr val="FFFFFF"/>
                </a:solidFill>
                <a:latin typeface="Montserrat ExtraBold"/>
                <a:ea typeface="Open Sans"/>
                <a:cs typeface="Open Sans"/>
                <a:sym typeface="Open Sans"/>
              </a:rPr>
              <a:t>Shalini Lal</a:t>
            </a:r>
            <a:endParaRPr dirty="0">
              <a:latin typeface="Montserrat ExtraBold"/>
            </a:endParaRPr>
          </a:p>
        </p:txBody>
      </p:sp>
      <p:pic>
        <p:nvPicPr>
          <p:cNvPr id="297" name="Google Shape;297;p54"/>
          <p:cNvPicPr preferRelativeResize="0"/>
          <p:nvPr>
            <p:custDataLst>
              <p:tags r:id="rId7"/>
            </p:custDataLst>
          </p:nvPr>
        </p:nvPicPr>
        <p:blipFill>
          <a:blip r:embed="rId15">
            <a:alphaModFix/>
          </a:blip>
          <a:stretch>
            <a:fillRect/>
          </a:stretch>
        </p:blipFill>
        <p:spPr>
          <a:xfrm>
            <a:off x="7061876" y="439525"/>
            <a:ext cx="1781775" cy="821911"/>
          </a:xfrm>
          <a:prstGeom prst="rect">
            <a:avLst/>
          </a:prstGeom>
          <a:noFill/>
          <a:ln>
            <a:noFill/>
          </a:ln>
        </p:spPr>
      </p:pic>
      <p:pic>
        <p:nvPicPr>
          <p:cNvPr id="298" name="Google Shape;298;p54"/>
          <p:cNvPicPr preferRelativeResize="0"/>
          <p:nvPr>
            <p:custDataLst>
              <p:tags r:id="rId8"/>
            </p:custDataLst>
          </p:nvPr>
        </p:nvPicPr>
        <p:blipFill>
          <a:blip r:embed="rId16">
            <a:alphaModFix/>
          </a:blip>
          <a:stretch>
            <a:fillRect/>
          </a:stretch>
        </p:blipFill>
        <p:spPr>
          <a:xfrm>
            <a:off x="300350" y="439525"/>
            <a:ext cx="2532604" cy="959325"/>
          </a:xfrm>
          <a:prstGeom prst="rect">
            <a:avLst/>
          </a:prstGeom>
          <a:noFill/>
          <a:ln>
            <a:noFill/>
          </a:ln>
        </p:spPr>
      </p:pic>
      <p:pic>
        <p:nvPicPr>
          <p:cNvPr id="299" name="Google Shape;299;p54"/>
          <p:cNvPicPr preferRelativeResize="0"/>
          <p:nvPr>
            <p:custDataLst>
              <p:tags r:id="rId9"/>
            </p:custDataLst>
          </p:nvPr>
        </p:nvPicPr>
        <p:blipFill>
          <a:blip r:embed="rId17">
            <a:alphaModFix/>
          </a:blip>
          <a:stretch>
            <a:fillRect/>
          </a:stretch>
        </p:blipFill>
        <p:spPr>
          <a:xfrm>
            <a:off x="3390148" y="5557514"/>
            <a:ext cx="2129388" cy="984851"/>
          </a:xfrm>
          <a:prstGeom prst="rect">
            <a:avLst/>
          </a:prstGeom>
          <a:noFill/>
          <a:ln>
            <a:noFill/>
          </a:ln>
        </p:spPr>
      </p:pic>
      <p:pic>
        <p:nvPicPr>
          <p:cNvPr id="300" name="Google Shape;300;p54"/>
          <p:cNvPicPr preferRelativeResize="0"/>
          <p:nvPr>
            <p:custDataLst>
              <p:tags r:id="rId10"/>
            </p:custDataLst>
          </p:nvPr>
        </p:nvPicPr>
        <p:blipFill>
          <a:blip r:embed="rId18">
            <a:alphaModFix/>
          </a:blip>
          <a:stretch>
            <a:fillRect/>
          </a:stretch>
        </p:blipFill>
        <p:spPr>
          <a:xfrm>
            <a:off x="267126" y="5287464"/>
            <a:ext cx="1909261" cy="1228106"/>
          </a:xfrm>
          <a:prstGeom prst="rect">
            <a:avLst/>
          </a:prstGeom>
          <a:noFill/>
          <a:ln>
            <a:noFill/>
          </a:ln>
        </p:spPr>
      </p:pic>
      <p:pic>
        <p:nvPicPr>
          <p:cNvPr id="301" name="Google Shape;301;p54"/>
          <p:cNvPicPr preferRelativeResize="0"/>
          <p:nvPr>
            <p:custDataLst>
              <p:tags r:id="rId11"/>
            </p:custDataLst>
          </p:nvPr>
        </p:nvPicPr>
        <p:blipFill>
          <a:blip r:embed="rId19">
            <a:alphaModFix/>
          </a:blip>
          <a:stretch>
            <a:fillRect/>
          </a:stretch>
        </p:blipFill>
        <p:spPr>
          <a:xfrm>
            <a:off x="3026075" y="632174"/>
            <a:ext cx="3764954" cy="399300"/>
          </a:xfrm>
          <a:prstGeom prst="rect">
            <a:avLst/>
          </a:prstGeom>
          <a:noFill/>
          <a:ln>
            <a:noFill/>
          </a:ln>
        </p:spPr>
      </p:pic>
    </p:spTree>
    <p:extLst>
      <p:ext uri="{BB962C8B-B14F-4D97-AF65-F5344CB8AC3E}">
        <p14:creationId xmlns:p14="http://schemas.microsoft.com/office/powerpoint/2010/main" val="180815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Au </a:t>
            </a:r>
            <a:r>
              <a:rPr lang="en-CA" dirty="0" err="1"/>
              <a:t>départ</a:t>
            </a:r>
            <a:endParaRPr lang="en-CA" dirty="0"/>
          </a:p>
        </p:txBody>
      </p:sp>
    </p:spTree>
    <p:extLst>
      <p:ext uri="{BB962C8B-B14F-4D97-AF65-F5344CB8AC3E}">
        <p14:creationId xmlns:p14="http://schemas.microsoft.com/office/powerpoint/2010/main" val="36862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44313"/>
            <a:ext cx="7770812" cy="569576"/>
          </a:xfrm>
        </p:spPr>
        <p:txBody>
          <a:bodyPr/>
          <a:lstStyle/>
          <a:p>
            <a:r>
              <a:rPr lang="fr-CA" dirty="0"/>
              <a:t>Collecte d’informations</a:t>
            </a:r>
            <a:endParaRPr lang="en-CA" dirty="0"/>
          </a:p>
        </p:txBody>
      </p:sp>
      <p:graphicFrame>
        <p:nvGraphicFramePr>
          <p:cNvPr id="4" name="Content Placeholder 3"/>
          <p:cNvGraphicFramePr>
            <a:graphicFrameLocks noGrp="1"/>
          </p:cNvGraphicFramePr>
          <p:nvPr>
            <p:ph sz="half" idx="10"/>
            <p:custDataLst>
              <p:tags r:id="rId2"/>
            </p:custDataLst>
            <p:extLst>
              <p:ext uri="{D42A27DB-BD31-4B8C-83A1-F6EECF244321}">
                <p14:modId xmlns:p14="http://schemas.microsoft.com/office/powerpoint/2010/main" val="3065534309"/>
              </p:ext>
            </p:extLst>
          </p:nvPr>
        </p:nvGraphicFramePr>
        <p:xfrm>
          <a:off x="407505" y="1561381"/>
          <a:ext cx="8378686" cy="503820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3" name="Picture 2"/>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594113" y="2469873"/>
            <a:ext cx="612000" cy="612000"/>
          </a:xfrm>
          <a:prstGeom prst="rect">
            <a:avLst/>
          </a:prstGeom>
        </p:spPr>
      </p:pic>
      <p:pic>
        <p:nvPicPr>
          <p:cNvPr id="5" name="Picture 4"/>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003235" y="2479813"/>
            <a:ext cx="612000" cy="612000"/>
          </a:xfrm>
          <a:prstGeom prst="rect">
            <a:avLst/>
          </a:prstGeom>
        </p:spPr>
      </p:pic>
      <p:pic>
        <p:nvPicPr>
          <p:cNvPr id="6" name="Picture 5"/>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rot="20477543">
            <a:off x="2695382" y="4186330"/>
            <a:ext cx="756000" cy="756000"/>
          </a:xfrm>
          <a:prstGeom prst="rect">
            <a:avLst/>
          </a:prstGeom>
        </p:spPr>
      </p:pic>
      <p:pic>
        <p:nvPicPr>
          <p:cNvPr id="10" name="Picture 9"/>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rot="20738397">
            <a:off x="4273835" y="5555973"/>
            <a:ext cx="759349" cy="759349"/>
          </a:xfrm>
          <a:prstGeom prst="rect">
            <a:avLst/>
          </a:prstGeom>
        </p:spPr>
      </p:pic>
      <p:pic>
        <p:nvPicPr>
          <p:cNvPr id="12" name="Picture 11"/>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rot="4756593">
            <a:off x="5714687" y="4185041"/>
            <a:ext cx="756000" cy="756000"/>
          </a:xfrm>
          <a:prstGeom prst="rect">
            <a:avLst/>
          </a:prstGeom>
        </p:spPr>
      </p:pic>
    </p:spTree>
    <p:extLst>
      <p:ext uri="{BB962C8B-B14F-4D97-AF65-F5344CB8AC3E}">
        <p14:creationId xmlns:p14="http://schemas.microsoft.com/office/powerpoint/2010/main" val="1714781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27382" y="232063"/>
            <a:ext cx="7770812" cy="569576"/>
          </a:xfrm>
        </p:spPr>
        <p:txBody>
          <a:bodyPr/>
          <a:lstStyle/>
          <a:p>
            <a:r>
              <a:rPr lang="en-CA" dirty="0"/>
              <a:t>Attention</a:t>
            </a:r>
          </a:p>
        </p:txBody>
      </p:sp>
      <p:sp>
        <p:nvSpPr>
          <p:cNvPr id="3" name="Content Placeholder 2"/>
          <p:cNvSpPr>
            <a:spLocks noGrp="1"/>
          </p:cNvSpPr>
          <p:nvPr>
            <p:ph sz="half" idx="10"/>
            <p:custDataLst>
              <p:tags r:id="rId2"/>
            </p:custDataLst>
          </p:nvPr>
        </p:nvSpPr>
        <p:spPr>
          <a:xfrm>
            <a:off x="427382" y="856069"/>
            <a:ext cx="4750905" cy="5664001"/>
          </a:xfrm>
        </p:spPr>
        <p:txBody>
          <a:bodyPr/>
          <a:lstStyle/>
          <a:p>
            <a:r>
              <a:rPr lang="fr-CA" sz="1600" dirty="0"/>
              <a:t>L’attention est un état d’éveil, de vigilance et d’écoute active.</a:t>
            </a:r>
            <a:endParaRPr lang="en-CA" sz="1600" dirty="0"/>
          </a:p>
          <a:p>
            <a:pPr marL="285750" lvl="0" indent="-285750">
              <a:buFont typeface="Arial" panose="020B0604020202020204" pitchFamily="34" charset="0"/>
              <a:buChar char="•"/>
            </a:pPr>
            <a:r>
              <a:rPr lang="fr-CA" sz="1600" dirty="0"/>
              <a:t>L’attention consiste à observer non seulement ce que dit le client, mais la manière dont il s’exprime.</a:t>
            </a:r>
            <a:br>
              <a:rPr lang="fr-CA" sz="1600" dirty="0"/>
            </a:br>
            <a:endParaRPr lang="en-CA" sz="1600" dirty="0"/>
          </a:p>
          <a:p>
            <a:r>
              <a:rPr lang="fr-CA" sz="1600" b="1" dirty="0">
                <a:solidFill>
                  <a:schemeClr val="bg2"/>
                </a:solidFill>
              </a:rPr>
              <a:t>À quels éléments pouvons-nous être attentifs pendant une séance en ligne?</a:t>
            </a:r>
            <a:endParaRPr lang="en-CA" sz="1600" dirty="0">
              <a:solidFill>
                <a:schemeClr val="bg2"/>
              </a:solidFill>
            </a:endParaRPr>
          </a:p>
          <a:p>
            <a:r>
              <a:rPr lang="fr-CA" sz="1600" dirty="0"/>
              <a:t>Orthographe, emploi des majuscules, ponctuation, nom d’utilisateur, genre, identité culturelle, compétences linguistiques, humeur, émoticônes, maturité, etc.</a:t>
            </a:r>
            <a:br>
              <a:rPr lang="fr-CA" sz="1600" dirty="0"/>
            </a:br>
            <a:endParaRPr lang="en-CA" sz="1600" dirty="0"/>
          </a:p>
          <a:p>
            <a:r>
              <a:rPr lang="fr-CA" sz="1600" dirty="0"/>
              <a:t>Les clients (et conseillers) peuvent aisément être distraits durant une séance en ligne.</a:t>
            </a:r>
            <a:br>
              <a:rPr lang="fr-CA" sz="1600" dirty="0"/>
            </a:br>
            <a:endParaRPr lang="en-CA" sz="1600" dirty="0">
              <a:solidFill>
                <a:srgbClr val="00B050"/>
              </a:solidFill>
            </a:endParaRPr>
          </a:p>
          <a:p>
            <a:r>
              <a:rPr lang="fr-CA" sz="1600" b="1" dirty="0">
                <a:solidFill>
                  <a:srgbClr val="00B050"/>
                </a:solidFill>
              </a:rPr>
              <a:t>Comment encourager les clients à rester attentifs pendant une séance?</a:t>
            </a:r>
            <a:endParaRPr lang="en-CA" sz="1600" dirty="0">
              <a:solidFill>
                <a:srgbClr val="00B050"/>
              </a:solidFill>
            </a:endParaRPr>
          </a:p>
          <a:p>
            <a:r>
              <a:rPr lang="fr-CA" sz="1600" b="1" dirty="0">
                <a:solidFill>
                  <a:srgbClr val="00B050"/>
                </a:solidFill>
              </a:rPr>
              <a:t>Comment rester attentif?</a:t>
            </a:r>
            <a:endParaRPr lang="en-CA" sz="1600" dirty="0">
              <a:solidFill>
                <a:srgbClr val="00B050"/>
              </a:solidFill>
            </a:endParaRPr>
          </a:p>
        </p:txBody>
      </p:sp>
      <p:sp>
        <p:nvSpPr>
          <p:cNvPr id="4" name="Rectangle 3"/>
          <p:cNvSpPr/>
          <p:nvPr>
            <p:custDataLst>
              <p:tags r:id="rId3"/>
            </p:custDataLst>
          </p:nvPr>
        </p:nvSpPr>
        <p:spPr>
          <a:xfrm>
            <a:off x="6351105" y="5084082"/>
            <a:ext cx="1649896" cy="369332"/>
          </a:xfrm>
          <a:prstGeom prst="rect">
            <a:avLst/>
          </a:prstGeom>
          <a:solidFill>
            <a:schemeClr val="bg1"/>
          </a:solidFill>
        </p:spPr>
        <p:txBody>
          <a:bodyPr wrap="square">
            <a:spAutoFit/>
          </a:bodyPr>
          <a:lstStyle/>
          <a:p>
            <a:r>
              <a:rPr lang="en-CA" i="1" dirty="0">
                <a:solidFill>
                  <a:srgbClr val="000000"/>
                </a:solidFill>
                <a:latin typeface="Times New Roman" panose="02020603050405020304" pitchFamily="18" charset="0"/>
                <a:cs typeface="Times New Roman" panose="02020603050405020304" pitchFamily="18" charset="0"/>
              </a:rPr>
              <a:t>©</a:t>
            </a:r>
            <a:r>
              <a:rPr lang="en-CA" sz="1600" i="1" dirty="0">
                <a:solidFill>
                  <a:srgbClr val="000000"/>
                </a:solidFill>
                <a:latin typeface="Times New Roman" panose="02020603050405020304" pitchFamily="18" charset="0"/>
                <a:cs typeface="Times New Roman" panose="02020603050405020304" pitchFamily="18" charset="0"/>
              </a:rPr>
              <a:t> </a:t>
            </a:r>
            <a:r>
              <a:rPr lang="en-CA" sz="1400" i="1" dirty="0">
                <a:solidFill>
                  <a:srgbClr val="000000"/>
                </a:solidFill>
                <a:latin typeface="Open Sans"/>
              </a:rPr>
              <a:t>Claud Li, 2019</a:t>
            </a:r>
            <a:endParaRPr lang="en-CA" sz="1400" dirty="0"/>
          </a:p>
        </p:txBody>
      </p:sp>
      <p:pic>
        <p:nvPicPr>
          <p:cNvPr id="5" name="Picture 4"/>
          <p:cNvPicPr>
            <a:picLocks noChangeAspect="1"/>
          </p:cNvPicPr>
          <p:nvPr>
            <p:custDataLst>
              <p:tags r:id="rId4"/>
            </p:custDataLst>
          </p:nvPr>
        </p:nvPicPr>
        <p:blipFill>
          <a:blip r:embed="rId7"/>
          <a:stretch>
            <a:fillRect/>
          </a:stretch>
        </p:blipFill>
        <p:spPr>
          <a:xfrm>
            <a:off x="5477910" y="1995708"/>
            <a:ext cx="3218829" cy="2996841"/>
          </a:xfrm>
          <a:prstGeom prst="rect">
            <a:avLst/>
          </a:prstGeom>
        </p:spPr>
      </p:pic>
    </p:spTree>
    <p:extLst>
      <p:ext uri="{BB962C8B-B14F-4D97-AF65-F5344CB8AC3E}">
        <p14:creationId xmlns:p14="http://schemas.microsoft.com/office/powerpoint/2010/main" val="60956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799" y="495216"/>
            <a:ext cx="7770812" cy="569576"/>
          </a:xfrm>
        </p:spPr>
        <p:txBody>
          <a:bodyPr/>
          <a:lstStyle/>
          <a:p>
            <a:r>
              <a:rPr lang="fr-CA" dirty="0"/>
              <a:t>Manque d’indices contextuels</a:t>
            </a:r>
            <a:endParaRPr lang="en-CA" dirty="0"/>
          </a:p>
        </p:txBody>
      </p:sp>
      <p:sp>
        <p:nvSpPr>
          <p:cNvPr id="3" name="Content Placeholder 2"/>
          <p:cNvSpPr>
            <a:spLocks noGrp="1"/>
          </p:cNvSpPr>
          <p:nvPr>
            <p:ph sz="half" idx="10"/>
            <p:custDataLst>
              <p:tags r:id="rId2"/>
            </p:custDataLst>
          </p:nvPr>
        </p:nvSpPr>
        <p:spPr>
          <a:xfrm>
            <a:off x="685800" y="1192696"/>
            <a:ext cx="7770812" cy="4705184"/>
          </a:xfrm>
        </p:spPr>
        <p:txBody>
          <a:bodyPr/>
          <a:lstStyle/>
          <a:p>
            <a:r>
              <a:rPr lang="fr-CA" sz="1800" dirty="0"/>
              <a:t>Il peut être utile de poser délibérément des questions sur ce qui pourrait éclairer la situation, notamment des considérations d’ordre identitaire.</a:t>
            </a:r>
            <a:endParaRPr lang="en-CA" sz="1800" dirty="0"/>
          </a:p>
          <a:p>
            <a:r>
              <a:rPr lang="fr-CA" sz="1800" dirty="0"/>
              <a:t> </a:t>
            </a:r>
            <a:endParaRPr lang="en-CA" sz="1800" dirty="0"/>
          </a:p>
          <a:p>
            <a:r>
              <a:rPr lang="fr-CA" sz="1800" dirty="0"/>
              <a:t>Le counseling en ligne nous pousse à être plus curieux et à poser plus de questions – ce qui peut souvent aider le client à approfondir son introspection.</a:t>
            </a:r>
            <a:endParaRPr lang="en-CA" sz="1800" dirty="0"/>
          </a:p>
          <a:p>
            <a:endParaRPr lang="en-CA" sz="1800" dirty="0"/>
          </a:p>
          <a:p>
            <a:pPr>
              <a:lnSpc>
                <a:spcPct val="115000"/>
              </a:lnSpc>
              <a:spcAft>
                <a:spcPts val="750"/>
              </a:spcAft>
            </a:pPr>
            <a:endParaRPr lang="en-CA" sz="1800" dirty="0"/>
          </a:p>
          <a:p>
            <a:pPr>
              <a:lnSpc>
                <a:spcPct val="115000"/>
              </a:lnSpc>
              <a:spcAft>
                <a:spcPts val="750"/>
              </a:spcAft>
            </a:pPr>
            <a:endParaRPr lang="en-CA" sz="1800" dirty="0"/>
          </a:p>
          <a:p>
            <a:pPr>
              <a:lnSpc>
                <a:spcPct val="115000"/>
              </a:lnSpc>
              <a:spcAft>
                <a:spcPts val="750"/>
              </a:spcAft>
            </a:pPr>
            <a:endParaRPr lang="en-CA" sz="1800" dirty="0"/>
          </a:p>
          <a:p>
            <a:pPr>
              <a:lnSpc>
                <a:spcPct val="115000"/>
              </a:lnSpc>
              <a:spcAft>
                <a:spcPts val="750"/>
              </a:spcAft>
            </a:pPr>
            <a:endParaRPr lang="en-CA" dirty="0"/>
          </a:p>
        </p:txBody>
      </p:sp>
      <p:sp>
        <p:nvSpPr>
          <p:cNvPr id="4" name="Oval Callout 3"/>
          <p:cNvSpPr/>
          <p:nvPr>
            <p:custDataLst>
              <p:tags r:id="rId3"/>
            </p:custDataLst>
          </p:nvPr>
        </p:nvSpPr>
        <p:spPr>
          <a:xfrm>
            <a:off x="685800" y="3640666"/>
            <a:ext cx="4174067" cy="2633595"/>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i="1" dirty="0"/>
              <a:t>Je me demande si vous croyez que je devrais savoir </a:t>
            </a:r>
            <a:r>
              <a:rPr lang="fr-CA" i="1" u="sng" dirty="0"/>
              <a:t>autre chose</a:t>
            </a:r>
            <a:r>
              <a:rPr lang="fr-CA" i="1" dirty="0"/>
              <a:t> sur vous ou votre famille en lien avec ce problème?</a:t>
            </a:r>
            <a:endParaRPr lang="en-CA" dirty="0"/>
          </a:p>
        </p:txBody>
      </p:sp>
      <p:sp>
        <p:nvSpPr>
          <p:cNvPr id="5" name="Rounded Rectangular Callout 4"/>
          <p:cNvSpPr/>
          <p:nvPr>
            <p:custDataLst>
              <p:tags r:id="rId4"/>
            </p:custDataLst>
          </p:nvPr>
        </p:nvSpPr>
        <p:spPr>
          <a:xfrm>
            <a:off x="5147732" y="3640666"/>
            <a:ext cx="3308879" cy="2257213"/>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CA" i="1" dirty="0"/>
              <a:t>Eh bien, les expériences ou les valeurs de nos parents peuvent souvent dicter la manière dont ils réagissent à un problème de santé mentale. Croyez-vous que ce facteur est en cause dans votre situation?</a:t>
            </a:r>
            <a:endParaRPr lang="en-CA" dirty="0"/>
          </a:p>
        </p:txBody>
      </p:sp>
    </p:spTree>
    <p:extLst>
      <p:ext uri="{BB962C8B-B14F-4D97-AF65-F5344CB8AC3E}">
        <p14:creationId xmlns:p14="http://schemas.microsoft.com/office/powerpoint/2010/main" val="76276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6287" y="477212"/>
            <a:ext cx="7770812" cy="569576"/>
          </a:xfrm>
        </p:spPr>
        <p:txBody>
          <a:bodyPr/>
          <a:lstStyle/>
          <a:p>
            <a:r>
              <a:rPr lang="fr-CA" dirty="0"/>
              <a:t>Questions à poser…</a:t>
            </a:r>
            <a:endParaRPr lang="en-CA" dirty="0"/>
          </a:p>
        </p:txBody>
      </p:sp>
      <p:sp>
        <p:nvSpPr>
          <p:cNvPr id="3" name="Content Placeholder 2"/>
          <p:cNvSpPr>
            <a:spLocks noGrp="1"/>
          </p:cNvSpPr>
          <p:nvPr>
            <p:ph sz="half" idx="10"/>
            <p:custDataLst>
              <p:tags r:id="rId2"/>
            </p:custDataLst>
          </p:nvPr>
        </p:nvSpPr>
        <p:spPr>
          <a:xfrm>
            <a:off x="685800" y="1600200"/>
            <a:ext cx="584200" cy="414867"/>
          </a:xfrm>
        </p:spPr>
        <p:txBody>
          <a:bodyPr/>
          <a:lstStyle/>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a:p>
            <a:endParaRPr lang="en-CA" sz="1800" dirty="0"/>
          </a:p>
        </p:txBody>
      </p:sp>
      <p:sp>
        <p:nvSpPr>
          <p:cNvPr id="4" name="Rounded Rectangular Callout 3"/>
          <p:cNvSpPr/>
          <p:nvPr>
            <p:custDataLst>
              <p:tags r:id="rId3"/>
            </p:custDataLst>
          </p:nvPr>
        </p:nvSpPr>
        <p:spPr>
          <a:xfrm>
            <a:off x="880533" y="1778000"/>
            <a:ext cx="2997200" cy="19304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sz="1400" i="1" dirty="0"/>
              <a:t>Je tiens à éviter de faire des hypothèses à votre sujet lorsque nous parlons de relations. Souhaitez-vous me dire quelque chose sur la nature de votre identité qui pourrait avoir une incidence sur ce problème?</a:t>
            </a:r>
            <a:endParaRPr lang="en-CA" sz="1400" dirty="0"/>
          </a:p>
        </p:txBody>
      </p:sp>
      <p:sp>
        <p:nvSpPr>
          <p:cNvPr id="6" name="Oval Callout 5"/>
          <p:cNvSpPr/>
          <p:nvPr>
            <p:custDataLst>
              <p:tags r:id="rId4"/>
            </p:custDataLst>
          </p:nvPr>
        </p:nvSpPr>
        <p:spPr>
          <a:xfrm>
            <a:off x="4131734" y="1778000"/>
            <a:ext cx="4324878" cy="1811867"/>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CA" sz="1400" i="1" dirty="0"/>
              <a:t>Si vous pouviez vous décrire vous-même à une personne qui essayerait vraiment de vous comprendre, comment vous décririez-vous?</a:t>
            </a:r>
            <a:endParaRPr lang="en-CA" sz="1400" dirty="0"/>
          </a:p>
        </p:txBody>
      </p:sp>
      <p:sp>
        <p:nvSpPr>
          <p:cNvPr id="7" name="Rounded Rectangular Callout 6"/>
          <p:cNvSpPr/>
          <p:nvPr>
            <p:custDataLst>
              <p:tags r:id="rId5"/>
            </p:custDataLst>
          </p:nvPr>
        </p:nvSpPr>
        <p:spPr>
          <a:xfrm>
            <a:off x="5164667" y="4047068"/>
            <a:ext cx="3605211" cy="171026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CA" sz="1400" i="1" dirty="0"/>
              <a:t> Croyez-vous que je devrais savoir autre chose sur cette situation et les personnes en cause qui pourrait m’aider à comprendre?</a:t>
            </a:r>
            <a:endParaRPr lang="en-CA" sz="1400" dirty="0"/>
          </a:p>
        </p:txBody>
      </p:sp>
      <p:sp>
        <p:nvSpPr>
          <p:cNvPr id="8" name="Oval Callout 7"/>
          <p:cNvSpPr/>
          <p:nvPr>
            <p:custDataLst>
              <p:tags r:id="rId6"/>
            </p:custDataLst>
          </p:nvPr>
        </p:nvSpPr>
        <p:spPr>
          <a:xfrm>
            <a:off x="685801" y="4047067"/>
            <a:ext cx="4165600" cy="1850813"/>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CA" sz="1400" i="1" dirty="0" err="1"/>
              <a:t>Dites-m’en</a:t>
            </a:r>
            <a:r>
              <a:rPr lang="fr-CA" sz="1400" i="1" dirty="0"/>
              <a:t> plus sur votre famille. Souhaitez-vous me dire quelque chose sur vos relations et ce qui se passe à la maison qui m’aiderait à comprendre la situation?</a:t>
            </a:r>
            <a:endParaRPr lang="en-CA" sz="1400" dirty="0"/>
          </a:p>
        </p:txBody>
      </p:sp>
    </p:spTree>
    <p:extLst>
      <p:ext uri="{BB962C8B-B14F-4D97-AF65-F5344CB8AC3E}">
        <p14:creationId xmlns:p14="http://schemas.microsoft.com/office/powerpoint/2010/main" val="259663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err="1"/>
              <a:t>Langage</a:t>
            </a:r>
            <a:endParaRPr lang="en-CA" dirty="0"/>
          </a:p>
        </p:txBody>
      </p:sp>
    </p:spTree>
    <p:extLst>
      <p:ext uri="{BB962C8B-B14F-4D97-AF65-F5344CB8AC3E}">
        <p14:creationId xmlns:p14="http://schemas.microsoft.com/office/powerpoint/2010/main" val="303304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445520"/>
            <a:ext cx="7770812" cy="569576"/>
          </a:xfrm>
        </p:spPr>
        <p:txBody>
          <a:bodyPr/>
          <a:lstStyle/>
          <a:p>
            <a:r>
              <a:rPr lang="fr-CA" dirty="0"/>
              <a:t>Ton ambigu</a:t>
            </a:r>
            <a:endParaRPr lang="en-CA" dirty="0"/>
          </a:p>
        </p:txBody>
      </p:sp>
      <p:sp>
        <p:nvSpPr>
          <p:cNvPr id="3" name="Content Placeholder 2"/>
          <p:cNvSpPr>
            <a:spLocks noGrp="1"/>
          </p:cNvSpPr>
          <p:nvPr>
            <p:ph sz="half" idx="10"/>
            <p:custDataLst>
              <p:tags r:id="rId2"/>
            </p:custDataLst>
          </p:nvPr>
        </p:nvSpPr>
        <p:spPr>
          <a:xfrm>
            <a:off x="685800" y="1600200"/>
            <a:ext cx="4119880" cy="4902200"/>
          </a:xfrm>
        </p:spPr>
        <p:txBody>
          <a:bodyPr/>
          <a:lstStyle/>
          <a:p>
            <a:r>
              <a:rPr lang="fr-CA" sz="1800" dirty="0"/>
              <a:t>Une des manières de vivre son propre transfert consiste à projeter un ton dans un énoncé en apparence neutre. </a:t>
            </a:r>
            <a:endParaRPr lang="en-CA" sz="1800" dirty="0"/>
          </a:p>
          <a:p>
            <a:r>
              <a:rPr lang="fr-CA" sz="1800" dirty="0"/>
              <a:t> </a:t>
            </a:r>
            <a:endParaRPr lang="en-CA" sz="1800" dirty="0"/>
          </a:p>
          <a:p>
            <a:r>
              <a:rPr lang="fr-CA" sz="1800" dirty="0"/>
              <a:t>Nos clients sont souvent émotifs et vulnérables et risquent fort probablement de projeter de la négativité dans nos énoncés.</a:t>
            </a:r>
            <a:endParaRPr lang="en-CA" sz="1800" dirty="0"/>
          </a:p>
          <a:p>
            <a:endParaRPr lang="en-CA" sz="1800" dirty="0"/>
          </a:p>
          <a:p>
            <a:endParaRPr lang="en-CA" dirty="0"/>
          </a:p>
        </p:txBody>
      </p:sp>
      <p:pic>
        <p:nvPicPr>
          <p:cNvPr id="4100" name="Picture 4" descr="assorted-color stone in tank"/>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104692" y="1879520"/>
            <a:ext cx="3179200" cy="4059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8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60400" y="369454"/>
            <a:ext cx="7770812" cy="569576"/>
          </a:xfrm>
        </p:spPr>
        <p:txBody>
          <a:bodyPr/>
          <a:lstStyle/>
          <a:p>
            <a:r>
              <a:rPr lang="fr-CA" dirty="0"/>
              <a:t>Ton ambigu</a:t>
            </a:r>
            <a:endParaRPr lang="en-CA" dirty="0"/>
          </a:p>
        </p:txBody>
      </p:sp>
      <p:sp>
        <p:nvSpPr>
          <p:cNvPr id="3" name="Content Placeholder 2"/>
          <p:cNvSpPr>
            <a:spLocks noGrp="1"/>
          </p:cNvSpPr>
          <p:nvPr>
            <p:ph sz="half" idx="10"/>
            <p:custDataLst>
              <p:tags r:id="rId2"/>
            </p:custDataLst>
          </p:nvPr>
        </p:nvSpPr>
        <p:spPr>
          <a:xfrm>
            <a:off x="660400" y="1600200"/>
            <a:ext cx="7770812" cy="4490634"/>
          </a:xfrm>
        </p:spPr>
        <p:txBody>
          <a:bodyPr/>
          <a:lstStyle/>
          <a:p>
            <a:r>
              <a:rPr lang="fr-CA" sz="1600" dirty="0"/>
              <a:t>Comment liriez-vous les énoncés suivants :</a:t>
            </a:r>
            <a:endParaRPr lang="en-CA" sz="1600" dirty="0"/>
          </a:p>
          <a:p>
            <a:r>
              <a:rPr lang="fr-CA" sz="1600" dirty="0"/>
              <a:t> </a:t>
            </a:r>
            <a:endParaRPr lang="en-CA" sz="1600" dirty="0"/>
          </a:p>
          <a:p>
            <a:r>
              <a:rPr lang="fr-CA" sz="1600" b="1" dirty="0"/>
              <a:t>J’aime vraiment votre tenue. Où l’avez-vous prise?</a:t>
            </a:r>
            <a:endParaRPr lang="en-CA" sz="1600" dirty="0"/>
          </a:p>
          <a:p>
            <a:r>
              <a:rPr lang="fr-CA" sz="1600" b="1" dirty="0"/>
              <a:t>Je veux faire mes devoirs plus tard.</a:t>
            </a:r>
            <a:endParaRPr lang="en-CA" sz="1600" dirty="0"/>
          </a:p>
          <a:p>
            <a:r>
              <a:rPr lang="fr-CA" sz="1600" b="1" dirty="0"/>
              <a:t>Nous voulons commander de la nourriture pour souper.</a:t>
            </a:r>
            <a:endParaRPr lang="en-CA" sz="1600" dirty="0"/>
          </a:p>
          <a:p>
            <a:r>
              <a:rPr lang="fr-CA" sz="1600" b="1" dirty="0"/>
              <a:t>Je ne peux pas croire que vous avez fait ça.</a:t>
            </a:r>
            <a:endParaRPr lang="en-CA" sz="1600" dirty="0"/>
          </a:p>
          <a:p>
            <a:r>
              <a:rPr lang="fr-CA" sz="1600" dirty="0"/>
              <a:t> </a:t>
            </a:r>
            <a:endParaRPr lang="en-CA" sz="1600" dirty="0"/>
          </a:p>
          <a:p>
            <a:r>
              <a:rPr lang="fr-CA" sz="1600" dirty="0"/>
              <a:t>Ces énoncés sont </a:t>
            </a:r>
            <a:r>
              <a:rPr lang="fr-CA" sz="1600" b="1" dirty="0">
                <a:solidFill>
                  <a:srgbClr val="7030A0"/>
                </a:solidFill>
              </a:rPr>
              <a:t>neutres</a:t>
            </a:r>
            <a:r>
              <a:rPr lang="fr-CA" sz="1600" dirty="0"/>
              <a:t>, mais pourraient tous être interprétés comme :</a:t>
            </a:r>
            <a:endParaRPr lang="en-CA" sz="1600" dirty="0"/>
          </a:p>
          <a:p>
            <a:pPr lvl="0"/>
            <a:r>
              <a:rPr lang="fr-CA" sz="1600" b="1" dirty="0">
                <a:solidFill>
                  <a:srgbClr val="00B050"/>
                </a:solidFill>
              </a:rPr>
              <a:t>positifs</a:t>
            </a:r>
            <a:r>
              <a:rPr lang="fr-CA" sz="1600" dirty="0"/>
              <a:t>, </a:t>
            </a:r>
            <a:r>
              <a:rPr lang="fr-CA" sz="1600" b="1" dirty="0">
                <a:solidFill>
                  <a:srgbClr val="7030A0"/>
                </a:solidFill>
              </a:rPr>
              <a:t>neutres</a:t>
            </a:r>
            <a:r>
              <a:rPr lang="fr-CA" sz="1600" dirty="0"/>
              <a:t> ou </a:t>
            </a:r>
            <a:r>
              <a:rPr lang="fr-CA" sz="1600" b="1" dirty="0">
                <a:solidFill>
                  <a:schemeClr val="accent6"/>
                </a:solidFill>
              </a:rPr>
              <a:t>négatifs</a:t>
            </a:r>
            <a:r>
              <a:rPr lang="fr-CA" sz="1600" dirty="0"/>
              <a:t>.</a:t>
            </a:r>
            <a:endParaRPr lang="en-CA" sz="1600" dirty="0"/>
          </a:p>
          <a:p>
            <a:r>
              <a:rPr lang="fr-CA" sz="1600" dirty="0"/>
              <a:t> </a:t>
            </a:r>
            <a:endParaRPr lang="en-CA" sz="1600" dirty="0"/>
          </a:p>
          <a:p>
            <a:r>
              <a:rPr lang="fr-CA" sz="1600" dirty="0"/>
              <a:t>Selon les émotions du moment ou des expériences passées, il est facile de donner un sens à divers énoncés. </a:t>
            </a:r>
            <a:endParaRPr lang="en-CA" sz="1600" dirty="0"/>
          </a:p>
        </p:txBody>
      </p:sp>
      <p:pic>
        <p:nvPicPr>
          <p:cNvPr id="5" name="Picture 4"/>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rot="1612225">
            <a:off x="6452599" y="1801175"/>
            <a:ext cx="1440000" cy="1440000"/>
          </a:xfrm>
          <a:prstGeom prst="rect">
            <a:avLst/>
          </a:prstGeom>
        </p:spPr>
      </p:pic>
    </p:spTree>
    <p:extLst>
      <p:ext uri="{BB962C8B-B14F-4D97-AF65-F5344CB8AC3E}">
        <p14:creationId xmlns:p14="http://schemas.microsoft.com/office/powerpoint/2010/main" val="673057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69454"/>
            <a:ext cx="7770812" cy="569576"/>
          </a:xfrm>
        </p:spPr>
        <p:txBody>
          <a:bodyPr/>
          <a:lstStyle/>
          <a:p>
            <a:r>
              <a:rPr lang="fr-CA" dirty="0"/>
              <a:t>Comment clarifier le ton?</a:t>
            </a:r>
            <a:endParaRPr lang="en-CA" dirty="0"/>
          </a:p>
        </p:txBody>
      </p:sp>
      <p:sp>
        <p:nvSpPr>
          <p:cNvPr id="3" name="Content Placeholder 2"/>
          <p:cNvSpPr>
            <a:spLocks noGrp="1"/>
          </p:cNvSpPr>
          <p:nvPr>
            <p:ph sz="half" idx="10"/>
            <p:custDataLst>
              <p:tags r:id="rId2"/>
            </p:custDataLst>
          </p:nvPr>
        </p:nvSpPr>
        <p:spPr>
          <a:xfrm>
            <a:off x="685800" y="1809290"/>
            <a:ext cx="7770812" cy="3816257"/>
          </a:xfrm>
        </p:spPr>
        <p:txBody>
          <a:bodyPr/>
          <a:lstStyle/>
          <a:p>
            <a:endParaRPr lang="en-CA" sz="1800" dirty="0"/>
          </a:p>
          <a:p>
            <a:pPr marL="285750" lvl="0" indent="-285750">
              <a:buFont typeface="Arial" panose="020B0604020202020204" pitchFamily="34" charset="0"/>
              <a:buChar char="•"/>
            </a:pPr>
            <a:r>
              <a:rPr lang="fr-CA" sz="1800" dirty="0"/>
              <a:t>Soyez transparent à l’égard des motifs pour lesquels vous posez certaines questions (p. ex., évaluation du risque).</a:t>
            </a:r>
            <a:endParaRPr lang="en-CA" sz="1800" dirty="0"/>
          </a:p>
          <a:p>
            <a:pPr marL="285750" lvl="0" indent="-285750">
              <a:buFont typeface="Arial" panose="020B0604020202020204" pitchFamily="34" charset="0"/>
              <a:buChar char="•"/>
            </a:pPr>
            <a:r>
              <a:rPr lang="fr-CA" sz="1800" dirty="0"/>
              <a:t>Faites preuve de curiosité, posez des questions sur des éléments incompris.</a:t>
            </a:r>
            <a:endParaRPr lang="en-CA" sz="1800" dirty="0"/>
          </a:p>
          <a:p>
            <a:pPr marL="285750" lvl="0" indent="-285750">
              <a:buFont typeface="Arial" panose="020B0604020202020204" pitchFamily="34" charset="0"/>
              <a:buChar char="•"/>
            </a:pPr>
            <a:r>
              <a:rPr lang="fr-CA" sz="1800" dirty="0"/>
              <a:t>Utilisez l’encadrement affectif [cette expression étrange sera décrite en détail plus bas].</a:t>
            </a:r>
            <a:endParaRPr lang="en-CA" sz="1800" dirty="0"/>
          </a:p>
          <a:p>
            <a:pPr marL="285750" lvl="0" indent="-285750">
              <a:buFont typeface="Arial" panose="020B0604020202020204" pitchFamily="34" charset="0"/>
              <a:buChar char="•"/>
            </a:pPr>
            <a:r>
              <a:rPr lang="fr-CA" sz="1800" dirty="0"/>
              <a:t>Vérifiez votre travail – relisez ce que vous avez écrit avant de répondre.</a:t>
            </a:r>
            <a:endParaRPr lang="en-CA" sz="1800" dirty="0"/>
          </a:p>
          <a:p>
            <a:pPr marL="285750" lvl="0" indent="-285750">
              <a:buFont typeface="Arial" panose="020B0604020202020204" pitchFamily="34" charset="0"/>
              <a:buChar char="•"/>
            </a:pPr>
            <a:r>
              <a:rPr lang="fr-CA" sz="1800" dirty="0"/>
              <a:t>Reconnaissez qu’une chose vous a échappé ou que vous avez commis une erreur, ce pourrait être l’occasion de créer un rapport interpersonnel.</a:t>
            </a:r>
            <a:endParaRPr lang="en-CA" sz="1800" dirty="0"/>
          </a:p>
          <a:p>
            <a:pPr marL="285750" indent="-285750">
              <a:buFont typeface="Arial" panose="020B0604020202020204" pitchFamily="34" charset="0"/>
              <a:buChar char="•"/>
            </a:pPr>
            <a:r>
              <a:rPr lang="en-CA" sz="1800" dirty="0">
                <a:sym typeface="Wingdings" panose="05000000000000000000" pitchFamily="2" charset="2"/>
              </a:rPr>
              <a:t>   </a:t>
            </a:r>
            <a:endParaRPr lang="en-CA" sz="1800" dirty="0"/>
          </a:p>
          <a:p>
            <a:endParaRPr lang="en-CA" sz="1800" dirty="0"/>
          </a:p>
          <a:p>
            <a:pPr algn="ctr"/>
            <a:endParaRPr lang="en-CA" sz="1800" dirty="0"/>
          </a:p>
          <a:p>
            <a:pPr algn="ctr"/>
            <a:endParaRPr lang="en-CA" sz="1800" dirty="0"/>
          </a:p>
          <a:p>
            <a:pPr algn="ctr"/>
            <a:endParaRPr lang="en-CA" sz="1800" dirty="0"/>
          </a:p>
        </p:txBody>
      </p:sp>
      <p:pic>
        <p:nvPicPr>
          <p:cNvPr id="4" name="Pictur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3448878" y="4797547"/>
            <a:ext cx="1440000" cy="1440000"/>
          </a:xfrm>
          <a:prstGeom prst="rect">
            <a:avLst/>
          </a:prstGeom>
        </p:spPr>
      </p:pic>
    </p:spTree>
    <p:extLst>
      <p:ext uri="{BB962C8B-B14F-4D97-AF65-F5344CB8AC3E}">
        <p14:creationId xmlns:p14="http://schemas.microsoft.com/office/powerpoint/2010/main" val="380430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69454"/>
            <a:ext cx="8305800" cy="569576"/>
          </a:xfrm>
        </p:spPr>
        <p:txBody>
          <a:bodyPr/>
          <a:lstStyle/>
          <a:p>
            <a:r>
              <a:rPr lang="fr-CA" dirty="0"/>
              <a:t>Éléments de style : simplicité, brièveté et sincérité</a:t>
            </a:r>
            <a:endParaRPr lang="en-CA" dirty="0"/>
          </a:p>
        </p:txBody>
      </p:sp>
      <p:sp>
        <p:nvSpPr>
          <p:cNvPr id="3" name="Content Placeholder 2"/>
          <p:cNvSpPr>
            <a:spLocks noGrp="1"/>
          </p:cNvSpPr>
          <p:nvPr>
            <p:ph sz="half" idx="10"/>
            <p:custDataLst>
              <p:tags r:id="rId2"/>
            </p:custDataLst>
          </p:nvPr>
        </p:nvSpPr>
        <p:spPr>
          <a:xfrm>
            <a:off x="685801" y="2037030"/>
            <a:ext cx="3514724" cy="3860850"/>
          </a:xfrm>
        </p:spPr>
        <p:txBody>
          <a:bodyPr/>
          <a:lstStyle/>
          <a:p>
            <a:pPr marL="285750" lvl="0" indent="-285750">
              <a:buFont typeface="Arial" panose="020B0604020202020204" pitchFamily="34" charset="0"/>
              <a:buChar char="•"/>
            </a:pPr>
            <a:r>
              <a:rPr lang="fr-CA" sz="1600" dirty="0"/>
              <a:t>Adaptez votre langage à celui du client, faites référence aux formulaires et aux documents dans ses propres mots et expressions.</a:t>
            </a:r>
            <a:endParaRPr lang="en-CA" sz="1600" dirty="0"/>
          </a:p>
          <a:p>
            <a:pPr marL="285750" lvl="0" indent="-285750">
              <a:buFont typeface="Arial" panose="020B0604020202020204" pitchFamily="34" charset="0"/>
              <a:buChar char="•"/>
            </a:pPr>
            <a:r>
              <a:rPr lang="fr-CA" sz="1600" dirty="0"/>
              <a:t>Tenez compte des diverses aptitudes à la lecture et à l’écriture.</a:t>
            </a:r>
            <a:endParaRPr lang="en-CA" sz="1600" dirty="0"/>
          </a:p>
          <a:p>
            <a:pPr marL="285750" lvl="0" indent="-285750">
              <a:buFont typeface="Arial" panose="020B0604020202020204" pitchFamily="34" charset="0"/>
              <a:buChar char="•"/>
            </a:pPr>
            <a:r>
              <a:rPr lang="fr-CA" sz="1600" dirty="0"/>
              <a:t>Faites preuve d’empathie. </a:t>
            </a:r>
            <a:r>
              <a:rPr lang="en-CA" sz="1600" dirty="0"/>
              <a:t>&lt;3</a:t>
            </a:r>
          </a:p>
          <a:p>
            <a:pPr marL="285750" lvl="0" indent="-285750">
              <a:buFont typeface="Arial" panose="020B0604020202020204" pitchFamily="34" charset="0"/>
              <a:buChar char="•"/>
            </a:pPr>
            <a:r>
              <a:rPr lang="fr-CA" sz="1600" dirty="0"/>
              <a:t>Essayez de ne poser qu’une ou deux questions à la fois.</a:t>
            </a:r>
            <a:endParaRPr lang="en-CA" sz="1600" dirty="0"/>
          </a:p>
          <a:p>
            <a:pPr marL="285750" lvl="0" indent="-285750">
              <a:buFont typeface="Arial" panose="020B0604020202020204" pitchFamily="34" charset="0"/>
              <a:buChar char="•"/>
            </a:pPr>
            <a:r>
              <a:rPr lang="fr-CA" sz="1600" dirty="0"/>
              <a:t>Utilisez des mots et des expressions simples si possible.</a:t>
            </a:r>
            <a:endParaRPr lang="en-CA" sz="1600" dirty="0"/>
          </a:p>
          <a:p>
            <a:pPr marL="285750" lvl="0" indent="-285750">
              <a:buFont typeface="Arial" panose="020B0604020202020204" pitchFamily="34" charset="0"/>
              <a:buChar char="•"/>
            </a:pPr>
            <a:r>
              <a:rPr lang="fr-CA" sz="1600" dirty="0"/>
              <a:t>Imaginez une manière de transmettre votre voix et votre ton.</a:t>
            </a:r>
            <a:endParaRPr lang="en-CA" sz="1600" dirty="0"/>
          </a:p>
          <a:p>
            <a:pPr marL="285750" lvl="0" indent="-285750">
              <a:buFont typeface="Arial" panose="020B0604020202020204" pitchFamily="34" charset="0"/>
              <a:buChar char="•"/>
            </a:pPr>
            <a:r>
              <a:rPr lang="fr-CA" sz="1600" dirty="0"/>
              <a:t>La simplicité est de mise.</a:t>
            </a:r>
            <a:endParaRPr lang="en-CA" sz="1600" dirty="0"/>
          </a:p>
          <a:p>
            <a:endParaRPr lang="en-CA" dirty="0"/>
          </a:p>
        </p:txBody>
      </p:sp>
      <p:pic>
        <p:nvPicPr>
          <p:cNvPr id="1026" name="Picture 2" descr="https://vignette.wikia.nocookie.net/disney/images/6/63/Band_present.jpg/revision/latest?cb=20141127235447"/>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571206" y="2797636"/>
            <a:ext cx="453390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5"/>
        <p:cNvGrpSpPr/>
        <p:nvPr/>
      </p:nvGrpSpPr>
      <p:grpSpPr>
        <a:xfrm>
          <a:off x="0" y="0"/>
          <a:ext cx="0" cy="0"/>
          <a:chOff x="0" y="0"/>
          <a:chExt cx="0" cy="0"/>
        </a:xfrm>
      </p:grpSpPr>
      <p:sp>
        <p:nvSpPr>
          <p:cNvPr id="306" name="Google Shape;306;p55"/>
          <p:cNvSpPr/>
          <p:nvPr>
            <p:custDataLst>
              <p:tags r:id="rId1"/>
            </p:custDataLst>
          </p:nvPr>
        </p:nvSpPr>
        <p:spPr>
          <a:xfrm>
            <a:off x="0" y="2827675"/>
            <a:ext cx="9144000" cy="506100"/>
          </a:xfrm>
          <a:prstGeom prst="rect">
            <a:avLst/>
          </a:prstGeom>
          <a:solidFill>
            <a:srgbClr val="4EAAB1"/>
          </a:solidFill>
          <a:ln>
            <a:noFill/>
          </a:ln>
        </p:spPr>
        <p:txBody>
          <a:bodyPr spcFirstLastPara="1" wrap="square" lIns="91425" tIns="91425" rIns="91425" bIns="91425" anchor="ctr" anchorCtr="0">
            <a:noAutofit/>
          </a:bodyPr>
          <a:lstStyle/>
          <a:p>
            <a:endParaRPr/>
          </a:p>
        </p:txBody>
      </p:sp>
      <p:sp>
        <p:nvSpPr>
          <p:cNvPr id="307" name="Google Shape;307;p55"/>
          <p:cNvSpPr/>
          <p:nvPr>
            <p:custDataLst>
              <p:tags r:id="rId2"/>
            </p:custDataLst>
          </p:nvPr>
        </p:nvSpPr>
        <p:spPr>
          <a:xfrm>
            <a:off x="0" y="3335775"/>
            <a:ext cx="9144000" cy="74100"/>
          </a:xfrm>
          <a:prstGeom prst="rect">
            <a:avLst/>
          </a:prstGeom>
          <a:solidFill>
            <a:srgbClr val="DD2E44"/>
          </a:solidFill>
          <a:ln>
            <a:noFill/>
          </a:ln>
        </p:spPr>
        <p:txBody>
          <a:bodyPr spcFirstLastPara="1" wrap="square" lIns="91425" tIns="91425" rIns="91425" bIns="91425" anchor="ctr" anchorCtr="0">
            <a:noAutofit/>
          </a:bodyPr>
          <a:lstStyle/>
          <a:p>
            <a:endParaRPr/>
          </a:p>
        </p:txBody>
      </p:sp>
      <p:sp>
        <p:nvSpPr>
          <p:cNvPr id="308" name="Google Shape;308;p55"/>
          <p:cNvSpPr txBox="1">
            <a:spLocks noGrp="1"/>
          </p:cNvSpPr>
          <p:nvPr>
            <p:ph type="title"/>
            <p:custDataLst>
              <p:tags r:id="rId3"/>
            </p:custDataLst>
          </p:nvPr>
        </p:nvSpPr>
        <p:spPr>
          <a:xfrm>
            <a:off x="142975" y="2878980"/>
            <a:ext cx="8866800" cy="857400"/>
          </a:xfrm>
          <a:prstGeom prst="rect">
            <a:avLst/>
          </a:prstGeom>
          <a:noFill/>
          <a:ln>
            <a:noFill/>
          </a:ln>
        </p:spPr>
        <p:txBody>
          <a:bodyPr spcFirstLastPara="1" wrap="square" lIns="91425" tIns="45700" rIns="91425" bIns="45700" anchor="ctr" anchorCtr="0">
            <a:noAutofit/>
          </a:bodyPr>
          <a:lstStyle/>
          <a:p>
            <a:pPr>
              <a:lnSpc>
                <a:spcPct val="115000"/>
              </a:lnSpc>
            </a:pPr>
            <a:r>
              <a:rPr lang="en" sz="3600" dirty="0">
                <a:solidFill>
                  <a:srgbClr val="FFFFFF"/>
                </a:solidFill>
                <a:latin typeface="Montserrat ExtraBold"/>
                <a:ea typeface="Montserrat ExtraBold"/>
                <a:cs typeface="Montserrat ExtraBold"/>
                <a:sym typeface="Montserrat ExtraBold"/>
              </a:rPr>
              <a:t>INSPIRATION POUR LE WEBINAIRE</a:t>
            </a:r>
            <a:endParaRPr sz="3600" dirty="0">
              <a:solidFill>
                <a:srgbClr val="FFFFFF"/>
              </a:solidFill>
              <a:latin typeface="Montserrat ExtraBold"/>
              <a:ea typeface="Montserrat ExtraBold"/>
              <a:cs typeface="Montserrat ExtraBold"/>
              <a:sym typeface="Montserrat ExtraBold"/>
            </a:endParaRPr>
          </a:p>
          <a:p>
            <a:pPr>
              <a:lnSpc>
                <a:spcPct val="115000"/>
              </a:lnSpc>
            </a:pPr>
            <a:endParaRPr dirty="0">
              <a:solidFill>
                <a:srgbClr val="4EAAB1"/>
              </a:solidFill>
              <a:latin typeface="Montserrat"/>
              <a:ea typeface="Montserrat"/>
              <a:cs typeface="Montserrat"/>
              <a:sym typeface="Montserrat"/>
            </a:endParaRPr>
          </a:p>
        </p:txBody>
      </p:sp>
    </p:spTree>
    <p:extLst>
      <p:ext uri="{BB962C8B-B14F-4D97-AF65-F5344CB8AC3E}">
        <p14:creationId xmlns:p14="http://schemas.microsoft.com/office/powerpoint/2010/main" val="144585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Le défi en un paragraphe</a:t>
            </a:r>
            <a:endParaRPr lang="en-CA" dirty="0"/>
          </a:p>
        </p:txBody>
      </p:sp>
      <p:sp>
        <p:nvSpPr>
          <p:cNvPr id="3" name="Content Placeholder 2"/>
          <p:cNvSpPr>
            <a:spLocks noGrp="1"/>
          </p:cNvSpPr>
          <p:nvPr>
            <p:ph sz="half" idx="10"/>
            <p:custDataLst>
              <p:tags r:id="rId2"/>
            </p:custDataLst>
          </p:nvPr>
        </p:nvSpPr>
        <p:spPr>
          <a:xfrm>
            <a:off x="685800" y="1600200"/>
            <a:ext cx="7770812" cy="4297680"/>
          </a:xfrm>
        </p:spPr>
        <p:txBody>
          <a:bodyPr/>
          <a:lstStyle/>
          <a:p>
            <a:r>
              <a:rPr lang="fr-CA" sz="1800" dirty="0"/>
              <a:t>« En vous écoutant, je m’interroge. Vous savez que vous avez mentionné des trucs, notamment vouloir peut-être que votre grand-mère joue un rôle accru dans votre vie quotidienne. Croyez-vous qu’elle devine vos sentiments à l’égard de son absence relative de votre vie et de ce que vous souhaitez lui demander? Est-ce que vous envisagez de lui adresser cette demande?</a:t>
            </a:r>
            <a:r>
              <a:rPr lang="en-CA" sz="1800" dirty="0"/>
              <a:t> »</a:t>
            </a:r>
          </a:p>
          <a:p>
            <a:r>
              <a:rPr lang="fr-CA" sz="1800" dirty="0">
                <a:solidFill>
                  <a:schemeClr val="accent1">
                    <a:lumMod val="75000"/>
                  </a:schemeClr>
                </a:solidFill>
              </a:rPr>
              <a:t> </a:t>
            </a:r>
            <a:endParaRPr lang="en-CA" sz="1800" dirty="0">
              <a:solidFill>
                <a:schemeClr val="accent1">
                  <a:lumMod val="75000"/>
                </a:schemeClr>
              </a:solidFill>
            </a:endParaRPr>
          </a:p>
          <a:p>
            <a:r>
              <a:rPr lang="fr-CA" sz="1800" i="1" dirty="0">
                <a:solidFill>
                  <a:schemeClr val="accent1">
                    <a:lumMod val="75000"/>
                  </a:schemeClr>
                </a:solidFill>
              </a:rPr>
              <a:t>Possibilité : Votre grand-mère sait-elle que vous souhaitez qu’elle fasse partie de votre vie? Est-il possible de lui en parler?</a:t>
            </a:r>
            <a:endParaRPr lang="en-CA" sz="1800" dirty="0">
              <a:solidFill>
                <a:schemeClr val="accent1">
                  <a:lumMod val="75000"/>
                </a:schemeClr>
              </a:solidFill>
            </a:endParaRPr>
          </a:p>
        </p:txBody>
      </p:sp>
    </p:spTree>
    <p:extLst>
      <p:ext uri="{BB962C8B-B14F-4D97-AF65-F5344CB8AC3E}">
        <p14:creationId xmlns:p14="http://schemas.microsoft.com/office/powerpoint/2010/main" val="104384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8434" y="535020"/>
            <a:ext cx="8425543" cy="569576"/>
          </a:xfrm>
        </p:spPr>
        <p:txBody>
          <a:bodyPr/>
          <a:lstStyle/>
          <a:p>
            <a:r>
              <a:rPr lang="fr-CA" dirty="0"/>
              <a:t>Maintenir le professionnalisme des communications</a:t>
            </a:r>
            <a:endParaRPr lang="en-CA" dirty="0"/>
          </a:p>
        </p:txBody>
      </p:sp>
      <p:sp>
        <p:nvSpPr>
          <p:cNvPr id="3" name="Content Placeholder 2"/>
          <p:cNvSpPr>
            <a:spLocks noGrp="1"/>
          </p:cNvSpPr>
          <p:nvPr>
            <p:ph sz="half" idx="10"/>
            <p:custDataLst>
              <p:tags r:id="rId2"/>
            </p:custDataLst>
          </p:nvPr>
        </p:nvSpPr>
        <p:spPr>
          <a:xfrm>
            <a:off x="685800" y="1451113"/>
            <a:ext cx="7770812" cy="4587079"/>
          </a:xfrm>
        </p:spPr>
        <p:txBody>
          <a:bodyPr/>
          <a:lstStyle/>
          <a:p>
            <a:pPr marL="285750" lvl="0" indent="-285750">
              <a:buFont typeface="Arial" panose="020B0604020202020204" pitchFamily="34" charset="0"/>
              <a:buChar char="•"/>
            </a:pPr>
            <a:r>
              <a:rPr lang="fr-CA" sz="1600" dirty="0"/>
              <a:t>Respectez l’orthographe, l’usage des majuscules et la ponctuation.</a:t>
            </a:r>
            <a:endParaRPr lang="en-CA" sz="1600" dirty="0"/>
          </a:p>
          <a:p>
            <a:pPr marL="285750" lvl="0" indent="-285750">
              <a:buFont typeface="Arial" panose="020B0604020202020204" pitchFamily="34" charset="0"/>
              <a:buChar char="•"/>
            </a:pPr>
            <a:r>
              <a:rPr lang="fr-CA" sz="1600" dirty="0"/>
              <a:t>Créez un ton chaleureux dénotant une conversation [vous pouvez, je le sais].</a:t>
            </a:r>
            <a:endParaRPr lang="en-CA" sz="1600" dirty="0"/>
          </a:p>
          <a:p>
            <a:pPr marL="285750" lvl="0" indent="-285750">
              <a:buFont typeface="Arial" panose="020B0604020202020204" pitchFamily="34" charset="0"/>
              <a:buChar char="•"/>
            </a:pPr>
            <a:r>
              <a:rPr lang="fr-CA" sz="1600" dirty="0"/>
              <a:t>Évitez d’être « trop familier » et ne donnez pas de sobriquet (trésor, beauté) aux clients.</a:t>
            </a:r>
            <a:endParaRPr lang="en-CA" sz="1600" dirty="0"/>
          </a:p>
          <a:p>
            <a:pPr marL="285750" lvl="0" indent="-285750">
              <a:buFont typeface="Arial" panose="020B0604020202020204" pitchFamily="34" charset="0"/>
              <a:buChar char="•"/>
            </a:pPr>
            <a:r>
              <a:rPr lang="fr-CA" sz="1600" dirty="0"/>
              <a:t>Prenez garde à l’argot ou au jargon.</a:t>
            </a:r>
            <a:endParaRPr lang="en-CA" sz="1600" dirty="0"/>
          </a:p>
          <a:p>
            <a:r>
              <a:rPr lang="fr-CA" sz="1600" dirty="0"/>
              <a:t> </a:t>
            </a:r>
            <a:endParaRPr lang="en-CA" sz="1600" dirty="0"/>
          </a:p>
          <a:p>
            <a:r>
              <a:rPr lang="fr-CA" sz="1600" dirty="0"/>
              <a:t>Tirez parti de la transcription de la conversation. Est-il bon de revenir sur un texte pour le relire ou de copier-coller un extrait que le client propose de préciser ou de souligner un changement.</a:t>
            </a:r>
            <a:endParaRPr lang="en-CA" sz="1600" dirty="0"/>
          </a:p>
          <a:p>
            <a:endParaRPr lang="en-CA" sz="1800" dirty="0"/>
          </a:p>
          <a:p>
            <a:endParaRPr lang="en-CA" sz="1800" dirty="0"/>
          </a:p>
          <a:p>
            <a:endParaRPr lang="en-CA" sz="1800" dirty="0"/>
          </a:p>
          <a:p>
            <a:endParaRPr lang="en-CA" dirty="0"/>
          </a:p>
        </p:txBody>
      </p:sp>
      <p:sp>
        <p:nvSpPr>
          <p:cNvPr id="4" name="Rounded Rectangular Callout 3"/>
          <p:cNvSpPr/>
          <p:nvPr>
            <p:custDataLst>
              <p:tags r:id="rId3"/>
            </p:custDataLst>
          </p:nvPr>
        </p:nvSpPr>
        <p:spPr>
          <a:xfrm>
            <a:off x="685800" y="4824248"/>
            <a:ext cx="7770812" cy="1072055"/>
          </a:xfrm>
          <a:prstGeom prst="wedgeRoundRectCallout">
            <a:avLst>
              <a:gd name="adj1" fmla="val 29887"/>
              <a:gd name="adj2" fmla="val 68534"/>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r>
              <a:rPr lang="fr-CA" i="1" dirty="0"/>
              <a:t>« Au début de notre conversation, vous disiez que vos pensées étaient “méga-intenses, de l’ordre de 11 sur 10!’ Où se situe maintenant leur intensité sur cette échelle d’évaluation?</a:t>
            </a:r>
            <a:endParaRPr lang="en-CA" dirty="0"/>
          </a:p>
        </p:txBody>
      </p:sp>
    </p:spTree>
    <p:extLst>
      <p:ext uri="{BB962C8B-B14F-4D97-AF65-F5344CB8AC3E}">
        <p14:creationId xmlns:p14="http://schemas.microsoft.com/office/powerpoint/2010/main" val="42158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Acronyms, Slang and </a:t>
            </a:r>
            <a:r>
              <a:rPr lang="en-CA" dirty="0">
                <a:sym typeface="Wingdings" panose="05000000000000000000" pitchFamily="2" charset="2"/>
              </a:rPr>
              <a:t></a:t>
            </a:r>
            <a:endParaRPr lang="en-CA" dirty="0"/>
          </a:p>
        </p:txBody>
      </p:sp>
      <p:sp>
        <p:nvSpPr>
          <p:cNvPr id="3" name="Content Placeholder 2"/>
          <p:cNvSpPr>
            <a:spLocks noGrp="1"/>
          </p:cNvSpPr>
          <p:nvPr>
            <p:ph sz="half" idx="10"/>
            <p:custDataLst>
              <p:tags r:id="rId2"/>
            </p:custDataLst>
          </p:nvPr>
        </p:nvSpPr>
        <p:spPr>
          <a:xfrm>
            <a:off x="685800" y="1600200"/>
            <a:ext cx="7770812" cy="4297680"/>
          </a:xfrm>
        </p:spPr>
        <p:txBody>
          <a:bodyPr/>
          <a:lstStyle/>
          <a:p>
            <a:r>
              <a:rPr lang="en-CA" sz="1800" dirty="0" err="1"/>
              <a:t>c’est</a:t>
            </a:r>
            <a:r>
              <a:rPr lang="en-CA" sz="1800" dirty="0"/>
              <a:t> nickel, </a:t>
            </a:r>
            <a:r>
              <a:rPr lang="en-CA" sz="1800" dirty="0" err="1"/>
              <a:t>mecspliquer</a:t>
            </a:r>
            <a:r>
              <a:rPr lang="en-CA" sz="1800" dirty="0"/>
              <a:t>, </a:t>
            </a:r>
            <a:r>
              <a:rPr lang="en-CA" sz="1800" dirty="0" err="1"/>
              <a:t>dsl</a:t>
            </a:r>
            <a:r>
              <a:rPr lang="en-CA" sz="1800" dirty="0"/>
              <a:t> (</a:t>
            </a:r>
            <a:r>
              <a:rPr lang="en-CA" sz="1800" dirty="0" err="1"/>
              <a:t>désolé·e</a:t>
            </a:r>
            <a:r>
              <a:rPr lang="en-CA" sz="1800" dirty="0"/>
              <a:t>), </a:t>
            </a:r>
            <a:r>
              <a:rPr lang="en-CA" sz="1800" dirty="0" err="1"/>
              <a:t>cpg</a:t>
            </a:r>
            <a:r>
              <a:rPr lang="en-CA" sz="1800" dirty="0"/>
              <a:t> (</a:t>
            </a:r>
            <a:r>
              <a:rPr lang="en-CA" sz="1800" dirty="0" err="1"/>
              <a:t>c’est</a:t>
            </a:r>
            <a:r>
              <a:rPr lang="en-CA" sz="1800" dirty="0"/>
              <a:t> pas grave), </a:t>
            </a:r>
            <a:r>
              <a:rPr lang="en-CA" sz="1800" dirty="0" err="1"/>
              <a:t>mdr</a:t>
            </a:r>
            <a:r>
              <a:rPr lang="en-CA" sz="1800" dirty="0"/>
              <a:t> (mort de </a:t>
            </a:r>
            <a:r>
              <a:rPr lang="en-CA" sz="1800" dirty="0" err="1"/>
              <a:t>rire</a:t>
            </a:r>
            <a:r>
              <a:rPr lang="en-CA" sz="1800" dirty="0"/>
              <a:t>), cad (</a:t>
            </a:r>
            <a:r>
              <a:rPr lang="en-CA" sz="1800" dirty="0" err="1"/>
              <a:t>c’est</a:t>
            </a:r>
            <a:r>
              <a:rPr lang="en-CA" sz="1800" dirty="0"/>
              <a:t>-</a:t>
            </a:r>
            <a:r>
              <a:rPr lang="en-CA" sz="1800" dirty="0" err="1"/>
              <a:t>à</a:t>
            </a:r>
            <a:r>
              <a:rPr lang="en-CA" sz="1800" dirty="0"/>
              <a:t>-dire), </a:t>
            </a:r>
            <a:r>
              <a:rPr lang="en-CA" sz="1800" dirty="0" err="1"/>
              <a:t>tlm</a:t>
            </a:r>
            <a:r>
              <a:rPr lang="en-CA" sz="1800" dirty="0"/>
              <a:t> (tout le monde)</a:t>
            </a:r>
            <a:endParaRPr lang="en-CA" sz="1800" dirty="0">
              <a:latin typeface="HelveticaNeueLT Std Lt"/>
            </a:endParaRPr>
          </a:p>
          <a:p>
            <a:r>
              <a:rPr lang="en-CA" sz="1800" dirty="0">
                <a:solidFill>
                  <a:schemeClr val="tx2"/>
                </a:solidFill>
                <a:latin typeface="HelveticaNeueLT Std Lt"/>
              </a:rPr>
              <a:t>And emoticons?</a:t>
            </a:r>
          </a:p>
          <a:p>
            <a:pPr lvl="1">
              <a:buFont typeface="Wingdings" panose="05000000000000000000" pitchFamily="2" charset="2"/>
              <a:buChar char="J"/>
            </a:pPr>
            <a:r>
              <a:rPr lang="en-CA" sz="2400" dirty="0">
                <a:latin typeface="HelveticaNeueLT Std Lt"/>
                <a:sym typeface="Wingdings" panose="05000000000000000000" pitchFamily="2" charset="2"/>
              </a:rPr>
              <a:t> </a:t>
            </a:r>
            <a:r>
              <a:rPr lang="en-CA" sz="2400" dirty="0">
                <a:latin typeface="HelveticaNeueLT Std Lt"/>
              </a:rPr>
              <a:t>😶 </a:t>
            </a:r>
            <a:r>
              <a:rPr lang="en-CA" sz="2400" dirty="0">
                <a:latin typeface="HelveticaNeueLT Std Lt"/>
                <a:sym typeface="Wingdings" panose="05000000000000000000" pitchFamily="2" charset="2"/>
              </a:rPr>
              <a:t>:D :-/  :$ :O</a:t>
            </a:r>
          </a:p>
          <a:p>
            <a:pPr lvl="1">
              <a:buFont typeface="Wingdings" panose="05000000000000000000" pitchFamily="2" charset="2"/>
              <a:buChar char="J"/>
            </a:pPr>
            <a:endParaRPr lang="en-CA" sz="2400" dirty="0">
              <a:latin typeface="HelveticaNeueLT Std Lt"/>
              <a:sym typeface="Wingdings" panose="05000000000000000000" pitchFamily="2" charset="2"/>
            </a:endParaRPr>
          </a:p>
          <a:p>
            <a:pPr marL="457200" lvl="1" indent="0">
              <a:buNone/>
            </a:pPr>
            <a:r>
              <a:rPr lang="en-CA" sz="2400" dirty="0">
                <a:latin typeface="HelveticaNeueLT Std Lt"/>
                <a:sym typeface="Wingdings" panose="05000000000000000000" pitchFamily="2" charset="2"/>
              </a:rPr>
              <a:t> 							*\o/*  5:-) &lt;3 &lt;/3 &gt;&lt; </a:t>
            </a:r>
            <a:r>
              <a:rPr lang="en-US" altLang="ja-JP" sz="2400" dirty="0">
                <a:latin typeface="HelveticaNeueLT Std Lt"/>
              </a:rPr>
              <a:t>¯\_(</a:t>
            </a:r>
            <a:r>
              <a:rPr lang="ja-JP" altLang="en-US" sz="2400" dirty="0">
                <a:latin typeface="HelveticaNeueLT Std Lt"/>
              </a:rPr>
              <a:t>ツ</a:t>
            </a:r>
            <a:r>
              <a:rPr lang="en-US" altLang="ja-JP" sz="2400" dirty="0">
                <a:latin typeface="HelveticaNeueLT Std Lt"/>
              </a:rPr>
              <a:t>)_/¯</a:t>
            </a:r>
            <a:endParaRPr lang="en-CA" sz="2400" i="1" dirty="0">
              <a:solidFill>
                <a:srgbClr val="FF0000"/>
              </a:solidFill>
              <a:latin typeface="HelveticaNeueLT Std Lt"/>
              <a:sym typeface="Wingdings" panose="05000000000000000000" pitchFamily="2" charset="2"/>
            </a:endParaRPr>
          </a:p>
          <a:p>
            <a:endParaRPr lang="en-CA" dirty="0"/>
          </a:p>
        </p:txBody>
      </p:sp>
      <p:pic>
        <p:nvPicPr>
          <p:cNvPr id="6" name="Picture 5"/>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rot="20797696">
            <a:off x="1632250" y="4983480"/>
            <a:ext cx="1440000" cy="1440000"/>
          </a:xfrm>
          <a:prstGeom prst="rect">
            <a:avLst/>
          </a:prstGeom>
        </p:spPr>
      </p:pic>
    </p:spTree>
    <p:extLst>
      <p:ext uri="{BB962C8B-B14F-4D97-AF65-F5344CB8AC3E}">
        <p14:creationId xmlns:p14="http://schemas.microsoft.com/office/powerpoint/2010/main" val="405895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80">
                                          <p:stCondLst>
                                            <p:cond delay="0"/>
                                          </p:stCondLst>
                                        </p:cTn>
                                        <p:tgtEl>
                                          <p:spTgt spid="3">
                                            <p:txEl>
                                              <p:pRg st="4" end="4"/>
                                            </p:txEl>
                                          </p:spTgt>
                                        </p:tgtEl>
                                      </p:cBhvr>
                                    </p:animEffect>
                                    <p:anim calcmode="lin" valueType="num">
                                      <p:cBhvr>
                                        <p:cTn id="3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4" end="4"/>
                                            </p:txEl>
                                          </p:spTgt>
                                        </p:tgtEl>
                                      </p:cBhvr>
                                      <p:to x="100000" y="60000"/>
                                    </p:animScale>
                                    <p:animScale>
                                      <p:cBhvr>
                                        <p:cTn id="37" dur="166" decel="50000">
                                          <p:stCondLst>
                                            <p:cond delay="676"/>
                                          </p:stCondLst>
                                        </p:cTn>
                                        <p:tgtEl>
                                          <p:spTgt spid="3">
                                            <p:txEl>
                                              <p:pRg st="4" end="4"/>
                                            </p:txEl>
                                          </p:spTgt>
                                        </p:tgtEl>
                                      </p:cBhvr>
                                      <p:to x="100000" y="100000"/>
                                    </p:animScale>
                                    <p:animScale>
                                      <p:cBhvr>
                                        <p:cTn id="38" dur="26">
                                          <p:stCondLst>
                                            <p:cond delay="1312"/>
                                          </p:stCondLst>
                                        </p:cTn>
                                        <p:tgtEl>
                                          <p:spTgt spid="3">
                                            <p:txEl>
                                              <p:pRg st="4" end="4"/>
                                            </p:txEl>
                                          </p:spTgt>
                                        </p:tgtEl>
                                      </p:cBhvr>
                                      <p:to x="100000" y="80000"/>
                                    </p:animScale>
                                    <p:animScale>
                                      <p:cBhvr>
                                        <p:cTn id="39" dur="166" decel="50000">
                                          <p:stCondLst>
                                            <p:cond delay="1338"/>
                                          </p:stCondLst>
                                        </p:cTn>
                                        <p:tgtEl>
                                          <p:spTgt spid="3">
                                            <p:txEl>
                                              <p:pRg st="4" end="4"/>
                                            </p:txEl>
                                          </p:spTgt>
                                        </p:tgtEl>
                                      </p:cBhvr>
                                      <p:to x="100000" y="100000"/>
                                    </p:animScale>
                                    <p:animScale>
                                      <p:cBhvr>
                                        <p:cTn id="40" dur="26">
                                          <p:stCondLst>
                                            <p:cond delay="1642"/>
                                          </p:stCondLst>
                                        </p:cTn>
                                        <p:tgtEl>
                                          <p:spTgt spid="3">
                                            <p:txEl>
                                              <p:pRg st="4" end="4"/>
                                            </p:txEl>
                                          </p:spTgt>
                                        </p:tgtEl>
                                      </p:cBhvr>
                                      <p:to x="100000" y="90000"/>
                                    </p:animScale>
                                    <p:animScale>
                                      <p:cBhvr>
                                        <p:cTn id="41" dur="166" decel="50000">
                                          <p:stCondLst>
                                            <p:cond delay="1668"/>
                                          </p:stCondLst>
                                        </p:cTn>
                                        <p:tgtEl>
                                          <p:spTgt spid="3">
                                            <p:txEl>
                                              <p:pRg st="4" end="4"/>
                                            </p:txEl>
                                          </p:spTgt>
                                        </p:tgtEl>
                                      </p:cBhvr>
                                      <p:to x="100000" y="100000"/>
                                    </p:animScale>
                                    <p:animScale>
                                      <p:cBhvr>
                                        <p:cTn id="42" dur="26">
                                          <p:stCondLst>
                                            <p:cond delay="1808"/>
                                          </p:stCondLst>
                                        </p:cTn>
                                        <p:tgtEl>
                                          <p:spTgt spid="3">
                                            <p:txEl>
                                              <p:pRg st="4" end="4"/>
                                            </p:txEl>
                                          </p:spTgt>
                                        </p:tgtEl>
                                      </p:cBhvr>
                                      <p:to x="100000" y="95000"/>
                                    </p:animScale>
                                    <p:animScale>
                                      <p:cBhvr>
                                        <p:cTn id="43" dur="166" decel="50000">
                                          <p:stCondLst>
                                            <p:cond delay="1834"/>
                                          </p:stCondLst>
                                        </p:cTn>
                                        <p:tgtEl>
                                          <p:spTgt spid="3">
                                            <p:txEl>
                                              <p:pRg st="4" end="4"/>
                                            </p:txEl>
                                          </p:spTgt>
                                        </p:tgtEl>
                                      </p:cBhvr>
                                      <p:to x="100000" y="100000"/>
                                    </p:animScale>
                                  </p:childTnLst>
                                </p:cTn>
                              </p:par>
                              <p:par>
                                <p:cTn id="44" presetID="53" presetClass="entr" presetSubtype="16"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Chaleur</a:t>
            </a:r>
            <a:endParaRPr lang="en-CA" dirty="0"/>
          </a:p>
        </p:txBody>
      </p:sp>
    </p:spTree>
    <p:extLst>
      <p:ext uri="{BB962C8B-B14F-4D97-AF65-F5344CB8AC3E}">
        <p14:creationId xmlns:p14="http://schemas.microsoft.com/office/powerpoint/2010/main" val="69015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8640" y="284806"/>
            <a:ext cx="7770812" cy="569576"/>
          </a:xfrm>
        </p:spPr>
        <p:txBody>
          <a:bodyPr/>
          <a:lstStyle/>
          <a:p>
            <a:r>
              <a:rPr lang="fr-CA" dirty="0"/>
              <a:t>Chaleur</a:t>
            </a:r>
            <a:endParaRPr lang="en-CA" dirty="0"/>
          </a:p>
        </p:txBody>
      </p:sp>
      <p:sp>
        <p:nvSpPr>
          <p:cNvPr id="3" name="Content Placeholder 2"/>
          <p:cNvSpPr>
            <a:spLocks noGrp="1"/>
          </p:cNvSpPr>
          <p:nvPr>
            <p:ph sz="half" idx="10"/>
            <p:custDataLst>
              <p:tags r:id="rId2"/>
            </p:custDataLst>
          </p:nvPr>
        </p:nvSpPr>
        <p:spPr>
          <a:xfrm>
            <a:off x="548640" y="1319306"/>
            <a:ext cx="4297680" cy="4749800"/>
          </a:xfrm>
        </p:spPr>
        <p:txBody>
          <a:bodyPr/>
          <a:lstStyle/>
          <a:p>
            <a:r>
              <a:rPr lang="fr-CA" sz="1800" i="1" dirty="0"/>
              <a:t>Facile :</a:t>
            </a:r>
            <a:endParaRPr lang="en-CA" sz="1800" dirty="0"/>
          </a:p>
          <a:p>
            <a:r>
              <a:rPr lang="fr-CA" sz="1800" dirty="0"/>
              <a:t>La chaleur est une réaction positive exprimée activement au client. D’habitude, elle englobe le langage corporel, les expressions faciales, le ton de voix et les propos.</a:t>
            </a:r>
            <a:endParaRPr lang="en-CA" sz="1800" dirty="0"/>
          </a:p>
          <a:p>
            <a:r>
              <a:rPr lang="fr-CA" sz="1800" dirty="0"/>
              <a:t> </a:t>
            </a:r>
            <a:endParaRPr lang="en-CA" sz="1800" dirty="0"/>
          </a:p>
          <a:p>
            <a:r>
              <a:rPr lang="fr-CA" sz="1800" i="1" dirty="0"/>
              <a:t>Difficile :</a:t>
            </a:r>
            <a:endParaRPr lang="en-CA" sz="1800" dirty="0"/>
          </a:p>
          <a:p>
            <a:r>
              <a:rPr lang="fr-CA" sz="1800" dirty="0"/>
              <a:t>Exprimer une </a:t>
            </a:r>
            <a:r>
              <a:rPr lang="fr-CA" sz="1800" b="1" dirty="0"/>
              <a:t>nuance affective</a:t>
            </a:r>
            <a:r>
              <a:rPr lang="fr-CA" sz="1800" dirty="0"/>
              <a:t> au moyen d’un texte est ardu.</a:t>
            </a:r>
            <a:endParaRPr lang="en-CA" sz="1800" dirty="0"/>
          </a:p>
          <a:p>
            <a:pPr marL="285750" lvl="0" indent="-285750">
              <a:buFont typeface="Arial" panose="020B0604020202020204" pitchFamily="34" charset="0"/>
              <a:buChar char="•"/>
            </a:pPr>
            <a:r>
              <a:rPr lang="fr-CA" sz="1800" dirty="0">
                <a:solidFill>
                  <a:schemeClr val="accent1">
                    <a:lumMod val="75000"/>
                  </a:schemeClr>
                </a:solidFill>
              </a:rPr>
              <a:t>Nous devons veiller à communiquer délibérément de la chaleur.</a:t>
            </a:r>
            <a:endParaRPr lang="en-CA" sz="1800" dirty="0">
              <a:solidFill>
                <a:schemeClr val="accent1">
                  <a:lumMod val="75000"/>
                </a:schemeClr>
              </a:solidFill>
            </a:endParaRPr>
          </a:p>
          <a:p>
            <a:pPr marL="285750" lvl="0" indent="-285750">
              <a:buFont typeface="Arial" panose="020B0604020202020204" pitchFamily="34" charset="0"/>
              <a:buChar char="•"/>
            </a:pPr>
            <a:r>
              <a:rPr lang="fr-CA" sz="1800" dirty="0">
                <a:solidFill>
                  <a:schemeClr val="accent1">
                    <a:lumMod val="75000"/>
                  </a:schemeClr>
                </a:solidFill>
              </a:rPr>
              <a:t>Les énoncés neutres risquent fort d’être interprétés négativement.</a:t>
            </a:r>
            <a:endParaRPr lang="en-CA" sz="1800" dirty="0">
              <a:solidFill>
                <a:schemeClr val="accent1">
                  <a:lumMod val="75000"/>
                </a:schemeClr>
              </a:solidFill>
            </a:endParaRPr>
          </a:p>
          <a:p>
            <a:endParaRPr lang="en-CA" dirty="0"/>
          </a:p>
        </p:txBody>
      </p:sp>
      <p:pic>
        <p:nvPicPr>
          <p:cNvPr id="5124" name="Picture 4" descr="stocked yarns"/>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rot="6253439">
            <a:off x="4988128" y="2080065"/>
            <a:ext cx="3881392" cy="2970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246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5124"/>
                                        </p:tgtEl>
                                        <p:attrNameLst>
                                          <p:attrName>style.visibility</p:attrName>
                                        </p:attrNameLst>
                                      </p:cBhvr>
                                      <p:to>
                                        <p:strVal val="visible"/>
                                      </p:to>
                                    </p:set>
                                    <p:anim calcmode="lin" valueType="num">
                                      <p:cBhvr>
                                        <p:cTn id="54" dur="500" fill="hold"/>
                                        <p:tgtEl>
                                          <p:spTgt spid="5124"/>
                                        </p:tgtEl>
                                        <p:attrNameLst>
                                          <p:attrName>ppt_w</p:attrName>
                                        </p:attrNameLst>
                                      </p:cBhvr>
                                      <p:tavLst>
                                        <p:tav tm="0">
                                          <p:val>
                                            <p:fltVal val="0"/>
                                          </p:val>
                                        </p:tav>
                                        <p:tav tm="100000">
                                          <p:val>
                                            <p:strVal val="#ppt_w"/>
                                          </p:val>
                                        </p:tav>
                                      </p:tavLst>
                                    </p:anim>
                                    <p:anim calcmode="lin" valueType="num">
                                      <p:cBhvr>
                                        <p:cTn id="55" dur="500" fill="hold"/>
                                        <p:tgtEl>
                                          <p:spTgt spid="5124"/>
                                        </p:tgtEl>
                                        <p:attrNameLst>
                                          <p:attrName>ppt_h</p:attrName>
                                        </p:attrNameLst>
                                      </p:cBhvr>
                                      <p:tavLst>
                                        <p:tav tm="0">
                                          <p:val>
                                            <p:fltVal val="0"/>
                                          </p:val>
                                        </p:tav>
                                        <p:tav tm="100000">
                                          <p:val>
                                            <p:strVal val="#ppt_h"/>
                                          </p:val>
                                        </p:tav>
                                      </p:tavLst>
                                    </p:anim>
                                    <p:animEffect transition="in" filter="fade">
                                      <p:cBhvr>
                                        <p:cTn id="5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Exemple de propos chaleureux</a:t>
            </a:r>
            <a:endParaRPr lang="en-CA" dirty="0"/>
          </a:p>
        </p:txBody>
      </p:sp>
      <p:sp>
        <p:nvSpPr>
          <p:cNvPr id="3" name="Content Placeholder 2"/>
          <p:cNvSpPr>
            <a:spLocks noGrp="1"/>
          </p:cNvSpPr>
          <p:nvPr>
            <p:ph sz="half" idx="10"/>
            <p:custDataLst>
              <p:tags r:id="rId2"/>
            </p:custDataLst>
          </p:nvPr>
        </p:nvSpPr>
        <p:spPr>
          <a:xfrm>
            <a:off x="685800" y="1600200"/>
            <a:ext cx="7770812" cy="4737538"/>
          </a:xfrm>
        </p:spPr>
        <p:txBody>
          <a:bodyPr/>
          <a:lstStyle/>
          <a:p>
            <a:r>
              <a:rPr lang="fr-CA" dirty="0"/>
              <a:t>Jour 1 : Je veux juste qu’on m’encourage pour pouvoir dormir sans stress excessif.</a:t>
            </a:r>
            <a:endParaRPr lang="en-CA" dirty="0"/>
          </a:p>
          <a:p>
            <a:r>
              <a:rPr lang="fr-CA" dirty="0"/>
              <a:t>Conseiller (suite) : Ah! C’est vrai que le premier jour d’école est toujours un peu stressant.</a:t>
            </a:r>
            <a:endParaRPr lang="en-CA" dirty="0"/>
          </a:p>
          <a:p>
            <a:r>
              <a:rPr lang="fr-CA" dirty="0"/>
              <a:t>Conseiller (suite) : Je comprends. :) </a:t>
            </a:r>
            <a:endParaRPr lang="en-CA" dirty="0"/>
          </a:p>
          <a:p>
            <a:r>
              <a:rPr lang="fr-CA" dirty="0"/>
              <a:t>Conseiller (suite) : Dites-moi, qu’est-ce qui vous stresse le plus à l’idée du retour à l’école?</a:t>
            </a:r>
            <a:endParaRPr lang="en-CA" dirty="0"/>
          </a:p>
          <a:p>
            <a:r>
              <a:rPr lang="fr-CA" dirty="0"/>
              <a:t>Jour 1 : De nouveaux lieux me font perdre mes repères et sèment la confusion dans mon esprit.</a:t>
            </a:r>
            <a:endParaRPr lang="en-CA" dirty="0"/>
          </a:p>
          <a:p>
            <a:r>
              <a:rPr lang="fr-CA" dirty="0"/>
              <a:t>Conseiller (suite) : Hum.</a:t>
            </a:r>
            <a:endParaRPr lang="en-CA" dirty="0"/>
          </a:p>
          <a:p>
            <a:r>
              <a:rPr lang="fr-CA" dirty="0"/>
              <a:t>Jour 1 : C’est aussi le fait de ne pas être avec mon meilleur ami.</a:t>
            </a:r>
            <a:endParaRPr lang="en-CA" dirty="0"/>
          </a:p>
          <a:p>
            <a:r>
              <a:rPr lang="fr-CA" dirty="0"/>
              <a:t>Conseiller (suite) : Ah.</a:t>
            </a:r>
            <a:endParaRPr lang="en-CA" dirty="0"/>
          </a:p>
          <a:p>
            <a:r>
              <a:rPr lang="fr-CA" dirty="0"/>
              <a:t>Conseiller (suite) : À votre avis, comment pouvez-vous réduire le stress?</a:t>
            </a:r>
            <a:endParaRPr lang="en-CA" dirty="0"/>
          </a:p>
          <a:p>
            <a:r>
              <a:rPr lang="fr-CA" dirty="0"/>
              <a:t>Jour 1 : Sais pas. Des mots de réconfort et des conseils sur le premier jour d’école. :(</a:t>
            </a:r>
            <a:endParaRPr lang="en-CA" dirty="0"/>
          </a:p>
          <a:p>
            <a:r>
              <a:rPr lang="fr-CA" dirty="0"/>
              <a:t>Conseiller (suite) : Vous rappelez-vous la dernière fois où le premier jour d’école vous stressait, mais tout s’est bien passé? :)</a:t>
            </a:r>
            <a:endParaRPr lang="en-CA" dirty="0"/>
          </a:p>
          <a:p>
            <a:endParaRPr lang="en-CA" dirty="0"/>
          </a:p>
        </p:txBody>
      </p:sp>
    </p:spTree>
    <p:extLst>
      <p:ext uri="{BB962C8B-B14F-4D97-AF65-F5344CB8AC3E}">
        <p14:creationId xmlns:p14="http://schemas.microsoft.com/office/powerpoint/2010/main" val="3629443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69454"/>
            <a:ext cx="7770812" cy="569576"/>
          </a:xfrm>
        </p:spPr>
        <p:txBody>
          <a:bodyPr/>
          <a:lstStyle/>
          <a:p>
            <a:r>
              <a:rPr lang="fr-CA" dirty="0"/>
              <a:t>Exprimer de la chaleur</a:t>
            </a:r>
            <a:endParaRPr lang="en-CA" dirty="0"/>
          </a:p>
        </p:txBody>
      </p:sp>
      <p:sp>
        <p:nvSpPr>
          <p:cNvPr id="3" name="Content Placeholder 2"/>
          <p:cNvSpPr>
            <a:spLocks noGrp="1"/>
          </p:cNvSpPr>
          <p:nvPr>
            <p:ph sz="half" idx="10"/>
            <p:custDataLst>
              <p:tags r:id="rId2"/>
            </p:custDataLst>
          </p:nvPr>
        </p:nvSpPr>
        <p:spPr>
          <a:xfrm>
            <a:off x="496957" y="1600200"/>
            <a:ext cx="3985592" cy="4297680"/>
          </a:xfrm>
        </p:spPr>
        <p:txBody>
          <a:bodyPr/>
          <a:lstStyle/>
          <a:p>
            <a:r>
              <a:rPr lang="fr-CA" dirty="0"/>
              <a:t>Tenir compte des émotions exprimées par le client. </a:t>
            </a:r>
            <a:endParaRPr lang="en-CA" dirty="0"/>
          </a:p>
          <a:p>
            <a:r>
              <a:rPr lang="fr-CA" dirty="0"/>
              <a:t> </a:t>
            </a:r>
            <a:endParaRPr lang="en-CA" dirty="0"/>
          </a:p>
          <a:p>
            <a:r>
              <a:rPr lang="fr-CA" dirty="0">
                <a:solidFill>
                  <a:schemeClr val="accent1">
                    <a:lumMod val="75000"/>
                  </a:schemeClr>
                </a:solidFill>
              </a:rPr>
              <a:t>Si les énoncés neutres ne tiennent pas compte des émotions, ils peuvent être interprétés comme de la froideur, de la brusquerie ou de l’irritation.</a:t>
            </a:r>
            <a:endParaRPr lang="en-CA" dirty="0">
              <a:solidFill>
                <a:schemeClr val="accent1">
                  <a:lumMod val="75000"/>
                </a:schemeClr>
              </a:solidFill>
            </a:endParaRPr>
          </a:p>
          <a:p>
            <a:r>
              <a:rPr lang="fr-CA" dirty="0"/>
              <a:t> </a:t>
            </a:r>
            <a:endParaRPr lang="en-CA" dirty="0"/>
          </a:p>
          <a:p>
            <a:r>
              <a:rPr lang="fr-CA" dirty="0"/>
              <a:t>Écrivez des onomatopées que le client entendrait s’il s’agissait d’une séance en personne. « Ah! Je vois. » « Hum. »</a:t>
            </a:r>
            <a:endParaRPr lang="en-CA" dirty="0"/>
          </a:p>
          <a:p>
            <a:r>
              <a:rPr lang="fr-CA" dirty="0"/>
              <a:t> </a:t>
            </a:r>
            <a:endParaRPr lang="en-CA" dirty="0"/>
          </a:p>
          <a:p>
            <a:r>
              <a:rPr lang="fr-CA" dirty="0"/>
              <a:t>Utilisez les émoticônes appropriés pour communiquer ce que le client verrait sur votre visage s’il était en votre présence. </a:t>
            </a:r>
            <a:endParaRPr lang="en-CA" dirty="0"/>
          </a:p>
          <a:p>
            <a:r>
              <a:rPr lang="en-CA" sz="2000" b="1" dirty="0">
                <a:latin typeface="HelveticaNeueLT Std Lt"/>
                <a:sym typeface="Wingdings" panose="05000000000000000000" pitchFamily="2" charset="2"/>
              </a:rPr>
              <a:t></a:t>
            </a:r>
            <a:r>
              <a:rPr lang="en-CA" sz="2000" dirty="0">
                <a:solidFill>
                  <a:srgbClr val="414448"/>
                </a:solidFill>
                <a:latin typeface="HelveticaNeueLT Std Lt"/>
                <a:sym typeface="Wingdings" panose="05000000000000000000" pitchFamily="2" charset="2"/>
              </a:rPr>
              <a:t> </a:t>
            </a:r>
            <a:r>
              <a:rPr lang="en-CA" sz="2400" b="1" dirty="0">
                <a:latin typeface="HelveticaRounded LT Std Bd" pitchFamily="34" charset="0"/>
                <a:ea typeface="+mj-ea"/>
                <a:sym typeface="Wingdings" panose="05000000000000000000" pitchFamily="2" charset="2"/>
              </a:rPr>
              <a:t></a:t>
            </a:r>
            <a:endParaRPr lang="en-CA" sz="1600" dirty="0">
              <a:latin typeface="HelveticaNeueLT Std Lt"/>
            </a:endParaRPr>
          </a:p>
        </p:txBody>
      </p:sp>
      <p:pic>
        <p:nvPicPr>
          <p:cNvPr id="6150" name="Picture 6" descr="decorative pebbles"/>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rot="20770966">
            <a:off x="5208709" y="1413022"/>
            <a:ext cx="5489191" cy="41168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36045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Empathie et authenticité </a:t>
            </a:r>
            <a:endParaRPr lang="en-CA" dirty="0"/>
          </a:p>
        </p:txBody>
      </p:sp>
    </p:spTree>
    <p:extLst>
      <p:ext uri="{BB962C8B-B14F-4D97-AF65-F5344CB8AC3E}">
        <p14:creationId xmlns:p14="http://schemas.microsoft.com/office/powerpoint/2010/main" val="2048586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484332"/>
            <a:ext cx="7770812" cy="569576"/>
          </a:xfrm>
        </p:spPr>
        <p:txBody>
          <a:bodyPr/>
          <a:lstStyle/>
          <a:p>
            <a:r>
              <a:rPr lang="fr-CA" dirty="0"/>
              <a:t>L’empathie</a:t>
            </a:r>
            <a:endParaRPr lang="en-CA" dirty="0"/>
          </a:p>
        </p:txBody>
      </p:sp>
      <p:sp>
        <p:nvSpPr>
          <p:cNvPr id="3" name="Content Placeholder 2"/>
          <p:cNvSpPr>
            <a:spLocks noGrp="1"/>
          </p:cNvSpPr>
          <p:nvPr>
            <p:ph sz="half" idx="10"/>
            <p:custDataLst>
              <p:tags r:id="rId2"/>
            </p:custDataLst>
          </p:nvPr>
        </p:nvSpPr>
        <p:spPr>
          <a:xfrm>
            <a:off x="685800" y="1381539"/>
            <a:ext cx="8153400" cy="4893137"/>
          </a:xfrm>
        </p:spPr>
        <p:txBody>
          <a:bodyPr/>
          <a:lstStyle/>
          <a:p>
            <a:pPr marL="285750" lvl="0" indent="-285750">
              <a:buFont typeface="Arial" panose="020B0604020202020204" pitchFamily="34" charset="0"/>
              <a:buChar char="•"/>
            </a:pPr>
            <a:r>
              <a:rPr lang="fr-CA" sz="1800" dirty="0"/>
              <a:t>L’expérience de comprendre la situation d’un client de son point de vue, en se mettant à sa place, dans le respect du professionnalisme.</a:t>
            </a:r>
            <a:endParaRPr lang="en-CA" sz="1800" dirty="0"/>
          </a:p>
          <a:p>
            <a:endParaRPr lang="en-CA" sz="1800" dirty="0"/>
          </a:p>
          <a:p>
            <a:pPr marL="285750" lvl="0" indent="-285750">
              <a:buFont typeface="Arial" panose="020B0604020202020204" pitchFamily="34" charset="0"/>
              <a:buChar char="•"/>
            </a:pPr>
            <a:r>
              <a:rPr lang="fr-CA" sz="1800" dirty="0"/>
              <a:t>Le principal moyen de communiquer une attitude impartiale.</a:t>
            </a:r>
            <a:r>
              <a:rPr lang="en-CA" sz="1800" dirty="0"/>
              <a:t/>
            </a:r>
            <a:br>
              <a:rPr lang="en-CA" sz="1800" dirty="0"/>
            </a:br>
            <a:endParaRPr lang="en-CA" sz="1800" dirty="0"/>
          </a:p>
          <a:p>
            <a:pPr marL="285750" lvl="0" indent="-285750">
              <a:buFont typeface="Arial" panose="020B0604020202020204" pitchFamily="34" charset="0"/>
              <a:buChar char="•"/>
            </a:pPr>
            <a:r>
              <a:rPr lang="fr-CA" sz="1800" dirty="0"/>
              <a:t>L’empathie doit être communiquée intentionnellement.</a:t>
            </a:r>
            <a:endParaRPr lang="en-CA" sz="1800" dirty="0"/>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a:p>
            <a:pPr lvl="0" algn="ctr"/>
            <a:endParaRPr lang="en-CA" sz="1800" b="1" dirty="0">
              <a:solidFill>
                <a:srgbClr val="0070C0"/>
              </a:solidFill>
            </a:endParaRPr>
          </a:p>
        </p:txBody>
      </p:sp>
      <p:sp>
        <p:nvSpPr>
          <p:cNvPr id="4" name="Rounded Rectangular Callout 3"/>
          <p:cNvSpPr/>
          <p:nvPr>
            <p:custDataLst>
              <p:tags r:id="rId3"/>
            </p:custDataLst>
          </p:nvPr>
        </p:nvSpPr>
        <p:spPr>
          <a:xfrm>
            <a:off x="2798379" y="3836430"/>
            <a:ext cx="5880538" cy="612648"/>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CA" i="1" dirty="0"/>
              <a:t>Ah, très bien. </a:t>
            </a:r>
            <a:r>
              <a:rPr lang="fr-CA" i="1" dirty="0" err="1"/>
              <a:t>Dites-m’en</a:t>
            </a:r>
            <a:r>
              <a:rPr lang="fr-CA" i="1" dirty="0"/>
              <a:t> plus sur ce qui est arrivé. Je veux comprendre comment c’était pour vous.</a:t>
            </a:r>
            <a:endParaRPr lang="en-CA" dirty="0"/>
          </a:p>
        </p:txBody>
      </p:sp>
      <p:sp>
        <p:nvSpPr>
          <p:cNvPr id="5" name="Rounded Rectangular Callout 4"/>
          <p:cNvSpPr/>
          <p:nvPr>
            <p:custDataLst>
              <p:tags r:id="rId4"/>
            </p:custDataLst>
          </p:nvPr>
        </p:nvSpPr>
        <p:spPr>
          <a:xfrm>
            <a:off x="331074" y="4751227"/>
            <a:ext cx="6558455" cy="612648"/>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CA" i="1" dirty="0"/>
              <a:t>Hum, j’imagine votre frustration d’avoir essayé de parler à votre grand-mère, qui après s’est bornée à vous ignorer.</a:t>
            </a:r>
            <a:endParaRPr lang="en-CA" dirty="0"/>
          </a:p>
        </p:txBody>
      </p:sp>
      <p:sp>
        <p:nvSpPr>
          <p:cNvPr id="6" name="Rounded Rectangular Callout 5"/>
          <p:cNvSpPr/>
          <p:nvPr>
            <p:custDataLst>
              <p:tags r:id="rId5"/>
            </p:custDataLst>
          </p:nvPr>
        </p:nvSpPr>
        <p:spPr>
          <a:xfrm>
            <a:off x="2885088" y="5602962"/>
            <a:ext cx="5675586" cy="612648"/>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CA" i="1" dirty="0"/>
              <a:t>Par curiosité, que ferez-vous ensuite?</a:t>
            </a:r>
            <a:endParaRPr lang="en-CA" dirty="0"/>
          </a:p>
        </p:txBody>
      </p:sp>
    </p:spTree>
    <p:extLst>
      <p:ext uri="{BB962C8B-B14F-4D97-AF65-F5344CB8AC3E}">
        <p14:creationId xmlns:p14="http://schemas.microsoft.com/office/powerpoint/2010/main" val="2319427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7259" y="381098"/>
            <a:ext cx="8413711" cy="569576"/>
          </a:xfrm>
        </p:spPr>
        <p:txBody>
          <a:bodyPr/>
          <a:lstStyle/>
          <a:p>
            <a:r>
              <a:rPr lang="fr-CA" dirty="0"/>
              <a:t>Comment manifester son empathie dans un texte?</a:t>
            </a:r>
            <a:endParaRPr lang="en-CA" dirty="0"/>
          </a:p>
        </p:txBody>
      </p:sp>
      <p:sp>
        <p:nvSpPr>
          <p:cNvPr id="3" name="Content Placeholder 2"/>
          <p:cNvSpPr>
            <a:spLocks noGrp="1"/>
          </p:cNvSpPr>
          <p:nvPr>
            <p:ph sz="half" idx="10"/>
            <p:custDataLst>
              <p:tags r:id="rId2"/>
            </p:custDataLst>
          </p:nvPr>
        </p:nvSpPr>
        <p:spPr>
          <a:xfrm>
            <a:off x="447260" y="958908"/>
            <a:ext cx="4319631" cy="5746692"/>
          </a:xfrm>
        </p:spPr>
        <p:txBody>
          <a:bodyPr/>
          <a:lstStyle/>
          <a:p>
            <a:pPr marL="285750" indent="-285750">
              <a:buFont typeface="Arial" panose="020B0604020202020204" pitchFamily="34" charset="0"/>
              <a:buChar char="•"/>
            </a:pPr>
            <a:r>
              <a:rPr lang="fr-CA" sz="1500" dirty="0"/>
              <a:t>En prenant le temps de paraphraser et de faire des rappels des éléments de la conversation pour témoigner de votre compréhension, exactement comme on le ferait au téléphone.</a:t>
            </a:r>
            <a:endParaRPr lang="en-CA" sz="1500" dirty="0"/>
          </a:p>
          <a:p>
            <a:pPr marL="285750" indent="-285750">
              <a:buFont typeface="Arial" panose="020B0604020202020204" pitchFamily="34" charset="0"/>
              <a:buChar char="•"/>
            </a:pPr>
            <a:r>
              <a:rPr lang="fr-CA" sz="1500" dirty="0"/>
              <a:t>En explicitant dans votre conversation certains aspects de la communication non verbale.</a:t>
            </a:r>
            <a:endParaRPr lang="en-CA" sz="1500" dirty="0"/>
          </a:p>
          <a:p>
            <a:pPr marL="285750" lvl="0" indent="-285750">
              <a:buFont typeface="Arial" panose="020B0604020202020204" pitchFamily="34" charset="0"/>
              <a:buChar char="•"/>
            </a:pPr>
            <a:r>
              <a:rPr lang="fr-CA" sz="1500" dirty="0"/>
              <a:t>Onomatopées écrites en toutes lettres (hum et ah)</a:t>
            </a:r>
            <a:endParaRPr lang="en-CA" sz="1500" dirty="0"/>
          </a:p>
          <a:p>
            <a:pPr marL="285750" lvl="0" indent="-285750">
              <a:buFont typeface="Arial" panose="020B0604020202020204" pitchFamily="34" charset="0"/>
              <a:buChar char="•"/>
            </a:pPr>
            <a:r>
              <a:rPr lang="fr-CA" sz="1500" dirty="0"/>
              <a:t>Fragments de phrases (dénotant la conversation, l’invitation, en guise de conclusion)</a:t>
            </a:r>
            <a:endParaRPr lang="en-CA" sz="1500" dirty="0"/>
          </a:p>
          <a:p>
            <a:pPr marL="285750" lvl="0" indent="-285750">
              <a:buFont typeface="Arial" panose="020B0604020202020204" pitchFamily="34" charset="0"/>
              <a:buChar char="•"/>
            </a:pPr>
            <a:r>
              <a:rPr lang="fr-CA" sz="1500" dirty="0"/>
              <a:t>Émoticônes (ils montrent que je suis en phase avec le contenu affectif)</a:t>
            </a:r>
            <a:endParaRPr lang="en-CA" sz="1500" dirty="0"/>
          </a:p>
          <a:p>
            <a:pPr marL="285750" lvl="0" indent="-285750">
              <a:buFont typeface="Arial" panose="020B0604020202020204" pitchFamily="34" charset="0"/>
              <a:buChar char="•"/>
            </a:pPr>
            <a:r>
              <a:rPr lang="fr-CA" sz="1500" dirty="0"/>
              <a:t>Encadrement affectif qui décrit directement notre réaction d’empathie à l’intérieur de crochets. </a:t>
            </a:r>
            <a:r>
              <a:rPr lang="fr-CA" sz="1500" dirty="0">
                <a:solidFill>
                  <a:schemeClr val="accent1">
                    <a:lumMod val="75000"/>
                  </a:schemeClr>
                </a:solidFill>
              </a:rPr>
              <a:t>[Je vous sens dubitatif, mais nous aurons le temps de mettre cette technique en pratique.]</a:t>
            </a:r>
            <a:endParaRPr lang="en-CA" sz="1500" dirty="0">
              <a:solidFill>
                <a:schemeClr val="accent1">
                  <a:lumMod val="75000"/>
                </a:schemeClr>
              </a:solidFill>
            </a:endParaRPr>
          </a:p>
        </p:txBody>
      </p:sp>
      <p:pic>
        <p:nvPicPr>
          <p:cNvPr id="7170" name="Picture 2" descr="brown eg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rot="1149517">
            <a:off x="4904624" y="2175648"/>
            <a:ext cx="3777381" cy="2526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5138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2"/>
        <p:cNvGrpSpPr/>
        <p:nvPr/>
      </p:nvGrpSpPr>
      <p:grpSpPr>
        <a:xfrm>
          <a:off x="0" y="0"/>
          <a:ext cx="0" cy="0"/>
          <a:chOff x="0" y="0"/>
          <a:chExt cx="0" cy="0"/>
        </a:xfrm>
      </p:grpSpPr>
      <p:sp>
        <p:nvSpPr>
          <p:cNvPr id="313" name="Google Shape;313;p56"/>
          <p:cNvSpPr/>
          <p:nvPr>
            <p:custDataLst>
              <p:tags r:id="rId1"/>
            </p:custDataLst>
          </p:nvPr>
        </p:nvSpPr>
        <p:spPr>
          <a:xfrm>
            <a:off x="79950" y="5427986"/>
            <a:ext cx="8984100" cy="947700"/>
          </a:xfrm>
          <a:prstGeom prst="rect">
            <a:avLst/>
          </a:prstGeom>
          <a:solidFill>
            <a:srgbClr val="4EAAB1"/>
          </a:solidFill>
          <a:ln>
            <a:noFill/>
          </a:ln>
        </p:spPr>
        <p:txBody>
          <a:bodyPr spcFirstLastPara="1" wrap="square" lIns="68575" tIns="34275" rIns="68575" bIns="34275" anchor="t" anchorCtr="0">
            <a:noAutofit/>
          </a:bodyPr>
          <a:lstStyle/>
          <a:p>
            <a:pPr>
              <a:lnSpc>
                <a:spcPct val="115000"/>
              </a:lnSpc>
              <a:buClr>
                <a:schemeClr val="dk1"/>
              </a:buClr>
              <a:buSzPts val="1800"/>
            </a:pPr>
            <a:r>
              <a:rPr lang="en" sz="1700" dirty="0">
                <a:solidFill>
                  <a:schemeClr val="bg1"/>
                </a:solidFill>
                <a:latin typeface="Montserrat ExtraBold"/>
                <a:ea typeface="Open Sans"/>
                <a:cs typeface="Open Sans"/>
                <a:sym typeface="Open Sans"/>
              </a:rPr>
              <a:t>Objectif : </a:t>
            </a:r>
            <a:r>
              <a:rPr lang="en" sz="1700" b="1" dirty="0" err="1">
                <a:solidFill>
                  <a:schemeClr val="bg1"/>
                </a:solidFill>
                <a:latin typeface="Montserrat ExtraBold"/>
                <a:ea typeface="Open Sans"/>
                <a:cs typeface="Open Sans"/>
                <a:sym typeface="Open Sans"/>
              </a:rPr>
              <a:t>Développer</a:t>
            </a:r>
            <a:r>
              <a:rPr lang="en" sz="1700" b="1" dirty="0">
                <a:solidFill>
                  <a:schemeClr val="bg1"/>
                </a:solidFill>
                <a:latin typeface="Montserrat ExtraBold"/>
                <a:ea typeface="Open Sans"/>
                <a:cs typeface="Open Sans"/>
                <a:sym typeface="Open Sans"/>
              </a:rPr>
              <a:t> et tester</a:t>
            </a:r>
            <a:r>
              <a:rPr lang="en" sz="1700" dirty="0">
                <a:solidFill>
                  <a:schemeClr val="bg1"/>
                </a:solidFill>
                <a:latin typeface="Montserrat ExtraBold"/>
                <a:ea typeface="Open Sans"/>
                <a:cs typeface="Open Sans"/>
                <a:sym typeface="Open Sans"/>
              </a:rPr>
              <a:t> </a:t>
            </a:r>
            <a:r>
              <a:rPr lang="en" sz="1700" dirty="0" err="1">
                <a:solidFill>
                  <a:schemeClr val="bg1"/>
                </a:solidFill>
                <a:latin typeface="Montserrat ExtraBold"/>
                <a:ea typeface="Open Sans"/>
                <a:cs typeface="Open Sans"/>
                <a:sym typeface="Open Sans"/>
              </a:rPr>
              <a:t>l'utilisation</a:t>
            </a:r>
            <a:r>
              <a:rPr lang="en" sz="1700" dirty="0">
                <a:solidFill>
                  <a:schemeClr val="bg1"/>
                </a:solidFill>
                <a:latin typeface="Montserrat ExtraBold"/>
                <a:ea typeface="Open Sans"/>
                <a:cs typeface="Open Sans"/>
                <a:sym typeface="Open Sans"/>
              </a:rPr>
              <a:t> d'un </a:t>
            </a:r>
            <a:r>
              <a:rPr lang="en" sz="1700" b="1" dirty="0" err="1">
                <a:solidFill>
                  <a:schemeClr val="bg1"/>
                </a:solidFill>
                <a:latin typeface="Montserrat ExtraBold"/>
                <a:ea typeface="Open Sans"/>
                <a:cs typeface="Open Sans"/>
                <a:sym typeface="Open Sans"/>
              </a:rPr>
              <a:t>parcours</a:t>
            </a:r>
            <a:r>
              <a:rPr lang="en" sz="1700" b="1" dirty="0">
                <a:solidFill>
                  <a:schemeClr val="bg1"/>
                </a:solidFill>
                <a:latin typeface="Montserrat ExtraBold"/>
                <a:ea typeface="Open Sans"/>
                <a:cs typeface="Open Sans"/>
                <a:sym typeface="Open Sans"/>
              </a:rPr>
              <a:t> </a:t>
            </a:r>
            <a:r>
              <a:rPr lang="en" sz="1700" b="1" dirty="0" err="1">
                <a:solidFill>
                  <a:schemeClr val="bg1"/>
                </a:solidFill>
                <a:latin typeface="Montserrat ExtraBold"/>
                <a:ea typeface="Open Sans"/>
                <a:cs typeface="Open Sans"/>
                <a:sym typeface="Open Sans"/>
              </a:rPr>
              <a:t>d'autoréférence</a:t>
            </a:r>
            <a:r>
              <a:rPr lang="en" sz="1700" b="1" dirty="0">
                <a:solidFill>
                  <a:schemeClr val="bg1"/>
                </a:solidFill>
                <a:latin typeface="Montserrat ExtraBold"/>
                <a:ea typeface="Open Sans"/>
                <a:cs typeface="Open Sans"/>
                <a:sym typeface="Open Sans"/>
              </a:rPr>
              <a:t> </a:t>
            </a:r>
            <a:r>
              <a:rPr lang="en" sz="1700" b="1" dirty="0" err="1">
                <a:solidFill>
                  <a:schemeClr val="bg1"/>
                </a:solidFill>
                <a:latin typeface="Montserrat ExtraBold"/>
                <a:ea typeface="Open Sans"/>
                <a:cs typeface="Open Sans"/>
                <a:sym typeface="Open Sans"/>
              </a:rPr>
              <a:t>en</a:t>
            </a:r>
            <a:r>
              <a:rPr lang="en" sz="1700" b="1" dirty="0">
                <a:solidFill>
                  <a:schemeClr val="bg1"/>
                </a:solidFill>
                <a:latin typeface="Montserrat ExtraBold"/>
                <a:ea typeface="Open Sans"/>
                <a:cs typeface="Open Sans"/>
                <a:sym typeface="Open Sans"/>
              </a:rPr>
              <a:t> </a:t>
            </a:r>
            <a:r>
              <a:rPr lang="en" sz="1700" b="1" dirty="0" err="1">
                <a:solidFill>
                  <a:schemeClr val="bg1"/>
                </a:solidFill>
                <a:latin typeface="Montserrat ExtraBold"/>
                <a:ea typeface="Open Sans"/>
                <a:cs typeface="Open Sans"/>
                <a:sym typeface="Open Sans"/>
              </a:rPr>
              <a:t>ligne</a:t>
            </a:r>
            <a:r>
              <a:rPr lang="en" sz="1700" dirty="0">
                <a:solidFill>
                  <a:schemeClr val="bg1"/>
                </a:solidFill>
                <a:latin typeface="Montserrat ExtraBold"/>
                <a:ea typeface="Open Sans"/>
                <a:cs typeface="Open Sans"/>
                <a:sym typeface="Open Sans"/>
              </a:rPr>
              <a:t> pour </a:t>
            </a:r>
            <a:r>
              <a:rPr lang="en" sz="1700" dirty="0" err="1">
                <a:solidFill>
                  <a:schemeClr val="bg1"/>
                </a:solidFill>
                <a:latin typeface="Montserrat ExtraBold"/>
                <a:ea typeface="Open Sans"/>
                <a:cs typeface="Open Sans"/>
                <a:sym typeface="Open Sans"/>
              </a:rPr>
              <a:t>faciliter</a:t>
            </a:r>
            <a:r>
              <a:rPr lang="en" sz="1700" dirty="0">
                <a:solidFill>
                  <a:schemeClr val="bg1"/>
                </a:solidFill>
                <a:latin typeface="Montserrat ExtraBold"/>
                <a:ea typeface="Open Sans"/>
                <a:cs typeface="Open Sans"/>
                <a:sym typeface="Open Sans"/>
              </a:rPr>
              <a:t> </a:t>
            </a:r>
            <a:r>
              <a:rPr lang="en" sz="1700" dirty="0" err="1">
                <a:solidFill>
                  <a:schemeClr val="bg1"/>
                </a:solidFill>
                <a:latin typeface="Montserrat ExtraBold"/>
                <a:ea typeface="Open Sans"/>
                <a:cs typeface="Open Sans"/>
                <a:sym typeface="Open Sans"/>
              </a:rPr>
              <a:t>une</a:t>
            </a:r>
            <a:r>
              <a:rPr lang="en" sz="1700" dirty="0">
                <a:solidFill>
                  <a:schemeClr val="bg1"/>
                </a:solidFill>
                <a:latin typeface="Montserrat ExtraBold"/>
                <a:ea typeface="Open Sans"/>
                <a:cs typeface="Open Sans"/>
                <a:sym typeface="Open Sans"/>
              </a:rPr>
              <a:t> </a:t>
            </a:r>
            <a:r>
              <a:rPr lang="en" sz="1700" b="1" dirty="0" err="1">
                <a:solidFill>
                  <a:schemeClr val="bg1"/>
                </a:solidFill>
                <a:latin typeface="Montserrat ExtraBold"/>
                <a:ea typeface="Open Sans"/>
                <a:cs typeface="Open Sans"/>
                <a:sym typeface="Open Sans"/>
              </a:rPr>
              <a:t>prise</a:t>
            </a:r>
            <a:r>
              <a:rPr lang="en" sz="1700" b="1" dirty="0">
                <a:solidFill>
                  <a:schemeClr val="bg1"/>
                </a:solidFill>
                <a:latin typeface="Montserrat ExtraBold"/>
                <a:ea typeface="Open Sans"/>
                <a:cs typeface="Open Sans"/>
                <a:sym typeface="Open Sans"/>
              </a:rPr>
              <a:t> </a:t>
            </a:r>
            <a:r>
              <a:rPr lang="en" sz="1700" b="1" dirty="0" err="1">
                <a:solidFill>
                  <a:schemeClr val="bg1"/>
                </a:solidFill>
                <a:latin typeface="Montserrat ExtraBold"/>
                <a:ea typeface="Open Sans"/>
                <a:cs typeface="Open Sans"/>
                <a:sym typeface="Open Sans"/>
              </a:rPr>
              <a:t>en</a:t>
            </a:r>
            <a:r>
              <a:rPr lang="en" sz="1700" b="1" dirty="0">
                <a:solidFill>
                  <a:schemeClr val="bg1"/>
                </a:solidFill>
                <a:latin typeface="Montserrat ExtraBold"/>
                <a:ea typeface="Open Sans"/>
                <a:cs typeface="Open Sans"/>
                <a:sym typeface="Open Sans"/>
              </a:rPr>
              <a:t> charge </a:t>
            </a:r>
            <a:r>
              <a:rPr lang="en" sz="1700" b="1" dirty="0" err="1">
                <a:solidFill>
                  <a:schemeClr val="bg1"/>
                </a:solidFill>
                <a:latin typeface="Montserrat ExtraBold"/>
                <a:ea typeface="Open Sans"/>
                <a:cs typeface="Open Sans"/>
                <a:sym typeface="Open Sans"/>
              </a:rPr>
              <a:t>rapide</a:t>
            </a:r>
            <a:r>
              <a:rPr lang="en" sz="1700" dirty="0">
                <a:solidFill>
                  <a:schemeClr val="bg1"/>
                </a:solidFill>
                <a:latin typeface="Montserrat ExtraBold"/>
                <a:ea typeface="Open Sans"/>
                <a:cs typeface="Open Sans"/>
                <a:sym typeface="Open Sans"/>
              </a:rPr>
              <a:t>, la </a:t>
            </a:r>
            <a:r>
              <a:rPr lang="en" sz="1700" b="1" dirty="0" err="1">
                <a:solidFill>
                  <a:schemeClr val="bg1"/>
                </a:solidFill>
                <a:latin typeface="Montserrat ExtraBold"/>
                <a:ea typeface="Open Sans"/>
                <a:cs typeface="Open Sans"/>
                <a:sym typeface="Open Sans"/>
              </a:rPr>
              <a:t>gestion</a:t>
            </a:r>
            <a:r>
              <a:rPr lang="en" sz="1700" b="1" dirty="0">
                <a:solidFill>
                  <a:schemeClr val="bg1"/>
                </a:solidFill>
                <a:latin typeface="Montserrat ExtraBold"/>
                <a:ea typeface="Open Sans"/>
                <a:cs typeface="Open Sans"/>
                <a:sym typeface="Open Sans"/>
              </a:rPr>
              <a:t> des </a:t>
            </a:r>
            <a:r>
              <a:rPr lang="en" sz="1700" b="1" dirty="0" err="1">
                <a:solidFill>
                  <a:schemeClr val="bg1"/>
                </a:solidFill>
                <a:latin typeface="Montserrat ExtraBold"/>
                <a:ea typeface="Open Sans"/>
                <a:cs typeface="Open Sans"/>
                <a:sym typeface="Open Sans"/>
              </a:rPr>
              <a:t>références</a:t>
            </a:r>
            <a:r>
              <a:rPr lang="en" sz="1700" dirty="0">
                <a:solidFill>
                  <a:schemeClr val="bg1"/>
                </a:solidFill>
                <a:latin typeface="Montserrat ExtraBold"/>
                <a:ea typeface="Open Sans"/>
                <a:cs typeface="Open Sans"/>
                <a:sym typeface="Open Sans"/>
              </a:rPr>
              <a:t> et </a:t>
            </a:r>
            <a:r>
              <a:rPr lang="en" sz="1700" dirty="0" err="1">
                <a:solidFill>
                  <a:schemeClr val="bg1"/>
                </a:solidFill>
                <a:latin typeface="Montserrat ExtraBold"/>
                <a:ea typeface="Open Sans"/>
                <a:cs typeface="Open Sans"/>
                <a:sym typeface="Open Sans"/>
              </a:rPr>
              <a:t>l'</a:t>
            </a:r>
            <a:r>
              <a:rPr lang="en" sz="1700" b="1" dirty="0" err="1">
                <a:solidFill>
                  <a:schemeClr val="bg1"/>
                </a:solidFill>
                <a:latin typeface="Montserrat ExtraBold"/>
                <a:ea typeface="Open Sans"/>
                <a:cs typeface="Open Sans"/>
                <a:sym typeface="Open Sans"/>
              </a:rPr>
              <a:t>accès</a:t>
            </a:r>
            <a:r>
              <a:rPr lang="en" sz="1700" b="1" dirty="0">
                <a:solidFill>
                  <a:schemeClr val="bg1"/>
                </a:solidFill>
                <a:latin typeface="Montserrat ExtraBold"/>
                <a:ea typeface="Open Sans"/>
                <a:cs typeface="Open Sans"/>
                <a:sym typeface="Open Sans"/>
              </a:rPr>
              <a:t> direct</a:t>
            </a:r>
            <a:r>
              <a:rPr lang="en" sz="1700" dirty="0">
                <a:solidFill>
                  <a:schemeClr val="bg1"/>
                </a:solidFill>
                <a:latin typeface="Montserrat ExtraBold"/>
                <a:ea typeface="Open Sans"/>
                <a:cs typeface="Open Sans"/>
                <a:sym typeface="Open Sans"/>
              </a:rPr>
              <a:t> aux services de santé </a:t>
            </a:r>
            <a:r>
              <a:rPr lang="en" sz="1700" dirty="0" err="1">
                <a:solidFill>
                  <a:schemeClr val="bg1"/>
                </a:solidFill>
                <a:latin typeface="Montserrat ExtraBold"/>
                <a:ea typeface="Open Sans"/>
                <a:cs typeface="Open Sans"/>
                <a:sym typeface="Open Sans"/>
              </a:rPr>
              <a:t>mentale</a:t>
            </a:r>
            <a:r>
              <a:rPr lang="en" sz="1700" dirty="0">
                <a:solidFill>
                  <a:schemeClr val="bg1"/>
                </a:solidFill>
                <a:latin typeface="Montserrat ExtraBold"/>
                <a:ea typeface="Open Sans"/>
                <a:cs typeface="Open Sans"/>
                <a:sym typeface="Open Sans"/>
              </a:rPr>
              <a:t> pour les </a:t>
            </a:r>
            <a:r>
              <a:rPr lang="en" sz="1700" dirty="0" err="1">
                <a:solidFill>
                  <a:schemeClr val="bg1"/>
                </a:solidFill>
                <a:latin typeface="Montserrat ExtraBold"/>
                <a:ea typeface="Open Sans"/>
                <a:cs typeface="Open Sans"/>
                <a:sym typeface="Open Sans"/>
              </a:rPr>
              <a:t>jeunes</a:t>
            </a:r>
            <a:r>
              <a:rPr lang="en" sz="1700" dirty="0">
                <a:solidFill>
                  <a:schemeClr val="bg1"/>
                </a:solidFill>
                <a:latin typeface="Montserrat ExtraBold"/>
                <a:ea typeface="Open Sans"/>
                <a:cs typeface="Open Sans"/>
                <a:sym typeface="Open Sans"/>
              </a:rPr>
              <a:t>.</a:t>
            </a:r>
            <a:endParaRPr sz="1700" dirty="0">
              <a:solidFill>
                <a:schemeClr val="bg1"/>
              </a:solidFill>
              <a:latin typeface="Montserrat ExtraBold"/>
            </a:endParaRPr>
          </a:p>
        </p:txBody>
      </p:sp>
      <p:pic>
        <p:nvPicPr>
          <p:cNvPr id="314" name="Google Shape;314;p56"/>
          <p:cNvPicPr preferRelativeResize="0"/>
          <p:nvPr>
            <p:custDataLst>
              <p:tags r:id="rId2"/>
            </p:custDataLst>
          </p:nvPr>
        </p:nvPicPr>
        <p:blipFill>
          <a:blip r:embed="rId11">
            <a:alphaModFix/>
          </a:blip>
          <a:stretch>
            <a:fillRect/>
          </a:stretch>
        </p:blipFill>
        <p:spPr>
          <a:xfrm>
            <a:off x="2240626" y="1976525"/>
            <a:ext cx="1425349" cy="760186"/>
          </a:xfrm>
          <a:prstGeom prst="rect">
            <a:avLst/>
          </a:prstGeom>
          <a:noFill/>
          <a:ln>
            <a:noFill/>
          </a:ln>
        </p:spPr>
      </p:pic>
      <p:pic>
        <p:nvPicPr>
          <p:cNvPr id="315" name="Google Shape;315;p56"/>
          <p:cNvPicPr preferRelativeResize="0"/>
          <p:nvPr>
            <p:custDataLst>
              <p:tags r:id="rId3"/>
            </p:custDataLst>
          </p:nvPr>
        </p:nvPicPr>
        <p:blipFill>
          <a:blip r:embed="rId11">
            <a:alphaModFix/>
          </a:blip>
          <a:stretch>
            <a:fillRect/>
          </a:stretch>
        </p:blipFill>
        <p:spPr>
          <a:xfrm rot="-10246697" flipH="1">
            <a:off x="5939951" y="4091626"/>
            <a:ext cx="1425351" cy="760187"/>
          </a:xfrm>
          <a:prstGeom prst="rect">
            <a:avLst/>
          </a:prstGeom>
          <a:noFill/>
          <a:ln>
            <a:noFill/>
          </a:ln>
        </p:spPr>
      </p:pic>
      <p:pic>
        <p:nvPicPr>
          <p:cNvPr id="316" name="Google Shape;316;p56" descr="PRISM Logo.png"/>
          <p:cNvPicPr preferRelativeResize="0"/>
          <p:nvPr>
            <p:custDataLst>
              <p:tags r:id="rId4"/>
            </p:custDataLst>
          </p:nvPr>
        </p:nvPicPr>
        <p:blipFill rotWithShape="1">
          <a:blip r:embed="rId12">
            <a:alphaModFix/>
          </a:blip>
          <a:srcRect/>
          <a:stretch/>
        </p:blipFill>
        <p:spPr>
          <a:xfrm>
            <a:off x="277651" y="328592"/>
            <a:ext cx="2054429" cy="947699"/>
          </a:xfrm>
          <a:prstGeom prst="rect">
            <a:avLst/>
          </a:prstGeom>
          <a:noFill/>
          <a:ln>
            <a:noFill/>
          </a:ln>
        </p:spPr>
      </p:pic>
      <p:pic>
        <p:nvPicPr>
          <p:cNvPr id="317" name="Google Shape;317;p56"/>
          <p:cNvPicPr preferRelativeResize="0"/>
          <p:nvPr>
            <p:custDataLst>
              <p:tags r:id="rId5"/>
            </p:custDataLst>
          </p:nvPr>
        </p:nvPicPr>
        <p:blipFill rotWithShape="1">
          <a:blip r:embed="rId13">
            <a:alphaModFix/>
          </a:blip>
          <a:srcRect l="19488" t="4197" r="23277" b="24900"/>
          <a:stretch/>
        </p:blipFill>
        <p:spPr>
          <a:xfrm>
            <a:off x="3327501" y="2157825"/>
            <a:ext cx="3324195" cy="2178100"/>
          </a:xfrm>
          <a:prstGeom prst="rect">
            <a:avLst/>
          </a:prstGeom>
          <a:noFill/>
          <a:ln>
            <a:noFill/>
          </a:ln>
        </p:spPr>
      </p:pic>
      <p:pic>
        <p:nvPicPr>
          <p:cNvPr id="318" name="Google Shape;318;p56"/>
          <p:cNvPicPr preferRelativeResize="0"/>
          <p:nvPr>
            <p:custDataLst>
              <p:tags r:id="rId6"/>
            </p:custDataLst>
          </p:nvPr>
        </p:nvPicPr>
        <p:blipFill>
          <a:blip r:embed="rId14">
            <a:alphaModFix/>
          </a:blip>
          <a:stretch>
            <a:fillRect/>
          </a:stretch>
        </p:blipFill>
        <p:spPr>
          <a:xfrm>
            <a:off x="6255332" y="2495785"/>
            <a:ext cx="3324195" cy="1758346"/>
          </a:xfrm>
          <a:prstGeom prst="rect">
            <a:avLst/>
          </a:prstGeom>
          <a:noFill/>
          <a:ln>
            <a:noFill/>
          </a:ln>
        </p:spPr>
      </p:pic>
      <p:sp>
        <p:nvSpPr>
          <p:cNvPr id="319" name="Google Shape;319;p56"/>
          <p:cNvSpPr txBox="1"/>
          <p:nvPr>
            <p:custDataLst>
              <p:tags r:id="rId7"/>
            </p:custDataLst>
          </p:nvPr>
        </p:nvSpPr>
        <p:spPr>
          <a:xfrm>
            <a:off x="2567850" y="172519"/>
            <a:ext cx="6496200" cy="1135884"/>
          </a:xfrm>
          <a:prstGeom prst="rect">
            <a:avLst/>
          </a:prstGeom>
          <a:solidFill>
            <a:srgbClr val="4EAAB1"/>
          </a:solidFill>
          <a:ln>
            <a:noFill/>
          </a:ln>
        </p:spPr>
        <p:txBody>
          <a:bodyPr spcFirstLastPara="1" wrap="square" lIns="68575" tIns="34275" rIns="68575" bIns="34275" anchor="ctr" anchorCtr="0">
            <a:noAutofit/>
          </a:bodyPr>
          <a:lstStyle/>
          <a:p>
            <a:pPr>
              <a:lnSpc>
                <a:spcPct val="90000"/>
              </a:lnSpc>
              <a:buClr>
                <a:srgbClr val="000000"/>
              </a:buClr>
              <a:buSzPts val="500"/>
            </a:pPr>
            <a:r>
              <a:rPr lang="en" b="1" dirty="0">
                <a:solidFill>
                  <a:srgbClr val="244061"/>
                </a:solidFill>
                <a:latin typeface="Montserrat"/>
                <a:ea typeface="Montserrat"/>
                <a:cs typeface="Montserrat"/>
                <a:sym typeface="Montserrat"/>
              </a:rPr>
              <a:t>Pathway for Rapid, Internet-based, Self-referral to Mental health services for youth </a:t>
            </a:r>
            <a:endParaRPr dirty="0"/>
          </a:p>
          <a:p>
            <a:pPr>
              <a:lnSpc>
                <a:spcPct val="90000"/>
              </a:lnSpc>
              <a:buClr>
                <a:srgbClr val="000000"/>
              </a:buClr>
              <a:buSzPts val="500"/>
            </a:pPr>
            <a:r>
              <a:rPr lang="en" b="1" dirty="0" err="1">
                <a:solidFill>
                  <a:schemeClr val="bg1"/>
                </a:solidFill>
                <a:latin typeface="Montserrat"/>
                <a:ea typeface="Montserrat"/>
                <a:cs typeface="Montserrat"/>
                <a:sym typeface="Montserrat"/>
              </a:rPr>
              <a:t>Parcours</a:t>
            </a:r>
            <a:r>
              <a:rPr lang="en" b="1" dirty="0">
                <a:solidFill>
                  <a:schemeClr val="bg1"/>
                </a:solidFill>
                <a:latin typeface="Montserrat"/>
                <a:ea typeface="Montserrat"/>
                <a:cs typeface="Montserrat"/>
                <a:sym typeface="Montserrat"/>
              </a:rPr>
              <a:t> </a:t>
            </a:r>
            <a:r>
              <a:rPr lang="en" b="1" dirty="0" err="1">
                <a:solidFill>
                  <a:schemeClr val="bg1"/>
                </a:solidFill>
                <a:latin typeface="Montserrat"/>
                <a:ea typeface="Montserrat"/>
                <a:cs typeface="Montserrat"/>
                <a:sym typeface="Montserrat"/>
              </a:rPr>
              <a:t>d’autoréférence</a:t>
            </a:r>
            <a:r>
              <a:rPr lang="en" b="1" dirty="0">
                <a:solidFill>
                  <a:schemeClr val="bg1"/>
                </a:solidFill>
                <a:latin typeface="Montserrat"/>
                <a:ea typeface="Montserrat"/>
                <a:cs typeface="Montserrat"/>
                <a:sym typeface="Montserrat"/>
              </a:rPr>
              <a:t> </a:t>
            </a:r>
            <a:r>
              <a:rPr lang="en" b="1" dirty="0" err="1">
                <a:solidFill>
                  <a:schemeClr val="bg1"/>
                </a:solidFill>
                <a:latin typeface="Montserrat"/>
                <a:ea typeface="Montserrat"/>
                <a:cs typeface="Montserrat"/>
                <a:sym typeface="Montserrat"/>
              </a:rPr>
              <a:t>Rapide</a:t>
            </a:r>
            <a:r>
              <a:rPr lang="en" b="1" dirty="0">
                <a:solidFill>
                  <a:schemeClr val="bg1"/>
                </a:solidFill>
                <a:latin typeface="Montserrat"/>
                <a:ea typeface="Montserrat"/>
                <a:cs typeface="Montserrat"/>
                <a:sym typeface="Montserrat"/>
              </a:rPr>
              <a:t>, via Internet, aux services </a:t>
            </a:r>
            <a:r>
              <a:rPr lang="en" b="1" dirty="0" err="1">
                <a:solidFill>
                  <a:schemeClr val="bg1"/>
                </a:solidFill>
                <a:latin typeface="Montserrat"/>
                <a:ea typeface="Montserrat"/>
                <a:cs typeface="Montserrat"/>
                <a:sym typeface="Montserrat"/>
              </a:rPr>
              <a:t>en</a:t>
            </a:r>
            <a:r>
              <a:rPr lang="en" b="1" dirty="0">
                <a:solidFill>
                  <a:schemeClr val="bg1"/>
                </a:solidFill>
                <a:latin typeface="Montserrat"/>
                <a:ea typeface="Montserrat"/>
                <a:cs typeface="Montserrat"/>
                <a:sym typeface="Montserrat"/>
              </a:rPr>
              <a:t> Santé </a:t>
            </a:r>
            <a:r>
              <a:rPr lang="en" b="1" dirty="0" err="1">
                <a:solidFill>
                  <a:schemeClr val="bg1"/>
                </a:solidFill>
                <a:latin typeface="Montserrat"/>
                <a:ea typeface="Montserrat"/>
                <a:cs typeface="Montserrat"/>
                <a:sym typeface="Montserrat"/>
              </a:rPr>
              <a:t>Mentale</a:t>
            </a:r>
            <a:r>
              <a:rPr lang="en" b="1" dirty="0">
                <a:solidFill>
                  <a:schemeClr val="bg1"/>
                </a:solidFill>
                <a:latin typeface="Montserrat"/>
                <a:ea typeface="Montserrat"/>
                <a:cs typeface="Montserrat"/>
                <a:sym typeface="Montserrat"/>
              </a:rPr>
              <a:t> jeunesse</a:t>
            </a:r>
            <a:endParaRPr b="1" dirty="0">
              <a:solidFill>
                <a:schemeClr val="bg1"/>
              </a:solidFill>
              <a:latin typeface="Montserrat"/>
              <a:ea typeface="Montserrat"/>
              <a:cs typeface="Montserrat"/>
              <a:sym typeface="Montserrat"/>
            </a:endParaRPr>
          </a:p>
        </p:txBody>
      </p:sp>
      <p:pic>
        <p:nvPicPr>
          <p:cNvPr id="320" name="Google Shape;320;p56"/>
          <p:cNvPicPr preferRelativeResize="0"/>
          <p:nvPr>
            <p:custDataLst>
              <p:tags r:id="rId8"/>
            </p:custDataLst>
          </p:nvPr>
        </p:nvPicPr>
        <p:blipFill>
          <a:blip r:embed="rId15">
            <a:alphaModFix/>
          </a:blip>
          <a:stretch>
            <a:fillRect/>
          </a:stretch>
        </p:blipFill>
        <p:spPr>
          <a:xfrm>
            <a:off x="-1161050" y="1972312"/>
            <a:ext cx="5345340" cy="2850850"/>
          </a:xfrm>
          <a:prstGeom prst="rect">
            <a:avLst/>
          </a:prstGeom>
          <a:noFill/>
          <a:ln>
            <a:noFill/>
          </a:ln>
        </p:spPr>
      </p:pic>
    </p:spTree>
    <p:extLst>
      <p:ext uri="{BB962C8B-B14F-4D97-AF65-F5344CB8AC3E}">
        <p14:creationId xmlns:p14="http://schemas.microsoft.com/office/powerpoint/2010/main" val="370418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6643"/>
            <a:ext cx="7770812" cy="569576"/>
          </a:xfrm>
        </p:spPr>
        <p:txBody>
          <a:bodyPr/>
          <a:lstStyle/>
          <a:p>
            <a:r>
              <a:rPr lang="fr-CA" dirty="0"/>
              <a:t>Exemples d’encadrement affectif</a:t>
            </a:r>
            <a:endParaRPr lang="en-CA" dirty="0"/>
          </a:p>
        </p:txBody>
      </p:sp>
      <p:sp>
        <p:nvSpPr>
          <p:cNvPr id="3" name="Content Placeholder 2"/>
          <p:cNvSpPr>
            <a:spLocks noGrp="1"/>
          </p:cNvSpPr>
          <p:nvPr>
            <p:ph sz="half" idx="10"/>
            <p:custDataLst>
              <p:tags r:id="rId2"/>
            </p:custDataLst>
          </p:nvPr>
        </p:nvSpPr>
        <p:spPr>
          <a:xfrm>
            <a:off x="685800" y="1001027"/>
            <a:ext cx="7770812" cy="5399773"/>
          </a:xfrm>
        </p:spPr>
        <p:txBody>
          <a:bodyPr/>
          <a:lstStyle/>
          <a:p>
            <a:r>
              <a:rPr lang="fr-CA" sz="1300" b="1" dirty="0"/>
              <a:t>Pour communiquer des sentiments d’empathie :</a:t>
            </a:r>
            <a:endParaRPr lang="en-CA" sz="1300" dirty="0"/>
          </a:p>
          <a:p>
            <a:r>
              <a:rPr lang="fr-CA" sz="1300" dirty="0"/>
              <a:t>« Je crois que vous êtes brave et perspicace de mettre cette idée en pratique! [Je sens la fierté qui monte en vous à la lecture de cet énoncé.] » </a:t>
            </a:r>
            <a:endParaRPr lang="en-CA" sz="1300" dirty="0"/>
          </a:p>
          <a:p>
            <a:r>
              <a:rPr lang="fr-CA" sz="1300" dirty="0"/>
              <a:t>« Je suis très impressionné par votre connaissance approfondie de vous-même et par votre grande aptitude à exprimer vos sentiments! [frissons] »</a:t>
            </a:r>
            <a:endParaRPr lang="en-CA" sz="1300" dirty="0"/>
          </a:p>
          <a:p>
            <a:r>
              <a:rPr lang="fr-CA" sz="1300" dirty="0"/>
              <a:t>« Puisque votre grand-mère ne souhaite pas forcément renouer avec vous, que ferez-vous maintenant? [Je sais que la question est pénible, mais votre réponse m’intéresse.] »</a:t>
            </a:r>
            <a:endParaRPr lang="en-CA" sz="1300" dirty="0"/>
          </a:p>
          <a:p>
            <a:r>
              <a:rPr lang="fr-CA" sz="1300" dirty="0"/>
              <a:t> </a:t>
            </a:r>
            <a:endParaRPr lang="en-CA" sz="1300" dirty="0"/>
          </a:p>
          <a:p>
            <a:r>
              <a:rPr lang="fr-CA" sz="1300" b="1" dirty="0"/>
              <a:t>Pour expliquer le langage corporel :</a:t>
            </a:r>
            <a:endParaRPr lang="en-CA" sz="1300" dirty="0"/>
          </a:p>
          <a:p>
            <a:r>
              <a:rPr lang="fr-CA" sz="1300" dirty="0"/>
              <a:t> « [en s’inclinant vers l’avant dans son fauteuil] J’espère que vous pourrez m’en dire plus sur comment c’était pour vous. »</a:t>
            </a:r>
            <a:endParaRPr lang="en-CA" sz="1300" dirty="0"/>
          </a:p>
          <a:p>
            <a:r>
              <a:rPr lang="fr-CA" sz="1300" dirty="0"/>
              <a:t> « [en faisant signe que oui] Ça semble très dur, en effet. » </a:t>
            </a:r>
            <a:endParaRPr lang="en-CA" sz="1300" dirty="0"/>
          </a:p>
          <a:p>
            <a:r>
              <a:rPr lang="fr-CA" sz="1300" dirty="0"/>
              <a:t> </a:t>
            </a:r>
            <a:endParaRPr lang="en-CA" sz="1300" dirty="0"/>
          </a:p>
          <a:p>
            <a:r>
              <a:rPr lang="fr-CA" sz="1300" b="1" dirty="0"/>
              <a:t>Pour ajouter nuance et profondeur aux émotions : </a:t>
            </a:r>
            <a:endParaRPr lang="en-CA" sz="1300" dirty="0"/>
          </a:p>
          <a:p>
            <a:r>
              <a:rPr lang="fr-CA" sz="1300" dirty="0"/>
              <a:t>« Vous avez décrit une situation très complexe et dangereuse. [Si vous pouviez me voir, vous constateriez une inquiétude profonde, mais aussi de l’espoir, dans mes yeux.] »</a:t>
            </a:r>
            <a:endParaRPr lang="en-CA" sz="1300" dirty="0"/>
          </a:p>
          <a:p>
            <a:r>
              <a:rPr lang="fr-CA" sz="1300" dirty="0"/>
              <a:t>« [Ainsi que de l’empathie dans mon regard et un sourire chaleureux.] » </a:t>
            </a:r>
            <a:endParaRPr lang="en-CA" sz="1300" dirty="0"/>
          </a:p>
          <a:p>
            <a:r>
              <a:rPr lang="fr-CA" sz="1300" dirty="0"/>
              <a:t> </a:t>
            </a:r>
            <a:endParaRPr lang="en-CA" sz="1300" dirty="0"/>
          </a:p>
          <a:p>
            <a:r>
              <a:rPr lang="fr-CA" sz="1300" b="1" dirty="0"/>
              <a:t>Pour apporter de l’humour ou personnaliser : </a:t>
            </a:r>
            <a:endParaRPr lang="en-CA" sz="1300" dirty="0"/>
          </a:p>
          <a:p>
            <a:r>
              <a:rPr lang="fr-CA" sz="1300" dirty="0"/>
              <a:t>« J’imagine votre réaction quand votre grand-mère a posé ce geste! [Mon cœur saigne!] »</a:t>
            </a:r>
            <a:endParaRPr lang="en-CA" sz="1300" dirty="0"/>
          </a:p>
          <a:p>
            <a:r>
              <a:rPr lang="fr-CA" sz="1300" dirty="0"/>
              <a:t>« D’autres bonnes nouvelles? Gardez-les pour vous! [yeux effarés] »</a:t>
            </a:r>
            <a:endParaRPr lang="en-CA" sz="1300" dirty="0"/>
          </a:p>
        </p:txBody>
      </p:sp>
    </p:spTree>
    <p:extLst>
      <p:ext uri="{BB962C8B-B14F-4D97-AF65-F5344CB8AC3E}">
        <p14:creationId xmlns:p14="http://schemas.microsoft.com/office/powerpoint/2010/main" val="27455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369454"/>
            <a:ext cx="7770812" cy="569576"/>
          </a:xfrm>
        </p:spPr>
        <p:txBody>
          <a:bodyPr/>
          <a:lstStyle/>
          <a:p>
            <a:r>
              <a:rPr lang="fr-CA" dirty="0"/>
              <a:t>Authenticité</a:t>
            </a:r>
            <a:endParaRPr lang="en-CA" dirty="0"/>
          </a:p>
        </p:txBody>
      </p:sp>
      <p:sp>
        <p:nvSpPr>
          <p:cNvPr id="3" name="Content Placeholder 2"/>
          <p:cNvSpPr>
            <a:spLocks noGrp="1"/>
          </p:cNvSpPr>
          <p:nvPr>
            <p:ph sz="half" idx="10"/>
            <p:custDataLst>
              <p:tags r:id="rId2"/>
            </p:custDataLst>
          </p:nvPr>
        </p:nvSpPr>
        <p:spPr>
          <a:xfrm>
            <a:off x="527391" y="1436915"/>
            <a:ext cx="4581939" cy="4297680"/>
          </a:xfrm>
        </p:spPr>
        <p:txBody>
          <a:bodyPr/>
          <a:lstStyle/>
          <a:p>
            <a:pPr marL="285750" lvl="0" indent="-285750">
              <a:buFont typeface="Arial" panose="020B0604020202020204" pitchFamily="34" charset="0"/>
              <a:buChar char="•"/>
            </a:pPr>
            <a:r>
              <a:rPr lang="fr-CA" sz="1600" dirty="0"/>
              <a:t>Les adolescents et les jeunes adultes sont extrêmement sensibles à la communication des adultes, qui doit être « vraie ».</a:t>
            </a:r>
            <a:endParaRPr lang="en-CA" sz="1600" dirty="0"/>
          </a:p>
          <a:p>
            <a:pPr marL="285750" lvl="0" indent="-285750">
              <a:buFont typeface="Arial" panose="020B0604020202020204" pitchFamily="34" charset="0"/>
              <a:buChar char="•"/>
            </a:pPr>
            <a:r>
              <a:rPr lang="fr-CA" sz="1600" dirty="0"/>
              <a:t>Être authentique signifie être vrai dans ses interactions avec le client en ligne.</a:t>
            </a:r>
            <a:endParaRPr lang="en-CA" sz="1600" dirty="0"/>
          </a:p>
          <a:p>
            <a:pPr marL="285750" lvl="0" indent="-285750">
              <a:buFont typeface="Arial" panose="020B0604020202020204" pitchFamily="34" charset="0"/>
              <a:buChar char="•"/>
            </a:pPr>
            <a:r>
              <a:rPr lang="fr-CA" sz="1600" dirty="0"/>
              <a:t>Vous pouvez lier vos réactions affectives aux expériences du client, en évitant toute ouverture personnelle.</a:t>
            </a:r>
            <a:endParaRPr lang="en-CA" sz="1600" dirty="0"/>
          </a:p>
          <a:p>
            <a:pPr marL="285750" lvl="0" indent="-285750">
              <a:buFont typeface="Arial" panose="020B0604020202020204" pitchFamily="34" charset="0"/>
              <a:buChar char="•"/>
            </a:pPr>
            <a:r>
              <a:rPr lang="fr-CA" sz="1600" dirty="0"/>
              <a:t>Ce qui semble authentique au conseiller semblera contraint ou feint à un autre.</a:t>
            </a:r>
            <a:endParaRPr lang="en-CA" sz="1600" dirty="0"/>
          </a:p>
          <a:p>
            <a:pPr lvl="0"/>
            <a:endParaRPr lang="en-CA" sz="1800" dirty="0">
              <a:solidFill>
                <a:prstClr val="black"/>
              </a:solidFill>
            </a:endParaRPr>
          </a:p>
          <a:p>
            <a:pPr algn="ctr"/>
            <a:r>
              <a:rPr lang="fr-CA" sz="1600" b="1" dirty="0">
                <a:solidFill>
                  <a:schemeClr val="accent6"/>
                </a:solidFill>
              </a:rPr>
              <a:t>Comment exprimer l’authenticité compte tenu de votre personnalité</a:t>
            </a:r>
            <a:br>
              <a:rPr lang="fr-CA" sz="1600" b="1" dirty="0">
                <a:solidFill>
                  <a:schemeClr val="accent6"/>
                </a:solidFill>
              </a:rPr>
            </a:br>
            <a:r>
              <a:rPr lang="fr-CA" sz="1600" b="1" dirty="0">
                <a:solidFill>
                  <a:schemeClr val="accent6"/>
                </a:solidFill>
              </a:rPr>
              <a:t>et de votre style?</a:t>
            </a:r>
            <a:endParaRPr lang="en-CA" sz="1600" dirty="0">
              <a:solidFill>
                <a:schemeClr val="accent6"/>
              </a:solidFill>
            </a:endParaRPr>
          </a:p>
          <a:p>
            <a:endParaRPr lang="en-CA" dirty="0"/>
          </a:p>
        </p:txBody>
      </p:sp>
      <p:pic>
        <p:nvPicPr>
          <p:cNvPr id="8194" name="Picture 2" descr="person playing piano in close up photography"/>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rot="662633">
            <a:off x="5523619" y="1867382"/>
            <a:ext cx="2986239" cy="38390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7743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Confiance</a:t>
            </a:r>
            <a:endParaRPr lang="en-CA" dirty="0"/>
          </a:p>
        </p:txBody>
      </p:sp>
    </p:spTree>
    <p:extLst>
      <p:ext uri="{BB962C8B-B14F-4D97-AF65-F5344CB8AC3E}">
        <p14:creationId xmlns:p14="http://schemas.microsoft.com/office/powerpoint/2010/main" val="127033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26774" y="381099"/>
            <a:ext cx="7770812" cy="569576"/>
          </a:xfrm>
        </p:spPr>
        <p:txBody>
          <a:bodyPr/>
          <a:lstStyle/>
          <a:p>
            <a:r>
              <a:rPr lang="fr-CA" dirty="0"/>
              <a:t>Confiance</a:t>
            </a:r>
            <a:endParaRPr lang="en-CA" dirty="0"/>
          </a:p>
        </p:txBody>
      </p:sp>
      <p:sp>
        <p:nvSpPr>
          <p:cNvPr id="3" name="Content Placeholder 2"/>
          <p:cNvSpPr>
            <a:spLocks noGrp="1"/>
          </p:cNvSpPr>
          <p:nvPr>
            <p:ph sz="half" idx="10"/>
            <p:custDataLst>
              <p:tags r:id="rId2"/>
            </p:custDataLst>
          </p:nvPr>
        </p:nvSpPr>
        <p:spPr>
          <a:xfrm>
            <a:off x="526774" y="1262269"/>
            <a:ext cx="5188226" cy="4849619"/>
          </a:xfrm>
        </p:spPr>
        <p:txBody>
          <a:bodyPr/>
          <a:lstStyle/>
          <a:p>
            <a:r>
              <a:rPr lang="fr-CA" sz="1600" dirty="0"/>
              <a:t>La confiance s’installe entre le client et le conseiller, ainsi qu’envers l’organisme dans son ensemble. </a:t>
            </a:r>
            <a:endParaRPr lang="en-CA" sz="1600" dirty="0"/>
          </a:p>
          <a:p>
            <a:r>
              <a:rPr lang="fr-CA" sz="1600" dirty="0">
                <a:solidFill>
                  <a:srgbClr val="00B050"/>
                </a:solidFill>
              </a:rPr>
              <a:t>Comment créer un climat de confiance?</a:t>
            </a:r>
            <a:endParaRPr lang="en-CA" sz="1600" dirty="0">
              <a:solidFill>
                <a:srgbClr val="00B050"/>
              </a:solidFill>
            </a:endParaRPr>
          </a:p>
          <a:p>
            <a:pPr marL="285750" lvl="0" indent="-285750">
              <a:buFont typeface="Arial" panose="020B0604020202020204" pitchFamily="34" charset="0"/>
              <a:buChar char="•"/>
            </a:pPr>
            <a:r>
              <a:rPr lang="fr-CA" sz="1600" dirty="0"/>
              <a:t>Se présenter comme professionnel, en faisant du langage son principal outil.</a:t>
            </a:r>
            <a:endParaRPr lang="en-CA" sz="1600" dirty="0"/>
          </a:p>
          <a:p>
            <a:pPr marL="285750" lvl="0" indent="-285750">
              <a:buFont typeface="Arial" panose="020B0604020202020204" pitchFamily="34" charset="0"/>
              <a:buChar char="•"/>
            </a:pPr>
            <a:r>
              <a:rPr lang="fr-CA" sz="1600" dirty="0"/>
              <a:t>Donner de l’information exacte et honnête, en offrant de la psychoéducation, au besoin.</a:t>
            </a:r>
            <a:endParaRPr lang="en-CA" sz="1600" dirty="0"/>
          </a:p>
          <a:p>
            <a:pPr marL="285750" lvl="0" indent="-285750">
              <a:buFont typeface="Arial" panose="020B0604020202020204" pitchFamily="34" charset="0"/>
              <a:buChar char="•"/>
            </a:pPr>
            <a:r>
              <a:rPr lang="fr-CA" sz="1600" dirty="0"/>
              <a:t>Fournir des ressources fiables et appropriées à la demande du client.</a:t>
            </a:r>
            <a:endParaRPr lang="en-CA" sz="1600" dirty="0"/>
          </a:p>
          <a:p>
            <a:pPr marL="285750" lvl="0" indent="-285750">
              <a:buFont typeface="Arial" panose="020B0604020202020204" pitchFamily="34" charset="0"/>
              <a:buChar char="•"/>
            </a:pPr>
            <a:r>
              <a:rPr lang="fr-CA" sz="1600" dirty="0"/>
              <a:t>Ne promettre aucun résultat, en s’exprimant au conditionnel.</a:t>
            </a:r>
            <a:endParaRPr lang="en-CA" sz="1600" dirty="0"/>
          </a:p>
          <a:p>
            <a:r>
              <a:rPr lang="fr-CA" sz="1600" dirty="0">
                <a:solidFill>
                  <a:srgbClr val="00B050"/>
                </a:solidFill>
              </a:rPr>
              <a:t> </a:t>
            </a:r>
            <a:endParaRPr lang="en-CA" sz="1600" dirty="0">
              <a:solidFill>
                <a:srgbClr val="00B050"/>
              </a:solidFill>
            </a:endParaRPr>
          </a:p>
          <a:p>
            <a:r>
              <a:rPr lang="fr-CA" sz="1600" dirty="0">
                <a:solidFill>
                  <a:srgbClr val="00B050"/>
                </a:solidFill>
              </a:rPr>
              <a:t>Les occasions de créer ce climat de confiance peuvent être rares. Nous devons donc être attentifs aux interruptions, même brèves, et nous en occuper sans tarder.</a:t>
            </a:r>
            <a:endParaRPr lang="en-CA" sz="1600" dirty="0">
              <a:solidFill>
                <a:srgbClr val="00B050"/>
              </a:solidFill>
            </a:endParaRPr>
          </a:p>
        </p:txBody>
      </p:sp>
      <p:pic>
        <p:nvPicPr>
          <p:cNvPr id="9218" name="Picture 2" descr="grayscale photo of person and dog holding hands"/>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88826"/>
            <a:ext cx="3429000" cy="472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69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Relations et interruptions</a:t>
            </a:r>
            <a:endParaRPr lang="en-CA" dirty="0"/>
          </a:p>
        </p:txBody>
      </p:sp>
      <p:sp>
        <p:nvSpPr>
          <p:cNvPr id="3" name="Content Placeholder 2"/>
          <p:cNvSpPr>
            <a:spLocks noGrp="1"/>
          </p:cNvSpPr>
          <p:nvPr>
            <p:ph sz="half" idx="10"/>
            <p:custDataLst>
              <p:tags r:id="rId2"/>
            </p:custDataLst>
          </p:nvPr>
        </p:nvSpPr>
        <p:spPr>
          <a:xfrm>
            <a:off x="685800" y="1600200"/>
            <a:ext cx="3896360" cy="4297680"/>
          </a:xfrm>
        </p:spPr>
        <p:txBody>
          <a:bodyPr/>
          <a:lstStyle/>
          <a:p>
            <a:pPr marL="285750" lvl="0" indent="-285750">
              <a:buFont typeface="Arial" panose="020B0604020202020204" pitchFamily="34" charset="0"/>
              <a:buChar char="•"/>
            </a:pPr>
            <a:r>
              <a:rPr lang="fr-CA" sz="1800" dirty="0"/>
              <a:t>Les interruptions sont fréquentes dans la relation de counseling, surtout en ligne, en raison de l’ambiguïté de la communication écrite.</a:t>
            </a:r>
            <a:br>
              <a:rPr lang="fr-CA" sz="1800" dirty="0"/>
            </a:br>
            <a:endParaRPr lang="en-CA" sz="1800" dirty="0"/>
          </a:p>
          <a:p>
            <a:pPr marL="285750" lvl="0" indent="-285750">
              <a:buFont typeface="Arial" panose="020B0604020202020204" pitchFamily="34" charset="0"/>
              <a:buChar char="•"/>
            </a:pPr>
            <a:r>
              <a:rPr lang="fr-CA" sz="1800" dirty="0"/>
              <a:t>Les clients et les cliniciens peuvent tous deux provoquer des interruptions, soit directes ou indirectes.</a:t>
            </a:r>
            <a:br>
              <a:rPr lang="fr-CA" sz="1800" dirty="0"/>
            </a:br>
            <a:endParaRPr lang="en-CA" sz="1800" dirty="0"/>
          </a:p>
          <a:p>
            <a:pPr marL="285750" lvl="0" indent="-285750">
              <a:buFont typeface="Arial" panose="020B0604020202020204" pitchFamily="34" charset="0"/>
              <a:buChar char="•"/>
            </a:pPr>
            <a:r>
              <a:rPr lang="fr-CA" sz="1800" dirty="0"/>
              <a:t>Nous devons apprendre à reconnaître ces interruptions et veiller à rétablir la relation durant la séance.</a:t>
            </a:r>
            <a:endParaRPr lang="en-CA" sz="1800" dirty="0"/>
          </a:p>
        </p:txBody>
      </p:sp>
      <p:pic>
        <p:nvPicPr>
          <p:cNvPr id="4" name="Picture 3"/>
          <p:cNvPicPr>
            <a:picLocks noChangeAspect="1"/>
          </p:cNvPicPr>
          <p:nvPr>
            <p:custDataLst>
              <p:tags r:id="rId3"/>
            </p:custDataLst>
          </p:nvPr>
        </p:nvPicPr>
        <p:blipFill>
          <a:blip r:embed="rId5"/>
          <a:stretch>
            <a:fillRect/>
          </a:stretch>
        </p:blipFill>
        <p:spPr>
          <a:xfrm>
            <a:off x="5208104" y="2112319"/>
            <a:ext cx="3114264" cy="3339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784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636505"/>
            <a:ext cx="7770812" cy="569576"/>
          </a:xfrm>
        </p:spPr>
        <p:txBody>
          <a:bodyPr/>
          <a:lstStyle/>
          <a:p>
            <a:r>
              <a:rPr lang="fr-CA" dirty="0"/>
              <a:t> </a:t>
            </a:r>
            <a:r>
              <a:rPr lang="en-CA" dirty="0"/>
              <a:t/>
            </a:r>
            <a:br>
              <a:rPr lang="en-CA" dirty="0"/>
            </a:br>
            <a:r>
              <a:rPr lang="fr-CA" dirty="0"/>
              <a:t>Interruptions indirectes</a:t>
            </a:r>
            <a:endParaRPr lang="en-CA" dirty="0"/>
          </a:p>
        </p:txBody>
      </p:sp>
      <p:sp>
        <p:nvSpPr>
          <p:cNvPr id="3" name="Content Placeholder 2"/>
          <p:cNvSpPr>
            <a:spLocks noGrp="1"/>
          </p:cNvSpPr>
          <p:nvPr>
            <p:ph sz="half" idx="10"/>
            <p:custDataLst>
              <p:tags r:id="rId2"/>
            </p:custDataLst>
          </p:nvPr>
        </p:nvSpPr>
        <p:spPr>
          <a:xfrm>
            <a:off x="664028" y="1687752"/>
            <a:ext cx="7770812" cy="4399608"/>
          </a:xfrm>
        </p:spPr>
        <p:txBody>
          <a:bodyPr/>
          <a:lstStyle/>
          <a:p>
            <a:r>
              <a:rPr lang="fr-CA" sz="1800" dirty="0"/>
              <a:t>En cas de problème dans la relation thérapeutique, le client peut le communiquer indirectement, au lieu de nommer le problème. </a:t>
            </a:r>
            <a:endParaRPr lang="en-CA" sz="1800" dirty="0"/>
          </a:p>
          <a:p>
            <a:r>
              <a:rPr lang="fr-CA" sz="1800" dirty="0"/>
              <a:t> </a:t>
            </a:r>
            <a:endParaRPr lang="en-CA" sz="1800" dirty="0"/>
          </a:p>
          <a:p>
            <a:r>
              <a:rPr lang="fr-CA" sz="1800" dirty="0"/>
              <a:t>Les clients se blâment ou sont critiques d’eux-mêmes : </a:t>
            </a:r>
            <a:endParaRPr lang="en-CA" sz="1800" dirty="0"/>
          </a:p>
          <a:p>
            <a:r>
              <a:rPr lang="fr-CA" sz="1800" dirty="0">
                <a:solidFill>
                  <a:srgbClr val="7030A0"/>
                </a:solidFill>
              </a:rPr>
              <a:t>« J’essaie d’avoir des amis, mais ça ne marche jamais. » ou « Je n’arrive à rien. »</a:t>
            </a:r>
            <a:endParaRPr lang="en-CA" sz="1800" dirty="0">
              <a:solidFill>
                <a:srgbClr val="7030A0"/>
              </a:solidFill>
            </a:endParaRPr>
          </a:p>
          <a:p>
            <a:r>
              <a:rPr lang="fr-CA" sz="1800" dirty="0"/>
              <a:t> </a:t>
            </a:r>
            <a:endParaRPr lang="en-CA" sz="1800" dirty="0"/>
          </a:p>
          <a:p>
            <a:r>
              <a:rPr lang="fr-CA" sz="1800" dirty="0"/>
              <a:t>Les clients réagissent en acquiesçant :</a:t>
            </a:r>
            <a:br>
              <a:rPr lang="fr-CA" sz="1800" dirty="0"/>
            </a:br>
            <a:r>
              <a:rPr lang="fr-CA" sz="1800" dirty="0">
                <a:solidFill>
                  <a:schemeClr val="accent1">
                    <a:lumMod val="75000"/>
                  </a:schemeClr>
                </a:solidFill>
              </a:rPr>
              <a:t>« Je suppose », « OK », « ouais » ou « certain »</a:t>
            </a:r>
            <a:endParaRPr lang="en-CA" sz="1800" dirty="0">
              <a:solidFill>
                <a:schemeClr val="accent1">
                  <a:lumMod val="75000"/>
                </a:schemeClr>
              </a:solidFill>
            </a:endParaRPr>
          </a:p>
          <a:p>
            <a:r>
              <a:rPr lang="fr-CA" sz="1800" dirty="0"/>
              <a:t> </a:t>
            </a:r>
            <a:endParaRPr lang="en-CA" sz="1800" dirty="0"/>
          </a:p>
          <a:p>
            <a:r>
              <a:rPr lang="fr-CA" sz="1800" dirty="0"/>
              <a:t>Les clients donnent de brèves réponses, sans élaborer sur des questions ouvertes : « Sais pas. »</a:t>
            </a:r>
            <a:endParaRPr lang="en-CA" sz="1800" dirty="0"/>
          </a:p>
          <a:p>
            <a:r>
              <a:rPr lang="fr-CA" sz="1800" dirty="0"/>
              <a:t> </a:t>
            </a:r>
            <a:endParaRPr lang="en-CA" sz="1800" dirty="0"/>
          </a:p>
          <a:p>
            <a:r>
              <a:rPr lang="fr-CA" sz="1800" dirty="0"/>
              <a:t>Les réponses des clients deviennent plus sporadiques ou inexistantes.</a:t>
            </a:r>
            <a:r>
              <a:rPr lang="en-CA" sz="1800" dirty="0"/>
              <a:t> </a:t>
            </a:r>
          </a:p>
        </p:txBody>
      </p:sp>
      <p:pic>
        <p:nvPicPr>
          <p:cNvPr id="6" name="Picture 5"/>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rot="1582406">
            <a:off x="7159340" y="331438"/>
            <a:ext cx="1440000" cy="1440000"/>
          </a:xfrm>
          <a:prstGeom prst="rect">
            <a:avLst/>
          </a:prstGeom>
        </p:spPr>
      </p:pic>
    </p:spTree>
    <p:extLst>
      <p:ext uri="{BB962C8B-B14F-4D97-AF65-F5344CB8AC3E}">
        <p14:creationId xmlns:p14="http://schemas.microsoft.com/office/powerpoint/2010/main" val="1699886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Interruptions directes</a:t>
            </a:r>
            <a:endParaRPr lang="en-CA" dirty="0"/>
          </a:p>
        </p:txBody>
      </p:sp>
      <p:sp>
        <p:nvSpPr>
          <p:cNvPr id="3" name="Content Placeholder 2"/>
          <p:cNvSpPr>
            <a:spLocks noGrp="1"/>
          </p:cNvSpPr>
          <p:nvPr>
            <p:ph sz="half" idx="10"/>
            <p:custDataLst>
              <p:tags r:id="rId2"/>
            </p:custDataLst>
          </p:nvPr>
        </p:nvSpPr>
        <p:spPr>
          <a:xfrm>
            <a:off x="674914" y="2338060"/>
            <a:ext cx="7770812" cy="3786466"/>
          </a:xfrm>
        </p:spPr>
        <p:txBody>
          <a:bodyPr/>
          <a:lstStyle/>
          <a:p>
            <a:r>
              <a:rPr lang="fr-CA" sz="1800" dirty="0"/>
              <a:t>Les clients sont rarement directs avec le conseiller au sujet d’un problème touchant la relation.</a:t>
            </a:r>
            <a:endParaRPr lang="en-CA" sz="1800" dirty="0"/>
          </a:p>
          <a:p>
            <a:r>
              <a:rPr lang="fr-CA" sz="1800" dirty="0"/>
              <a:t> </a:t>
            </a:r>
            <a:endParaRPr lang="en-CA" sz="1800" dirty="0"/>
          </a:p>
          <a:p>
            <a:r>
              <a:rPr lang="fr-CA" sz="1800" dirty="0"/>
              <a:t>Refus catégorique du client ou ce dernier affirme que l’intervention d’un conseiller le perturbe :</a:t>
            </a:r>
            <a:endParaRPr lang="en-CA" sz="1800" dirty="0"/>
          </a:p>
          <a:p>
            <a:r>
              <a:rPr lang="fr-CA" sz="1800" dirty="0">
                <a:solidFill>
                  <a:srgbClr val="C00000"/>
                </a:solidFill>
              </a:rPr>
              <a:t>« Je n’appellerai pas le 911 et n’irai pas à l’hôpital. » ou « Je hais la SAE, pourquoi ne pas parler avec vous tout simplement? »</a:t>
            </a:r>
            <a:endParaRPr lang="en-CA" sz="1800" dirty="0">
              <a:solidFill>
                <a:srgbClr val="C00000"/>
              </a:solidFill>
            </a:endParaRPr>
          </a:p>
          <a:p>
            <a:r>
              <a:rPr lang="fr-CA" sz="1800" dirty="0"/>
              <a:t> </a:t>
            </a:r>
            <a:endParaRPr lang="en-CA" sz="1800" dirty="0"/>
          </a:p>
          <a:p>
            <a:r>
              <a:rPr lang="fr-CA" sz="1800" dirty="0"/>
              <a:t>Remarques sarcastiques du client ou ce dernier est d’humeur caustique envers le conseiller (suite) :</a:t>
            </a:r>
            <a:endParaRPr lang="en-CA" sz="1800" dirty="0"/>
          </a:p>
          <a:p>
            <a:r>
              <a:rPr lang="fr-CA" sz="1800" dirty="0"/>
              <a:t>« Vous êtes conseiller et devez savoir comment m’aider! » ou « Merci pour rien! »</a:t>
            </a:r>
            <a:endParaRPr lang="en-CA" sz="1800" dirty="0"/>
          </a:p>
          <a:p>
            <a:r>
              <a:rPr lang="fr-CA" sz="1800" b="1" dirty="0">
                <a:solidFill>
                  <a:srgbClr val="7030A0"/>
                </a:solidFill>
              </a:rPr>
              <a:t>CONVERSATION INTERROMPUE</a:t>
            </a:r>
            <a:endParaRPr lang="en-CA" sz="1800" dirty="0">
              <a:solidFill>
                <a:srgbClr val="7030A0"/>
              </a:solidFill>
            </a:endParaRPr>
          </a:p>
          <a:p>
            <a:endParaRPr lang="en-CA" dirty="0"/>
          </a:p>
        </p:txBody>
      </p:sp>
      <p:pic>
        <p:nvPicPr>
          <p:cNvPr id="4" name="Picture 3"/>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rot="1582406">
            <a:off x="7189159" y="331436"/>
            <a:ext cx="1440000" cy="1440000"/>
          </a:xfrm>
          <a:prstGeom prst="rect">
            <a:avLst/>
          </a:prstGeom>
        </p:spPr>
      </p:pic>
    </p:spTree>
    <p:extLst>
      <p:ext uri="{BB962C8B-B14F-4D97-AF65-F5344CB8AC3E}">
        <p14:creationId xmlns:p14="http://schemas.microsoft.com/office/powerpoint/2010/main" val="87252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Notre contribution aux interruptions</a:t>
            </a:r>
            <a:endParaRPr lang="en-CA" dirty="0"/>
          </a:p>
        </p:txBody>
      </p:sp>
      <p:sp>
        <p:nvSpPr>
          <p:cNvPr id="3" name="Content Placeholder 2"/>
          <p:cNvSpPr>
            <a:spLocks noGrp="1"/>
          </p:cNvSpPr>
          <p:nvPr>
            <p:ph sz="half" idx="10"/>
            <p:custDataLst>
              <p:tags r:id="rId2"/>
            </p:custDataLst>
          </p:nvPr>
        </p:nvSpPr>
        <p:spPr>
          <a:xfrm>
            <a:off x="685800" y="1600199"/>
            <a:ext cx="7770812" cy="4690241"/>
          </a:xfrm>
        </p:spPr>
        <p:txBody>
          <a:bodyPr/>
          <a:lstStyle/>
          <a:p>
            <a:r>
              <a:rPr lang="fr-CA" sz="1600" dirty="0"/>
              <a:t>Comme cliniciens et humains, des indices et de l’information nous échappent, ce qui peut nuire à notre compréhension du point de vue du client.</a:t>
            </a:r>
            <a:endParaRPr lang="en-CA" sz="1600" dirty="0"/>
          </a:p>
          <a:p>
            <a:r>
              <a:rPr lang="fr-CA" sz="1600" dirty="0"/>
              <a:t> </a:t>
            </a:r>
            <a:endParaRPr lang="en-CA" sz="1600" dirty="0"/>
          </a:p>
          <a:p>
            <a:r>
              <a:rPr lang="fr-CA" sz="1600" dirty="0"/>
              <a:t>Le clinicien intellectualise les préoccupations du client :</a:t>
            </a:r>
            <a:endParaRPr lang="en-CA" sz="1600" dirty="0"/>
          </a:p>
          <a:p>
            <a:r>
              <a:rPr lang="fr-CA" sz="1600" dirty="0">
                <a:solidFill>
                  <a:schemeClr val="accent1">
                    <a:lumMod val="75000"/>
                  </a:schemeClr>
                </a:solidFill>
              </a:rPr>
              <a:t>« J’imagine qu’il est improbable que les parents réagissent toujours parfaitement. »</a:t>
            </a:r>
            <a:endParaRPr lang="en-CA" sz="1600" dirty="0">
              <a:solidFill>
                <a:schemeClr val="accent1">
                  <a:lumMod val="75000"/>
                </a:schemeClr>
              </a:solidFill>
            </a:endParaRPr>
          </a:p>
          <a:p>
            <a:r>
              <a:rPr lang="fr-CA" sz="1600" dirty="0">
                <a:solidFill>
                  <a:schemeClr val="accent1">
                    <a:lumMod val="75000"/>
                  </a:schemeClr>
                </a:solidFill>
              </a:rPr>
              <a:t>« Alors pourquoi ne pas songer à suivre certains cours ensemble tout simplement? Essayez de rester positif! »</a:t>
            </a:r>
            <a:endParaRPr lang="en-CA" sz="1600" dirty="0">
              <a:solidFill>
                <a:schemeClr val="accent1">
                  <a:lumMod val="75000"/>
                </a:schemeClr>
              </a:solidFill>
            </a:endParaRPr>
          </a:p>
          <a:p>
            <a:r>
              <a:rPr lang="fr-CA" sz="1600" dirty="0">
                <a:solidFill>
                  <a:schemeClr val="accent1">
                    <a:lumMod val="75000"/>
                  </a:schemeClr>
                </a:solidFill>
              </a:rPr>
              <a:t> </a:t>
            </a:r>
            <a:endParaRPr lang="en-CA" sz="1600" dirty="0">
              <a:solidFill>
                <a:schemeClr val="accent1">
                  <a:lumMod val="75000"/>
                </a:schemeClr>
              </a:solidFill>
            </a:endParaRPr>
          </a:p>
          <a:p>
            <a:r>
              <a:rPr lang="fr-CA" sz="1600" dirty="0"/>
              <a:t>Le clinicien ne peut se concentrer sur les préoccupations du client :</a:t>
            </a:r>
            <a:endParaRPr lang="en-CA" sz="1600" dirty="0"/>
          </a:p>
          <a:p>
            <a:r>
              <a:rPr lang="fr-CA" sz="1600" dirty="0">
                <a:solidFill>
                  <a:srgbClr val="00B050"/>
                </a:solidFill>
              </a:rPr>
              <a:t>« Eh bien, vos parents semblent avoir raison de vous interdire d’aller à cette fête ce soir. Je crois que vous devriez leur obéir. »</a:t>
            </a:r>
            <a:endParaRPr lang="en-CA" sz="1600" dirty="0">
              <a:solidFill>
                <a:srgbClr val="00B050"/>
              </a:solidFill>
            </a:endParaRPr>
          </a:p>
          <a:p>
            <a:r>
              <a:rPr lang="fr-CA" sz="1600" dirty="0">
                <a:solidFill>
                  <a:srgbClr val="00B050"/>
                </a:solidFill>
              </a:rPr>
              <a:t>« Continuez à manger sainement, mais vous pouvez parfois tricher, sans engraisser forcément. »</a:t>
            </a:r>
            <a:endParaRPr lang="en-CA" sz="1600" dirty="0">
              <a:solidFill>
                <a:srgbClr val="00B050"/>
              </a:solidFill>
            </a:endParaRPr>
          </a:p>
          <a:p>
            <a:endParaRPr lang="en-CA" dirty="0"/>
          </a:p>
        </p:txBody>
      </p:sp>
    </p:spTree>
    <p:extLst>
      <p:ext uri="{BB962C8B-B14F-4D97-AF65-F5344CB8AC3E}">
        <p14:creationId xmlns:p14="http://schemas.microsoft.com/office/powerpoint/2010/main" val="3398138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Renouer après interruption</a:t>
            </a:r>
            <a:endParaRPr lang="en-CA" dirty="0"/>
          </a:p>
        </p:txBody>
      </p:sp>
      <p:graphicFrame>
        <p:nvGraphicFramePr>
          <p:cNvPr id="11" name="Content Placeholder 10"/>
          <p:cNvGraphicFramePr>
            <a:graphicFrameLocks noGrp="1"/>
          </p:cNvGraphicFramePr>
          <p:nvPr>
            <p:ph sz="half" idx="10"/>
            <p:custDataLst>
              <p:tags r:id="rId2"/>
            </p:custDataLst>
            <p:extLst>
              <p:ext uri="{D42A27DB-BD31-4B8C-83A1-F6EECF244321}">
                <p14:modId xmlns:p14="http://schemas.microsoft.com/office/powerpoint/2010/main" val="2391708939"/>
              </p:ext>
            </p:extLst>
          </p:nvPr>
        </p:nvGraphicFramePr>
        <p:xfrm>
          <a:off x="685800" y="1335314"/>
          <a:ext cx="7770812" cy="5268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1717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Conclusions</a:t>
            </a:r>
            <a:endParaRPr lang="en-CA" dirty="0"/>
          </a:p>
        </p:txBody>
      </p:sp>
    </p:spTree>
    <p:extLst>
      <p:ext uri="{BB962C8B-B14F-4D97-AF65-F5344CB8AC3E}">
        <p14:creationId xmlns:p14="http://schemas.microsoft.com/office/powerpoint/2010/main" val="5200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4"/>
        <p:cNvGrpSpPr/>
        <p:nvPr/>
      </p:nvGrpSpPr>
      <p:grpSpPr>
        <a:xfrm>
          <a:off x="0" y="0"/>
          <a:ext cx="0" cy="0"/>
          <a:chOff x="0" y="0"/>
          <a:chExt cx="0" cy="0"/>
        </a:xfrm>
      </p:grpSpPr>
      <p:sp>
        <p:nvSpPr>
          <p:cNvPr id="325" name="Google Shape;325;p57"/>
          <p:cNvSpPr/>
          <p:nvPr>
            <p:custDataLst>
              <p:tags r:id="rId1"/>
            </p:custDataLst>
          </p:nvPr>
        </p:nvSpPr>
        <p:spPr>
          <a:xfrm>
            <a:off x="0" y="0"/>
            <a:ext cx="9144000" cy="2143063"/>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326" name="Google Shape;326;p57"/>
          <p:cNvSpPr/>
          <p:nvPr>
            <p:custDataLst>
              <p:tags r:id="rId2"/>
            </p:custDataLst>
          </p:nvPr>
        </p:nvSpPr>
        <p:spPr>
          <a:xfrm>
            <a:off x="0" y="2049948"/>
            <a:ext cx="9144000" cy="130800"/>
          </a:xfrm>
          <a:prstGeom prst="rect">
            <a:avLst/>
          </a:prstGeom>
          <a:solidFill>
            <a:srgbClr val="4EAAB1"/>
          </a:solidFill>
          <a:ln>
            <a:noFill/>
          </a:ln>
        </p:spPr>
        <p:txBody>
          <a:bodyPr spcFirstLastPara="1" wrap="square" lIns="91425" tIns="91425" rIns="91425" bIns="91425" anchor="ctr" anchorCtr="0">
            <a:noAutofit/>
          </a:bodyPr>
          <a:lstStyle/>
          <a:p>
            <a:endParaRPr/>
          </a:p>
        </p:txBody>
      </p:sp>
      <p:sp>
        <p:nvSpPr>
          <p:cNvPr id="327" name="Google Shape;327;p57"/>
          <p:cNvSpPr txBox="1"/>
          <p:nvPr>
            <p:custDataLst>
              <p:tags r:id="rId3"/>
            </p:custDataLst>
          </p:nvPr>
        </p:nvSpPr>
        <p:spPr>
          <a:xfrm>
            <a:off x="2047450" y="2670925"/>
            <a:ext cx="6572400" cy="2039100"/>
          </a:xfrm>
          <a:prstGeom prst="rect">
            <a:avLst/>
          </a:prstGeom>
          <a:noFill/>
          <a:ln>
            <a:noFill/>
          </a:ln>
        </p:spPr>
        <p:txBody>
          <a:bodyPr spcFirstLastPara="1" wrap="square" lIns="68575" tIns="68575" rIns="68575" bIns="68575" anchor="t" anchorCtr="0">
            <a:noAutofit/>
          </a:bodyPr>
          <a:lstStyle/>
          <a:p>
            <a:pPr>
              <a:spcBef>
                <a:spcPts val="300"/>
              </a:spcBef>
            </a:pPr>
            <a:r>
              <a:rPr lang="en" sz="2000" dirty="0" err="1">
                <a:latin typeface="Montserrat ExtraBold"/>
                <a:ea typeface="Open Sans"/>
                <a:cs typeface="Open Sans"/>
                <a:sym typeface="Open Sans"/>
              </a:rPr>
              <a:t>Améliorer</a:t>
            </a:r>
            <a:r>
              <a:rPr lang="en" sz="2000" dirty="0">
                <a:latin typeface="Montserrat ExtraBold"/>
                <a:ea typeface="Open Sans"/>
                <a:cs typeface="Open Sans"/>
                <a:sym typeface="Open Sans"/>
              </a:rPr>
              <a:t> </a:t>
            </a:r>
            <a:r>
              <a:rPr lang="en" sz="2000" dirty="0" err="1">
                <a:latin typeface="Montserrat ExtraBold"/>
                <a:ea typeface="Open Sans"/>
                <a:cs typeface="Open Sans"/>
                <a:sym typeface="Open Sans"/>
              </a:rPr>
              <a:t>l'accès</a:t>
            </a:r>
            <a:r>
              <a:rPr lang="en" sz="2000" dirty="0">
                <a:latin typeface="Montserrat ExtraBold"/>
                <a:ea typeface="Open Sans"/>
                <a:cs typeface="Open Sans"/>
                <a:sym typeface="Open Sans"/>
              </a:rPr>
              <a:t> aux services de santé </a:t>
            </a:r>
            <a:r>
              <a:rPr lang="en" sz="2000" dirty="0" err="1">
                <a:latin typeface="Montserrat ExtraBold"/>
                <a:ea typeface="Open Sans"/>
                <a:cs typeface="Open Sans"/>
                <a:sym typeface="Open Sans"/>
              </a:rPr>
              <a:t>mentale</a:t>
            </a:r>
            <a:endParaRPr lang="en" sz="2000" dirty="0">
              <a:latin typeface="Montserrat ExtraBold"/>
              <a:ea typeface="Open Sans"/>
              <a:cs typeface="Open Sans"/>
              <a:sym typeface="Open Sans"/>
            </a:endParaRPr>
          </a:p>
          <a:p>
            <a:pPr>
              <a:spcBef>
                <a:spcPts val="300"/>
              </a:spcBef>
            </a:pPr>
            <a:endParaRPr sz="2000" dirty="0">
              <a:latin typeface="Montserrat ExtraBold"/>
              <a:ea typeface="Open Sans"/>
              <a:cs typeface="Open Sans"/>
              <a:sym typeface="Open Sans"/>
            </a:endParaRPr>
          </a:p>
          <a:p>
            <a:pPr>
              <a:spcBef>
                <a:spcPts val="1000"/>
              </a:spcBef>
            </a:pPr>
            <a:endParaRPr sz="2000" dirty="0">
              <a:latin typeface="Montserrat ExtraBold"/>
              <a:ea typeface="Open Sans"/>
              <a:cs typeface="Open Sans"/>
              <a:sym typeface="Open Sans"/>
            </a:endParaRPr>
          </a:p>
          <a:p>
            <a:pPr>
              <a:spcBef>
                <a:spcPts val="300"/>
              </a:spcBef>
            </a:pPr>
            <a:r>
              <a:rPr lang="en" sz="2000" dirty="0" err="1">
                <a:latin typeface="Montserrat ExtraBold"/>
                <a:ea typeface="Open Sans"/>
                <a:cs typeface="Open Sans"/>
                <a:sym typeface="Open Sans"/>
              </a:rPr>
              <a:t>Communiquer</a:t>
            </a:r>
            <a:r>
              <a:rPr lang="en" sz="2000" dirty="0">
                <a:latin typeface="Montserrat ExtraBold"/>
                <a:ea typeface="Open Sans"/>
                <a:cs typeface="Open Sans"/>
                <a:sym typeface="Open Sans"/>
              </a:rPr>
              <a:t> avec les </a:t>
            </a:r>
            <a:r>
              <a:rPr lang="en" sz="2000" dirty="0" err="1">
                <a:latin typeface="Montserrat ExtraBold"/>
                <a:ea typeface="Open Sans"/>
                <a:cs typeface="Open Sans"/>
                <a:sym typeface="Open Sans"/>
              </a:rPr>
              <a:t>jeunes</a:t>
            </a:r>
            <a:r>
              <a:rPr lang="en" sz="2000" dirty="0">
                <a:latin typeface="Montserrat ExtraBold"/>
                <a:ea typeface="Open Sans"/>
                <a:cs typeface="Open Sans"/>
                <a:sym typeface="Open Sans"/>
              </a:rPr>
              <a:t> et </a:t>
            </a:r>
            <a:r>
              <a:rPr lang="en" sz="2000" dirty="0" err="1">
                <a:latin typeface="Montserrat ExtraBold"/>
                <a:ea typeface="Open Sans"/>
                <a:cs typeface="Open Sans"/>
                <a:sym typeface="Open Sans"/>
              </a:rPr>
              <a:t>favoriser</a:t>
            </a:r>
            <a:r>
              <a:rPr lang="en" sz="2000" dirty="0">
                <a:latin typeface="Montserrat ExtraBold"/>
                <a:ea typeface="Open Sans"/>
                <a:cs typeface="Open Sans"/>
                <a:sym typeface="Open Sans"/>
              </a:rPr>
              <a:t> </a:t>
            </a:r>
            <a:r>
              <a:rPr lang="en" sz="2000" dirty="0" err="1">
                <a:latin typeface="Montserrat ExtraBold"/>
                <a:ea typeface="Open Sans"/>
                <a:cs typeface="Open Sans"/>
                <a:sym typeface="Open Sans"/>
              </a:rPr>
              <a:t>leur</a:t>
            </a:r>
            <a:r>
              <a:rPr lang="en" sz="2000" dirty="0">
                <a:latin typeface="Montserrat ExtraBold"/>
                <a:ea typeface="Open Sans"/>
                <a:cs typeface="Open Sans"/>
                <a:sym typeface="Open Sans"/>
              </a:rPr>
              <a:t> engagement pendant les premières </a:t>
            </a:r>
            <a:r>
              <a:rPr lang="en" sz="2000" dirty="0" err="1">
                <a:latin typeface="Montserrat ExtraBold"/>
                <a:ea typeface="Open Sans"/>
                <a:cs typeface="Open Sans"/>
                <a:sym typeface="Open Sans"/>
              </a:rPr>
              <a:t>étapes</a:t>
            </a:r>
            <a:r>
              <a:rPr lang="en" sz="2000" dirty="0">
                <a:latin typeface="Montserrat ExtraBold"/>
                <a:ea typeface="Open Sans"/>
                <a:cs typeface="Open Sans"/>
                <a:sym typeface="Open Sans"/>
              </a:rPr>
              <a:t> de la </a:t>
            </a:r>
            <a:r>
              <a:rPr lang="en" sz="2000" dirty="0" err="1">
                <a:latin typeface="Montserrat ExtraBold"/>
                <a:ea typeface="Open Sans"/>
                <a:cs typeface="Open Sans"/>
                <a:sym typeface="Open Sans"/>
              </a:rPr>
              <a:t>demande</a:t>
            </a:r>
            <a:r>
              <a:rPr lang="en" sz="2000" dirty="0">
                <a:latin typeface="Montserrat ExtraBold"/>
                <a:ea typeface="Open Sans"/>
                <a:cs typeface="Open Sans"/>
                <a:sym typeface="Open Sans"/>
              </a:rPr>
              <a:t> de services de santé </a:t>
            </a:r>
            <a:r>
              <a:rPr lang="en" sz="2000" dirty="0" err="1">
                <a:latin typeface="Montserrat ExtraBold"/>
                <a:ea typeface="Open Sans"/>
                <a:cs typeface="Open Sans"/>
                <a:sym typeface="Open Sans"/>
              </a:rPr>
              <a:t>mentale</a:t>
            </a:r>
            <a:endParaRPr sz="2000" dirty="0">
              <a:latin typeface="Montserrat ExtraBold"/>
              <a:ea typeface="Open Sans"/>
              <a:cs typeface="Open Sans"/>
              <a:sym typeface="Open Sans"/>
            </a:endParaRPr>
          </a:p>
        </p:txBody>
      </p:sp>
      <p:sp>
        <p:nvSpPr>
          <p:cNvPr id="328" name="Google Shape;328;p57"/>
          <p:cNvSpPr txBox="1"/>
          <p:nvPr>
            <p:custDataLst>
              <p:tags r:id="rId4"/>
            </p:custDataLst>
          </p:nvPr>
        </p:nvSpPr>
        <p:spPr>
          <a:xfrm>
            <a:off x="118024" y="1352995"/>
            <a:ext cx="8501826" cy="634200"/>
          </a:xfrm>
          <a:prstGeom prst="rect">
            <a:avLst/>
          </a:prstGeom>
          <a:noFill/>
          <a:ln>
            <a:noFill/>
          </a:ln>
        </p:spPr>
        <p:txBody>
          <a:bodyPr spcFirstLastPara="1" wrap="square" lIns="91425" tIns="91425" rIns="91425" bIns="91425" anchor="t" anchorCtr="0">
            <a:noAutofit/>
          </a:bodyPr>
          <a:lstStyle/>
          <a:p>
            <a:r>
              <a:rPr lang="en" sz="2600" b="1" dirty="0">
                <a:latin typeface="Montserrat ExtraBold"/>
                <a:ea typeface="Open Sans"/>
                <a:cs typeface="Open Sans"/>
                <a:sym typeface="Open Sans"/>
              </a:rPr>
              <a:t>Les technologies </a:t>
            </a:r>
            <a:r>
              <a:rPr lang="en" sz="2600" b="1" dirty="0" err="1">
                <a:latin typeface="Montserrat ExtraBold"/>
                <a:ea typeface="Open Sans"/>
                <a:cs typeface="Open Sans"/>
                <a:sym typeface="Open Sans"/>
              </a:rPr>
              <a:t>peuvent</a:t>
            </a:r>
            <a:r>
              <a:rPr lang="en" sz="2600" b="1" dirty="0">
                <a:latin typeface="Montserrat ExtraBold"/>
                <a:ea typeface="Open Sans"/>
                <a:cs typeface="Open Sans"/>
                <a:sym typeface="Open Sans"/>
              </a:rPr>
              <a:t> </a:t>
            </a:r>
            <a:r>
              <a:rPr lang="en" sz="2600" b="1" dirty="0" err="1">
                <a:latin typeface="Montserrat ExtraBold"/>
                <a:ea typeface="Open Sans"/>
                <a:cs typeface="Open Sans"/>
                <a:sym typeface="Open Sans"/>
              </a:rPr>
              <a:t>être</a:t>
            </a:r>
            <a:r>
              <a:rPr lang="en" sz="2600" b="1" dirty="0">
                <a:latin typeface="Montserrat ExtraBold"/>
                <a:ea typeface="Open Sans"/>
                <a:cs typeface="Open Sans"/>
                <a:sym typeface="Open Sans"/>
              </a:rPr>
              <a:t> </a:t>
            </a:r>
            <a:r>
              <a:rPr lang="en" sz="2600" b="1" dirty="0" err="1">
                <a:latin typeface="Montserrat ExtraBold"/>
                <a:ea typeface="Open Sans"/>
                <a:cs typeface="Open Sans"/>
                <a:sym typeface="Open Sans"/>
              </a:rPr>
              <a:t>utilisées</a:t>
            </a:r>
            <a:r>
              <a:rPr lang="en" sz="2600" b="1" dirty="0">
                <a:latin typeface="Montserrat ExtraBold"/>
                <a:ea typeface="Open Sans"/>
                <a:cs typeface="Open Sans"/>
                <a:sym typeface="Open Sans"/>
              </a:rPr>
              <a:t> pour ...</a:t>
            </a:r>
            <a:endParaRPr sz="2600" b="1" dirty="0">
              <a:latin typeface="Montserrat ExtraBold"/>
              <a:ea typeface="Open Sans"/>
              <a:cs typeface="Open Sans"/>
              <a:sym typeface="Open Sans"/>
            </a:endParaRPr>
          </a:p>
        </p:txBody>
      </p:sp>
      <p:sp>
        <p:nvSpPr>
          <p:cNvPr id="329" name="Google Shape;329;p57"/>
          <p:cNvSpPr/>
          <p:nvPr>
            <p:custDataLst>
              <p:tags r:id="rId5"/>
            </p:custDataLst>
          </p:nvPr>
        </p:nvSpPr>
        <p:spPr>
          <a:xfrm>
            <a:off x="75725" y="5447568"/>
            <a:ext cx="8984100" cy="909600"/>
          </a:xfrm>
          <a:prstGeom prst="rect">
            <a:avLst/>
          </a:prstGeom>
          <a:solidFill>
            <a:srgbClr val="4EAAB1"/>
          </a:solidFill>
          <a:ln>
            <a:noFill/>
          </a:ln>
        </p:spPr>
        <p:txBody>
          <a:bodyPr spcFirstLastPara="1" wrap="square" lIns="68575" tIns="34275" rIns="68575" bIns="34275" anchor="t" anchorCtr="0">
            <a:noAutofit/>
          </a:bodyPr>
          <a:lstStyle/>
          <a:p>
            <a:pPr algn="just">
              <a:lnSpc>
                <a:spcPct val="115000"/>
              </a:lnSpc>
              <a:buClr>
                <a:schemeClr val="lt1"/>
              </a:buClr>
              <a:buSzPts val="1800"/>
            </a:pPr>
            <a:r>
              <a:rPr lang="en" sz="2000" dirty="0" err="1">
                <a:solidFill>
                  <a:schemeClr val="lt1"/>
                </a:solidFill>
                <a:latin typeface="Montserrat ExtraBold"/>
                <a:ea typeface="Open Sans"/>
                <a:cs typeface="Open Sans"/>
                <a:sym typeface="Open Sans"/>
              </a:rPr>
              <a:t>L’importance</a:t>
            </a:r>
            <a:r>
              <a:rPr lang="en" sz="2000" dirty="0">
                <a:solidFill>
                  <a:schemeClr val="lt1"/>
                </a:solidFill>
                <a:latin typeface="Montserrat ExtraBold"/>
                <a:ea typeface="Open Sans"/>
                <a:cs typeface="Open Sans"/>
                <a:sym typeface="Open Sans"/>
              </a:rPr>
              <a:t> de </a:t>
            </a:r>
            <a:r>
              <a:rPr lang="en" sz="2000" dirty="0" err="1">
                <a:solidFill>
                  <a:schemeClr val="lt1"/>
                </a:solidFill>
                <a:latin typeface="Montserrat ExtraBold"/>
                <a:ea typeface="Open Sans"/>
                <a:cs typeface="Open Sans"/>
                <a:sym typeface="Open Sans"/>
              </a:rPr>
              <a:t>l’</a:t>
            </a:r>
            <a:r>
              <a:rPr lang="en" sz="2000" b="1" dirty="0" err="1">
                <a:solidFill>
                  <a:schemeClr val="lt1"/>
                </a:solidFill>
                <a:latin typeface="Montserrat ExtraBold"/>
                <a:ea typeface="Open Sans"/>
                <a:cs typeface="Open Sans"/>
                <a:sym typeface="Open Sans"/>
              </a:rPr>
              <a:t>éducation</a:t>
            </a:r>
            <a:r>
              <a:rPr lang="en" sz="2000" dirty="0">
                <a:solidFill>
                  <a:schemeClr val="lt1"/>
                </a:solidFill>
                <a:latin typeface="Montserrat ExtraBold"/>
                <a:ea typeface="Open Sans"/>
                <a:cs typeface="Open Sans"/>
                <a:sym typeface="Open Sans"/>
              </a:rPr>
              <a:t> et de la </a:t>
            </a:r>
            <a:r>
              <a:rPr lang="en" sz="2000" b="1" dirty="0">
                <a:solidFill>
                  <a:schemeClr val="lt1"/>
                </a:solidFill>
                <a:latin typeface="Montserrat ExtraBold"/>
                <a:ea typeface="Open Sans"/>
                <a:cs typeface="Open Sans"/>
                <a:sym typeface="Open Sans"/>
              </a:rPr>
              <a:t>formation</a:t>
            </a:r>
            <a:r>
              <a:rPr lang="en" sz="2000" dirty="0">
                <a:solidFill>
                  <a:schemeClr val="lt1"/>
                </a:solidFill>
                <a:latin typeface="Montserrat ExtraBold"/>
                <a:ea typeface="Open Sans"/>
                <a:cs typeface="Open Sans"/>
                <a:sym typeface="Open Sans"/>
              </a:rPr>
              <a:t> sur les </a:t>
            </a:r>
            <a:r>
              <a:rPr lang="en" sz="2000" dirty="0" err="1">
                <a:solidFill>
                  <a:schemeClr val="lt1"/>
                </a:solidFill>
                <a:latin typeface="Montserrat ExtraBold"/>
                <a:ea typeface="Open Sans"/>
                <a:cs typeface="Open Sans"/>
                <a:sym typeface="Open Sans"/>
              </a:rPr>
              <a:t>facteurs</a:t>
            </a:r>
            <a:r>
              <a:rPr lang="en" sz="2000" dirty="0">
                <a:solidFill>
                  <a:schemeClr val="lt1"/>
                </a:solidFill>
                <a:latin typeface="Montserrat ExtraBold"/>
                <a:ea typeface="Open Sans"/>
                <a:cs typeface="Open Sans"/>
                <a:sym typeface="Open Sans"/>
              </a:rPr>
              <a:t> </a:t>
            </a:r>
            <a:r>
              <a:rPr lang="en" sz="2000" dirty="0" err="1">
                <a:solidFill>
                  <a:schemeClr val="lt1"/>
                </a:solidFill>
                <a:latin typeface="Montserrat ExtraBold"/>
                <a:ea typeface="Open Sans"/>
                <a:cs typeface="Open Sans"/>
                <a:sym typeface="Open Sans"/>
              </a:rPr>
              <a:t>à</a:t>
            </a:r>
            <a:r>
              <a:rPr lang="en" sz="2000" dirty="0">
                <a:solidFill>
                  <a:schemeClr val="lt1"/>
                </a:solidFill>
                <a:latin typeface="Montserrat ExtraBold"/>
                <a:ea typeface="Open Sans"/>
                <a:cs typeface="Open Sans"/>
                <a:sym typeface="Open Sans"/>
              </a:rPr>
              <a:t> </a:t>
            </a:r>
            <a:r>
              <a:rPr lang="en" sz="2000" dirty="0" err="1">
                <a:solidFill>
                  <a:schemeClr val="lt1"/>
                </a:solidFill>
                <a:latin typeface="Montserrat ExtraBold"/>
                <a:ea typeface="Open Sans"/>
                <a:cs typeface="Open Sans"/>
                <a:sym typeface="Open Sans"/>
              </a:rPr>
              <a:t>considérer</a:t>
            </a:r>
            <a:r>
              <a:rPr lang="en" sz="2000" dirty="0">
                <a:solidFill>
                  <a:schemeClr val="lt1"/>
                </a:solidFill>
                <a:latin typeface="Montserrat ExtraBold"/>
                <a:ea typeface="Open Sans"/>
                <a:cs typeface="Open Sans"/>
                <a:sym typeface="Open Sans"/>
              </a:rPr>
              <a:t> pour </a:t>
            </a:r>
            <a:r>
              <a:rPr lang="en" sz="2000" b="1" dirty="0" err="1">
                <a:solidFill>
                  <a:schemeClr val="lt1"/>
                </a:solidFill>
                <a:latin typeface="Montserrat ExtraBold"/>
                <a:ea typeface="Open Sans"/>
                <a:cs typeface="Open Sans"/>
                <a:sym typeface="Open Sans"/>
              </a:rPr>
              <a:t>communiquer</a:t>
            </a:r>
            <a:r>
              <a:rPr lang="en" sz="2000" b="1" dirty="0">
                <a:solidFill>
                  <a:schemeClr val="lt1"/>
                </a:solidFill>
                <a:latin typeface="Montserrat ExtraBold"/>
                <a:ea typeface="Open Sans"/>
                <a:cs typeface="Open Sans"/>
                <a:sym typeface="Open Sans"/>
              </a:rPr>
              <a:t> avec les </a:t>
            </a:r>
            <a:r>
              <a:rPr lang="en" sz="2000" b="1" dirty="0" err="1">
                <a:solidFill>
                  <a:schemeClr val="lt1"/>
                </a:solidFill>
                <a:latin typeface="Montserrat ExtraBold"/>
                <a:ea typeface="Open Sans"/>
                <a:cs typeface="Open Sans"/>
                <a:sym typeface="Open Sans"/>
              </a:rPr>
              <a:t>jeunes</a:t>
            </a:r>
            <a:r>
              <a:rPr lang="en" sz="2000" b="1" dirty="0">
                <a:solidFill>
                  <a:schemeClr val="lt1"/>
                </a:solidFill>
                <a:latin typeface="Montserrat ExtraBold"/>
                <a:ea typeface="Open Sans"/>
                <a:cs typeface="Open Sans"/>
                <a:sym typeface="Open Sans"/>
              </a:rPr>
              <a:t> </a:t>
            </a:r>
            <a:r>
              <a:rPr lang="en" sz="2000" b="1" dirty="0" err="1">
                <a:solidFill>
                  <a:schemeClr val="lt1"/>
                </a:solidFill>
                <a:latin typeface="Montserrat ExtraBold"/>
                <a:ea typeface="Open Sans"/>
                <a:cs typeface="Open Sans"/>
                <a:sym typeface="Open Sans"/>
              </a:rPr>
              <a:t>en</a:t>
            </a:r>
            <a:r>
              <a:rPr lang="en" sz="2000" b="1" dirty="0">
                <a:solidFill>
                  <a:schemeClr val="lt1"/>
                </a:solidFill>
                <a:latin typeface="Montserrat ExtraBold"/>
                <a:ea typeface="Open Sans"/>
                <a:cs typeface="Open Sans"/>
                <a:sym typeface="Open Sans"/>
              </a:rPr>
              <a:t> </a:t>
            </a:r>
            <a:r>
              <a:rPr lang="en" sz="2000" b="1" dirty="0" err="1">
                <a:solidFill>
                  <a:schemeClr val="lt1"/>
                </a:solidFill>
                <a:latin typeface="Montserrat ExtraBold"/>
                <a:ea typeface="Open Sans"/>
                <a:cs typeface="Open Sans"/>
                <a:sym typeface="Open Sans"/>
              </a:rPr>
              <a:t>ligne</a:t>
            </a:r>
            <a:r>
              <a:rPr lang="en" sz="2000" b="1" dirty="0">
                <a:solidFill>
                  <a:schemeClr val="lt1"/>
                </a:solidFill>
                <a:latin typeface="Montserrat ExtraBold"/>
                <a:ea typeface="Open Sans"/>
                <a:cs typeface="Open Sans"/>
                <a:sym typeface="Open Sans"/>
              </a:rPr>
              <a:t> </a:t>
            </a:r>
            <a:endParaRPr sz="2000" b="1" dirty="0">
              <a:latin typeface="Montserrat ExtraBold"/>
            </a:endParaRPr>
          </a:p>
        </p:txBody>
      </p:sp>
      <p:pic>
        <p:nvPicPr>
          <p:cNvPr id="330" name="Google Shape;330;p57"/>
          <p:cNvPicPr preferRelativeResize="0"/>
          <p:nvPr>
            <p:custDataLst>
              <p:tags r:id="rId6"/>
            </p:custDataLst>
          </p:nvPr>
        </p:nvPicPr>
        <p:blipFill rotWithShape="1">
          <a:blip r:embed="rId11">
            <a:alphaModFix/>
          </a:blip>
          <a:srcRect l="30377" r="36820" b="19478"/>
          <a:stretch/>
        </p:blipFill>
        <p:spPr>
          <a:xfrm>
            <a:off x="972675" y="2549607"/>
            <a:ext cx="574470" cy="752100"/>
          </a:xfrm>
          <a:prstGeom prst="rect">
            <a:avLst/>
          </a:prstGeom>
          <a:noFill/>
          <a:ln>
            <a:noFill/>
          </a:ln>
        </p:spPr>
      </p:pic>
      <p:pic>
        <p:nvPicPr>
          <p:cNvPr id="331" name="Google Shape;331;p57"/>
          <p:cNvPicPr preferRelativeResize="0"/>
          <p:nvPr>
            <p:custDataLst>
              <p:tags r:id="rId7"/>
            </p:custDataLst>
          </p:nvPr>
        </p:nvPicPr>
        <p:blipFill rotWithShape="1">
          <a:blip r:embed="rId12">
            <a:alphaModFix/>
          </a:blip>
          <a:srcRect l="17577" t="10064" r="16118" b="15331"/>
          <a:stretch/>
        </p:blipFill>
        <p:spPr>
          <a:xfrm>
            <a:off x="731475" y="3980702"/>
            <a:ext cx="1056874" cy="634200"/>
          </a:xfrm>
          <a:prstGeom prst="rect">
            <a:avLst/>
          </a:prstGeom>
          <a:noFill/>
          <a:ln>
            <a:noFill/>
          </a:ln>
        </p:spPr>
      </p:pic>
      <p:pic>
        <p:nvPicPr>
          <p:cNvPr id="332" name="Google Shape;332;p57" descr="PRISM Logo.png"/>
          <p:cNvPicPr preferRelativeResize="0"/>
          <p:nvPr>
            <p:custDataLst>
              <p:tags r:id="rId8"/>
            </p:custDataLst>
          </p:nvPr>
        </p:nvPicPr>
        <p:blipFill rotWithShape="1">
          <a:blip r:embed="rId13">
            <a:alphaModFix/>
          </a:blip>
          <a:srcRect/>
          <a:stretch/>
        </p:blipFill>
        <p:spPr>
          <a:xfrm>
            <a:off x="7129700" y="385812"/>
            <a:ext cx="1735389" cy="800525"/>
          </a:xfrm>
          <a:prstGeom prst="rect">
            <a:avLst/>
          </a:prstGeom>
          <a:noFill/>
          <a:ln>
            <a:noFill/>
          </a:ln>
        </p:spPr>
      </p:pic>
    </p:spTree>
    <p:extLst>
      <p:ext uri="{BB962C8B-B14F-4D97-AF65-F5344CB8AC3E}">
        <p14:creationId xmlns:p14="http://schemas.microsoft.com/office/powerpoint/2010/main" val="483280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Préparer la fin de la séance </a:t>
            </a:r>
            <a:endParaRPr lang="en-CA" dirty="0"/>
          </a:p>
        </p:txBody>
      </p:sp>
      <p:sp>
        <p:nvSpPr>
          <p:cNvPr id="3" name="Content Placeholder 2"/>
          <p:cNvSpPr>
            <a:spLocks noGrp="1"/>
          </p:cNvSpPr>
          <p:nvPr>
            <p:ph sz="half" idx="10"/>
            <p:custDataLst>
              <p:tags r:id="rId2"/>
            </p:custDataLst>
          </p:nvPr>
        </p:nvSpPr>
        <p:spPr>
          <a:xfrm>
            <a:off x="685800" y="1600200"/>
            <a:ext cx="4651513" cy="4297680"/>
          </a:xfrm>
        </p:spPr>
        <p:txBody>
          <a:bodyPr/>
          <a:lstStyle/>
          <a:p>
            <a:r>
              <a:rPr lang="fr-CA" sz="1800" dirty="0"/>
              <a:t>Les clients peuvent ou non se sentir prêts à conclure, il est donc préférable d’être souple et ferme au moment de terminer une séance.</a:t>
            </a:r>
            <a:endParaRPr lang="en-CA" sz="1800" dirty="0"/>
          </a:p>
          <a:p>
            <a:r>
              <a:rPr lang="fr-CA" sz="1800" dirty="0"/>
              <a:t> </a:t>
            </a:r>
            <a:endParaRPr lang="en-CA" sz="1800" dirty="0"/>
          </a:p>
          <a:p>
            <a:pPr marL="285750" lvl="0" indent="-285750">
              <a:buFont typeface="Arial" panose="020B0604020202020204" pitchFamily="34" charset="0"/>
              <a:buChar char="•"/>
            </a:pPr>
            <a:r>
              <a:rPr lang="fr-CA" sz="1800" dirty="0"/>
              <a:t>Énoncés de transition</a:t>
            </a:r>
            <a:endParaRPr lang="en-CA" sz="1800" dirty="0"/>
          </a:p>
          <a:p>
            <a:pPr marL="285750" lvl="0" indent="-285750">
              <a:buFont typeface="Arial" panose="020B0604020202020204" pitchFamily="34" charset="0"/>
              <a:buChar char="•"/>
            </a:pPr>
            <a:r>
              <a:rPr lang="fr-CA" sz="1800" dirty="0"/>
              <a:t>Vérifications</a:t>
            </a:r>
            <a:endParaRPr lang="en-CA" sz="1800" dirty="0"/>
          </a:p>
          <a:p>
            <a:pPr marL="285750" lvl="0" indent="-285750">
              <a:buFont typeface="Arial" panose="020B0604020202020204" pitchFamily="34" charset="0"/>
              <a:buChar char="•"/>
            </a:pPr>
            <a:r>
              <a:rPr lang="fr-CA" sz="1800" dirty="0"/>
              <a:t>Synthèse de questions déjà traitées</a:t>
            </a:r>
            <a:endParaRPr lang="en-CA" sz="1800" dirty="0"/>
          </a:p>
          <a:p>
            <a:endParaRPr lang="en-CA" dirty="0"/>
          </a:p>
        </p:txBody>
      </p:sp>
      <p:pic>
        <p:nvPicPr>
          <p:cNvPr id="12290" name="Picture 2" descr="End sign on beige sand"/>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496339" y="2089205"/>
            <a:ext cx="2960273" cy="37003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85304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Résumé de la séance</a:t>
            </a:r>
            <a:endParaRPr lang="en-CA" dirty="0"/>
          </a:p>
        </p:txBody>
      </p:sp>
      <p:sp>
        <p:nvSpPr>
          <p:cNvPr id="3" name="Content Placeholder 2"/>
          <p:cNvSpPr>
            <a:spLocks noGrp="1"/>
          </p:cNvSpPr>
          <p:nvPr>
            <p:ph sz="half" idx="10"/>
            <p:custDataLst>
              <p:tags r:id="rId2"/>
            </p:custDataLst>
          </p:nvPr>
        </p:nvSpPr>
        <p:spPr>
          <a:xfrm>
            <a:off x="780803" y="1110335"/>
            <a:ext cx="7770812" cy="3456511"/>
          </a:xfrm>
        </p:spPr>
        <p:txBody>
          <a:bodyPr/>
          <a:lstStyle/>
          <a:p>
            <a:pPr marL="285750" indent="-285750">
              <a:buFont typeface="Arial" panose="020B0604020202020204" pitchFamily="34" charset="0"/>
              <a:buChar char="•"/>
            </a:pPr>
            <a:endParaRPr lang="en-CA" sz="1800" dirty="0"/>
          </a:p>
          <a:p>
            <a:pPr marL="285750" lvl="0" indent="-285750">
              <a:buFont typeface="Arial" panose="020B0604020202020204" pitchFamily="34" charset="0"/>
              <a:buChar char="•"/>
            </a:pPr>
            <a:r>
              <a:rPr lang="fr-CA" sz="1800" dirty="0"/>
              <a:t>Résumez le contenu de la discussion durant la séance, si possible et à propos.</a:t>
            </a:r>
            <a:endParaRPr lang="en-CA" sz="1800" dirty="0"/>
          </a:p>
          <a:p>
            <a:pPr marL="285750" lvl="0" indent="-285750">
              <a:buFont typeface="Arial" panose="020B0604020202020204" pitchFamily="34" charset="0"/>
              <a:buChar char="•"/>
            </a:pPr>
            <a:r>
              <a:rPr lang="fr-CA" sz="1800" dirty="0"/>
              <a:t>Invitez le client à réfléchir à ses introspections et aux points saillants de la séance.</a:t>
            </a:r>
            <a:endParaRPr lang="en-CA" sz="1800" dirty="0"/>
          </a:p>
          <a:p>
            <a:pPr marL="285750" lvl="0" indent="-285750">
              <a:buFont typeface="Arial" panose="020B0604020202020204" pitchFamily="34" charset="0"/>
              <a:buChar char="•"/>
            </a:pPr>
            <a:r>
              <a:rPr lang="fr-CA" sz="1800" dirty="0"/>
              <a:t>Des compliments et une évaluation sincères permettent de conclure la séance sur une note encourageante.</a:t>
            </a:r>
            <a:endParaRPr lang="en-CA" sz="1800" dirty="0"/>
          </a:p>
          <a:p>
            <a:r>
              <a:rPr lang="fr-CA" dirty="0"/>
              <a:t>	</a:t>
            </a:r>
            <a:endParaRPr lang="en-CA" dirty="0"/>
          </a:p>
          <a:p>
            <a:r>
              <a:rPr lang="en-CA" dirty="0"/>
              <a:t>	</a:t>
            </a:r>
          </a:p>
          <a:p>
            <a:endParaRPr lang="en-CA" dirty="0"/>
          </a:p>
        </p:txBody>
      </p:sp>
      <p:sp>
        <p:nvSpPr>
          <p:cNvPr id="4" name="Oval Callout 3"/>
          <p:cNvSpPr/>
          <p:nvPr>
            <p:custDataLst>
              <p:tags r:id="rId3"/>
            </p:custDataLst>
          </p:nvPr>
        </p:nvSpPr>
        <p:spPr>
          <a:xfrm>
            <a:off x="2814452" y="3689070"/>
            <a:ext cx="3336966" cy="225631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Je </a:t>
            </a:r>
            <a:r>
              <a:rPr lang="en-US" sz="1600" dirty="0" err="1"/>
              <a:t>dois</a:t>
            </a:r>
            <a:r>
              <a:rPr lang="en-US" sz="1600" dirty="0"/>
              <a:t> dire que je </a:t>
            </a:r>
            <a:r>
              <a:rPr lang="en-US" sz="1600" dirty="0" err="1"/>
              <a:t>suis</a:t>
            </a:r>
            <a:r>
              <a:rPr lang="en-US" sz="1600" dirty="0"/>
              <a:t> </a:t>
            </a:r>
            <a:r>
              <a:rPr lang="en-US" sz="1600" dirty="0" err="1"/>
              <a:t>tellement</a:t>
            </a:r>
            <a:r>
              <a:rPr lang="en-US" sz="1600" dirty="0"/>
              <a:t> </a:t>
            </a:r>
            <a:r>
              <a:rPr lang="en-US" sz="1600" dirty="0" err="1"/>
              <a:t>impressionné</a:t>
            </a:r>
            <a:r>
              <a:rPr lang="en-US" sz="1600" dirty="0"/>
              <a:t> par </a:t>
            </a:r>
            <a:r>
              <a:rPr lang="en-US" sz="1600" dirty="0" err="1"/>
              <a:t>votre</a:t>
            </a:r>
            <a:r>
              <a:rPr lang="en-US" sz="1600" dirty="0"/>
              <a:t> </a:t>
            </a:r>
            <a:r>
              <a:rPr lang="en-US" sz="1600" dirty="0" err="1"/>
              <a:t>ouverture</a:t>
            </a:r>
            <a:r>
              <a:rPr lang="en-US" sz="1600" dirty="0"/>
              <a:t> </a:t>
            </a:r>
            <a:r>
              <a:rPr lang="en-US" sz="1600" dirty="0" err="1"/>
              <a:t>à</a:t>
            </a:r>
            <a:r>
              <a:rPr lang="en-US" sz="1600" dirty="0"/>
              <a:t> essayer de </a:t>
            </a:r>
            <a:r>
              <a:rPr lang="en-US" sz="1600" dirty="0" err="1"/>
              <a:t>nouvelles</a:t>
            </a:r>
            <a:r>
              <a:rPr lang="en-US" sz="1600" dirty="0"/>
              <a:t> </a:t>
            </a:r>
            <a:r>
              <a:rPr lang="en-US" sz="1600" dirty="0" err="1"/>
              <a:t>stratégies</a:t>
            </a:r>
            <a:r>
              <a:rPr lang="en-US" sz="1600" dirty="0"/>
              <a:t>, </a:t>
            </a:r>
            <a:r>
              <a:rPr lang="en-US" sz="1600" dirty="0" err="1"/>
              <a:t>vous</a:t>
            </a:r>
            <a:r>
              <a:rPr lang="en-US" sz="1600" dirty="0"/>
              <a:t> </a:t>
            </a:r>
            <a:r>
              <a:rPr lang="en-US" sz="1600" dirty="0" err="1"/>
              <a:t>m'avez</a:t>
            </a:r>
            <a:r>
              <a:rPr lang="en-US" sz="1600" dirty="0"/>
              <a:t> </a:t>
            </a:r>
            <a:r>
              <a:rPr lang="en-US" sz="1600" dirty="0" err="1"/>
              <a:t>vraiment</a:t>
            </a:r>
            <a:r>
              <a:rPr lang="en-US" sz="1600" dirty="0"/>
              <a:t> </a:t>
            </a:r>
            <a:r>
              <a:rPr lang="en-US" sz="1600" dirty="0" err="1"/>
              <a:t>montré</a:t>
            </a:r>
            <a:r>
              <a:rPr lang="en-US" sz="1600" dirty="0"/>
              <a:t> </a:t>
            </a:r>
            <a:r>
              <a:rPr lang="en-US" sz="1600" dirty="0" err="1"/>
              <a:t>cela</a:t>
            </a:r>
            <a:r>
              <a:rPr lang="en-US" sz="1600" dirty="0"/>
              <a:t> </a:t>
            </a:r>
            <a:r>
              <a:rPr lang="en-US" sz="1600" dirty="0" err="1"/>
              <a:t>ce</a:t>
            </a:r>
            <a:r>
              <a:rPr lang="en-US" sz="1600" dirty="0"/>
              <a:t> </a:t>
            </a:r>
            <a:r>
              <a:rPr lang="en-US" sz="1600" dirty="0" err="1"/>
              <a:t>soir</a:t>
            </a:r>
            <a:r>
              <a:rPr lang="en-US" sz="1600" dirty="0"/>
              <a:t> !</a:t>
            </a:r>
          </a:p>
        </p:txBody>
      </p:sp>
    </p:spTree>
    <p:extLst>
      <p:ext uri="{BB962C8B-B14F-4D97-AF65-F5344CB8AC3E}">
        <p14:creationId xmlns:p14="http://schemas.microsoft.com/office/powerpoint/2010/main" val="2516880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Examen des étapes suivantes</a:t>
            </a:r>
            <a:endParaRPr lang="en-CA" dirty="0"/>
          </a:p>
        </p:txBody>
      </p:sp>
      <p:sp>
        <p:nvSpPr>
          <p:cNvPr id="3" name="Content Placeholder 2"/>
          <p:cNvSpPr>
            <a:spLocks noGrp="1"/>
          </p:cNvSpPr>
          <p:nvPr>
            <p:ph sz="half" idx="10"/>
            <p:custDataLst>
              <p:tags r:id="rId2"/>
            </p:custDataLst>
          </p:nvPr>
        </p:nvSpPr>
        <p:spPr>
          <a:xfrm>
            <a:off x="685800" y="2613991"/>
            <a:ext cx="3756991" cy="3078128"/>
          </a:xfrm>
        </p:spPr>
        <p:txBody>
          <a:bodyPr/>
          <a:lstStyle/>
          <a:p>
            <a:pPr marL="285750" lvl="0" indent="-285750">
              <a:buFont typeface="Arial" panose="020B0604020202020204" pitchFamily="34" charset="0"/>
              <a:buChar char="•"/>
            </a:pPr>
            <a:r>
              <a:rPr lang="fr-CA" sz="1800" dirty="0"/>
              <a:t>Certaines conversations s’achèvent par un examen de tout plan d’action ou d’éventuelles étapes suivantes. Demander au client de se remémorer ces étapes peut être utile en fin de séance.</a:t>
            </a:r>
            <a:endParaRPr lang="en-CA" sz="1800" dirty="0"/>
          </a:p>
          <a:p>
            <a:endParaRPr lang="en-CA" sz="1800" dirty="0"/>
          </a:p>
          <a:p>
            <a:pPr marL="285750" lvl="0" indent="-285750">
              <a:buFont typeface="Arial" panose="020B0604020202020204" pitchFamily="34" charset="0"/>
              <a:buChar char="•"/>
            </a:pPr>
            <a:r>
              <a:rPr lang="fr-CA" sz="1800" dirty="0"/>
              <a:t>Cette description vous permet de confirmer la compréhension du client et de renforcer son plan d’action. Il part ainsi en réfléchissant à ces idées.</a:t>
            </a:r>
            <a:endParaRPr lang="en-CA" sz="1800" dirty="0"/>
          </a:p>
          <a:p>
            <a:pPr marL="285750" indent="-285750">
              <a:buFont typeface="Arial" panose="020B0604020202020204" pitchFamily="34" charset="0"/>
              <a:buChar char="•"/>
            </a:pPr>
            <a:endParaRPr lang="en-CA" dirty="0"/>
          </a:p>
          <a:p>
            <a:endParaRPr lang="en-CA" dirty="0"/>
          </a:p>
          <a:p>
            <a:endParaRPr lang="en-CA" dirty="0"/>
          </a:p>
        </p:txBody>
      </p:sp>
      <p:pic>
        <p:nvPicPr>
          <p:cNvPr id="11268" name="Picture 4" descr="person stepping on blue stairs"/>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747453" y="2164291"/>
            <a:ext cx="4396547" cy="293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633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Des questions?</a:t>
            </a:r>
            <a:endParaRPr lang="en-CA" dirty="0"/>
          </a:p>
        </p:txBody>
      </p:sp>
      <p:sp>
        <p:nvSpPr>
          <p:cNvPr id="3" name="Content Placeholder 2"/>
          <p:cNvSpPr>
            <a:spLocks noGrp="1"/>
          </p:cNvSpPr>
          <p:nvPr>
            <p:ph sz="half" idx="10"/>
            <p:custDataLst>
              <p:tags r:id="rId2"/>
            </p:custDataLst>
          </p:nvPr>
        </p:nvSpPr>
        <p:spPr>
          <a:xfrm>
            <a:off x="685800" y="1600200"/>
            <a:ext cx="7770812" cy="4506132"/>
          </a:xfrm>
        </p:spPr>
        <p:txBody>
          <a:bodyPr/>
          <a:lstStyle/>
          <a:p>
            <a:endParaRPr lang="en-CA" sz="1800" dirty="0">
              <a:sym typeface="Wingdings" panose="05000000000000000000" pitchFamily="2" charset="2"/>
            </a:endParaRPr>
          </a:p>
        </p:txBody>
      </p:sp>
    </p:spTree>
    <p:extLst>
      <p:ext uri="{BB962C8B-B14F-4D97-AF65-F5344CB8AC3E}">
        <p14:creationId xmlns:p14="http://schemas.microsoft.com/office/powerpoint/2010/main" val="379557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7"/>
        <p:cNvGrpSpPr/>
        <p:nvPr/>
      </p:nvGrpSpPr>
      <p:grpSpPr>
        <a:xfrm>
          <a:off x="0" y="0"/>
          <a:ext cx="0" cy="0"/>
          <a:chOff x="0" y="0"/>
          <a:chExt cx="0" cy="0"/>
        </a:xfrm>
      </p:grpSpPr>
      <p:sp>
        <p:nvSpPr>
          <p:cNvPr id="338" name="Google Shape;338;p58"/>
          <p:cNvSpPr/>
          <p:nvPr>
            <p:custDataLst>
              <p:tags r:id="rId1"/>
            </p:custDataLst>
          </p:nvPr>
        </p:nvSpPr>
        <p:spPr>
          <a:xfrm>
            <a:off x="0" y="0"/>
            <a:ext cx="9144000" cy="2120550"/>
          </a:xfrm>
          <a:prstGeom prst="rect">
            <a:avLst/>
          </a:prstGeom>
          <a:solidFill>
            <a:srgbClr val="C9DAF8">
              <a:alpha val="55310"/>
            </a:srgbClr>
          </a:solidFill>
          <a:ln>
            <a:noFill/>
          </a:ln>
        </p:spPr>
        <p:txBody>
          <a:bodyPr spcFirstLastPara="1" wrap="square" lIns="91425" tIns="91425" rIns="91425" bIns="91425" anchor="ctr" anchorCtr="0">
            <a:noAutofit/>
          </a:bodyPr>
          <a:lstStyle/>
          <a:p>
            <a:endParaRPr/>
          </a:p>
        </p:txBody>
      </p:sp>
      <p:sp>
        <p:nvSpPr>
          <p:cNvPr id="339" name="Google Shape;339;p58"/>
          <p:cNvSpPr/>
          <p:nvPr>
            <p:custDataLst>
              <p:tags r:id="rId2"/>
            </p:custDataLst>
          </p:nvPr>
        </p:nvSpPr>
        <p:spPr>
          <a:xfrm>
            <a:off x="0" y="2067875"/>
            <a:ext cx="9144000" cy="130800"/>
          </a:xfrm>
          <a:prstGeom prst="rect">
            <a:avLst/>
          </a:prstGeom>
          <a:solidFill>
            <a:srgbClr val="4EAAB1"/>
          </a:solidFill>
          <a:ln>
            <a:noFill/>
          </a:ln>
        </p:spPr>
        <p:txBody>
          <a:bodyPr spcFirstLastPara="1" wrap="square" lIns="91425" tIns="91425" rIns="91425" bIns="91425" anchor="ctr" anchorCtr="0">
            <a:noAutofit/>
          </a:bodyPr>
          <a:lstStyle/>
          <a:p>
            <a:endParaRPr/>
          </a:p>
        </p:txBody>
      </p:sp>
      <p:sp>
        <p:nvSpPr>
          <p:cNvPr id="340" name="Google Shape;340;p58"/>
          <p:cNvSpPr txBox="1">
            <a:spLocks noGrp="1"/>
          </p:cNvSpPr>
          <p:nvPr>
            <p:ph type="title"/>
            <p:custDataLst>
              <p:tags r:id="rId3"/>
            </p:custDataLst>
          </p:nvPr>
        </p:nvSpPr>
        <p:spPr>
          <a:xfrm>
            <a:off x="164100" y="1422450"/>
            <a:ext cx="8815800" cy="698100"/>
          </a:xfrm>
          <a:prstGeom prst="rect">
            <a:avLst/>
          </a:prstGeom>
          <a:noFill/>
          <a:ln>
            <a:noFill/>
          </a:ln>
        </p:spPr>
        <p:txBody>
          <a:bodyPr spcFirstLastPara="1" wrap="square" lIns="68575" tIns="68575" rIns="68575" bIns="68575" anchor="ctr" anchorCtr="0">
            <a:noAutofit/>
          </a:bodyPr>
          <a:lstStyle/>
          <a:p>
            <a:pPr>
              <a:buClr>
                <a:schemeClr val="dk1"/>
              </a:buClr>
              <a:buSzPts val="3200"/>
            </a:pPr>
            <a:r>
              <a:rPr lang="en" sz="2800" dirty="0">
                <a:solidFill>
                  <a:srgbClr val="C00000"/>
                </a:solidFill>
                <a:latin typeface="Montserrat"/>
                <a:ea typeface="Montserrat"/>
                <a:cs typeface="Montserrat"/>
                <a:sym typeface="Montserrat"/>
              </a:rPr>
              <a:t>Introduction de la </a:t>
            </a:r>
            <a:r>
              <a:rPr lang="en" sz="2800" dirty="0" err="1">
                <a:solidFill>
                  <a:srgbClr val="C00000"/>
                </a:solidFill>
                <a:latin typeface="Montserrat"/>
                <a:ea typeface="Montserrat"/>
                <a:cs typeface="Montserrat"/>
                <a:sym typeface="Montserrat"/>
              </a:rPr>
              <a:t>présentatrice</a:t>
            </a:r>
            <a:r>
              <a:rPr lang="en" sz="2800" dirty="0">
                <a:solidFill>
                  <a:srgbClr val="C00000"/>
                </a:solidFill>
                <a:latin typeface="Montserrat"/>
                <a:ea typeface="Montserrat"/>
                <a:cs typeface="Montserrat"/>
                <a:sym typeface="Montserrat"/>
              </a:rPr>
              <a:t> </a:t>
            </a:r>
            <a:r>
              <a:rPr lang="en" sz="2800" dirty="0" err="1">
                <a:solidFill>
                  <a:srgbClr val="C00000"/>
                </a:solidFill>
                <a:latin typeface="Montserrat"/>
                <a:ea typeface="Montserrat"/>
                <a:cs typeface="Montserrat"/>
                <a:sym typeface="Montserrat"/>
              </a:rPr>
              <a:t>d’aujourd’hui</a:t>
            </a:r>
            <a:endParaRPr sz="2800" dirty="0">
              <a:solidFill>
                <a:srgbClr val="C00000"/>
              </a:solidFill>
              <a:latin typeface="Montserrat"/>
              <a:ea typeface="Montserrat"/>
              <a:cs typeface="Montserrat"/>
              <a:sym typeface="Montserrat"/>
            </a:endParaRPr>
          </a:p>
        </p:txBody>
      </p:sp>
      <p:pic>
        <p:nvPicPr>
          <p:cNvPr id="341" name="Google Shape;341;p58"/>
          <p:cNvPicPr preferRelativeResize="0"/>
          <p:nvPr>
            <p:custDataLst>
              <p:tags r:id="rId4"/>
            </p:custDataLst>
          </p:nvPr>
        </p:nvPicPr>
        <p:blipFill>
          <a:blip r:embed="rId9">
            <a:alphaModFix/>
          </a:blip>
          <a:stretch>
            <a:fillRect/>
          </a:stretch>
        </p:blipFill>
        <p:spPr>
          <a:xfrm>
            <a:off x="304801" y="2609393"/>
            <a:ext cx="3179875" cy="3109212"/>
          </a:xfrm>
          <a:prstGeom prst="rect">
            <a:avLst/>
          </a:prstGeom>
          <a:noFill/>
          <a:ln>
            <a:noFill/>
          </a:ln>
        </p:spPr>
      </p:pic>
      <p:sp>
        <p:nvSpPr>
          <p:cNvPr id="342" name="Google Shape;342;p58"/>
          <p:cNvSpPr txBox="1">
            <a:spLocks noGrp="1"/>
          </p:cNvSpPr>
          <p:nvPr>
            <p:ph type="title"/>
            <p:custDataLst>
              <p:tags r:id="rId5"/>
            </p:custDataLst>
          </p:nvPr>
        </p:nvSpPr>
        <p:spPr>
          <a:xfrm>
            <a:off x="3714825" y="2893118"/>
            <a:ext cx="5042700" cy="994200"/>
          </a:xfrm>
          <a:prstGeom prst="rect">
            <a:avLst/>
          </a:prstGeom>
          <a:noFill/>
          <a:ln>
            <a:noFill/>
          </a:ln>
        </p:spPr>
        <p:txBody>
          <a:bodyPr spcFirstLastPara="1" wrap="square" lIns="68575" tIns="68575" rIns="68575" bIns="68575" anchor="ctr" anchorCtr="0">
            <a:noAutofit/>
          </a:bodyPr>
          <a:lstStyle/>
          <a:p>
            <a:pPr>
              <a:buClr>
                <a:schemeClr val="dk1"/>
              </a:buClr>
              <a:buSzPts val="3200"/>
            </a:pPr>
            <a:r>
              <a:rPr lang="en" sz="4800" dirty="0">
                <a:solidFill>
                  <a:srgbClr val="4EAAB1"/>
                </a:solidFill>
                <a:latin typeface="Montserrat"/>
                <a:ea typeface="Montserrat"/>
                <a:cs typeface="Montserrat"/>
                <a:sym typeface="Montserrat"/>
              </a:rPr>
              <a:t>Gayle Browne</a:t>
            </a:r>
            <a:endParaRPr sz="4800" dirty="0">
              <a:solidFill>
                <a:srgbClr val="4EAAB1"/>
              </a:solidFill>
              <a:latin typeface="Montserrat"/>
              <a:ea typeface="Montserrat"/>
              <a:cs typeface="Montserrat"/>
              <a:sym typeface="Montserrat"/>
            </a:endParaRPr>
          </a:p>
        </p:txBody>
      </p:sp>
      <p:sp>
        <p:nvSpPr>
          <p:cNvPr id="343" name="Google Shape;343;p58"/>
          <p:cNvSpPr txBox="1"/>
          <p:nvPr>
            <p:custDataLst>
              <p:tags r:id="rId6"/>
            </p:custDataLst>
          </p:nvPr>
        </p:nvSpPr>
        <p:spPr>
          <a:xfrm>
            <a:off x="3193091" y="3688450"/>
            <a:ext cx="6086168" cy="578100"/>
          </a:xfrm>
          <a:prstGeom prst="rect">
            <a:avLst/>
          </a:prstGeom>
          <a:noFill/>
          <a:ln>
            <a:noFill/>
          </a:ln>
        </p:spPr>
        <p:txBody>
          <a:bodyPr spcFirstLastPara="1" wrap="square" lIns="91425" tIns="91425" rIns="91425" bIns="91425" anchor="t" anchorCtr="0">
            <a:noAutofit/>
          </a:bodyPr>
          <a:lstStyle/>
          <a:p>
            <a:pPr algn="ctr"/>
            <a:r>
              <a:rPr lang="en" b="1" i="1" dirty="0">
                <a:latin typeface="Montserrat"/>
                <a:ea typeface="Montserrat"/>
                <a:cs typeface="Montserrat"/>
                <a:sym typeface="Montserrat"/>
              </a:rPr>
              <a:t> </a:t>
            </a:r>
            <a:r>
              <a:rPr lang="en" sz="1700" b="1" i="1" dirty="0" err="1">
                <a:latin typeface="Montserrat"/>
                <a:ea typeface="Montserrat"/>
                <a:cs typeface="Montserrat"/>
                <a:sym typeface="Montserrat"/>
              </a:rPr>
              <a:t>Responsable</a:t>
            </a:r>
            <a:r>
              <a:rPr lang="en" sz="1700" b="1" i="1" dirty="0">
                <a:latin typeface="Montserrat"/>
                <a:ea typeface="Montserrat"/>
                <a:cs typeface="Montserrat"/>
                <a:sym typeface="Montserrat"/>
              </a:rPr>
              <a:t> de la formation et de </a:t>
            </a:r>
            <a:r>
              <a:rPr lang="en" sz="1700" b="1" i="1" dirty="0" err="1">
                <a:latin typeface="Montserrat"/>
                <a:ea typeface="Montserrat"/>
                <a:cs typeface="Montserrat"/>
                <a:sym typeface="Montserrat"/>
              </a:rPr>
              <a:t>l’éducation</a:t>
            </a:r>
            <a:r>
              <a:rPr lang="en" sz="1700" b="1" i="1" dirty="0">
                <a:latin typeface="Montserrat"/>
                <a:ea typeface="Montserrat"/>
                <a:cs typeface="Montserrat"/>
                <a:sym typeface="Montserrat"/>
              </a:rPr>
              <a:t> </a:t>
            </a:r>
          </a:p>
          <a:p>
            <a:pPr algn="ctr"/>
            <a:r>
              <a:rPr lang="en" sz="1700" i="1" dirty="0" err="1">
                <a:latin typeface="Montserrat"/>
                <a:ea typeface="Montserrat"/>
                <a:cs typeface="Montserrat"/>
                <a:sym typeface="Montserrat"/>
              </a:rPr>
              <a:t>à</a:t>
            </a:r>
            <a:r>
              <a:rPr lang="en" sz="1700" i="1" dirty="0">
                <a:latin typeface="Montserrat"/>
                <a:ea typeface="Montserrat"/>
                <a:cs typeface="Montserrat"/>
                <a:sym typeface="Montserrat"/>
              </a:rPr>
              <a:t> </a:t>
            </a:r>
            <a:r>
              <a:rPr lang="en" sz="1700" i="1" dirty="0" err="1">
                <a:latin typeface="Montserrat"/>
                <a:ea typeface="Montserrat"/>
                <a:cs typeface="Montserrat"/>
                <a:sym typeface="Montserrat"/>
              </a:rPr>
              <a:t>Jeunesse</a:t>
            </a:r>
            <a:r>
              <a:rPr lang="en" sz="1700" i="1" dirty="0">
                <a:latin typeface="Montserrat"/>
                <a:ea typeface="Montserrat"/>
                <a:cs typeface="Montserrat"/>
                <a:sym typeface="Montserrat"/>
              </a:rPr>
              <a:t>, </a:t>
            </a:r>
            <a:r>
              <a:rPr lang="en" sz="1700" i="1" dirty="0" err="1">
                <a:latin typeface="Montserrat"/>
                <a:ea typeface="Montserrat"/>
                <a:cs typeface="Montserrat"/>
                <a:sym typeface="Montserrat"/>
              </a:rPr>
              <a:t>J’écoute</a:t>
            </a:r>
            <a:endParaRPr sz="1700" i="1" dirty="0">
              <a:latin typeface="Montserrat"/>
              <a:ea typeface="Montserrat"/>
              <a:cs typeface="Montserrat"/>
              <a:sym typeface="Montserrat"/>
            </a:endParaRPr>
          </a:p>
        </p:txBody>
      </p:sp>
    </p:spTree>
    <p:extLst>
      <p:ext uri="{BB962C8B-B14F-4D97-AF65-F5344CB8AC3E}">
        <p14:creationId xmlns:p14="http://schemas.microsoft.com/office/powerpoint/2010/main" val="381400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custDataLst>
              <p:tags r:id="rId1"/>
            </p:custDataLst>
          </p:nvPr>
        </p:nvSpPr>
        <p:spPr/>
        <p:txBody>
          <a:bodyPr/>
          <a:lstStyle/>
          <a:p>
            <a:r>
              <a:rPr lang="fr-CA" dirty="0"/>
              <a:t>Communication et counseling en ligne avec des jeunes</a:t>
            </a:r>
            <a:endParaRPr lang="en-CA" dirty="0"/>
          </a:p>
        </p:txBody>
      </p:sp>
      <p:sp>
        <p:nvSpPr>
          <p:cNvPr id="2" name="Content Placeholder 1"/>
          <p:cNvSpPr>
            <a:spLocks noGrp="1"/>
          </p:cNvSpPr>
          <p:nvPr>
            <p:ph sz="quarter" idx="12"/>
            <p:custDataLst>
              <p:tags r:id="rId2"/>
            </p:custDataLst>
          </p:nvPr>
        </p:nvSpPr>
        <p:spPr/>
        <p:txBody>
          <a:bodyPr/>
          <a:lstStyle/>
          <a:p>
            <a:r>
              <a:rPr lang="en-US" dirty="0" err="1"/>
              <a:t>Octobre</a:t>
            </a:r>
            <a:r>
              <a:rPr lang="en-US" dirty="0"/>
              <a:t> 2019</a:t>
            </a:r>
          </a:p>
        </p:txBody>
      </p:sp>
    </p:spTree>
    <p:extLst>
      <p:ext uri="{BB962C8B-B14F-4D97-AF65-F5344CB8AC3E}">
        <p14:creationId xmlns:p14="http://schemas.microsoft.com/office/powerpoint/2010/main" val="144994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96957" y="505155"/>
            <a:ext cx="7770812" cy="569576"/>
          </a:xfrm>
        </p:spPr>
        <p:txBody>
          <a:bodyPr/>
          <a:lstStyle/>
          <a:p>
            <a:r>
              <a:rPr lang="fr-CA" dirty="0"/>
              <a:t>Objectifs d’apprentissage</a:t>
            </a:r>
            <a:endParaRPr lang="en-CA" dirty="0"/>
          </a:p>
        </p:txBody>
      </p:sp>
      <p:sp>
        <p:nvSpPr>
          <p:cNvPr id="3" name="Content Placeholder 2"/>
          <p:cNvSpPr>
            <a:spLocks noGrp="1"/>
          </p:cNvSpPr>
          <p:nvPr>
            <p:ph sz="half" idx="10"/>
            <p:custDataLst>
              <p:tags r:id="rId2"/>
            </p:custDataLst>
          </p:nvPr>
        </p:nvSpPr>
        <p:spPr>
          <a:xfrm>
            <a:off x="496957" y="1878495"/>
            <a:ext cx="3448878" cy="4297680"/>
          </a:xfrm>
        </p:spPr>
        <p:txBody>
          <a:bodyPr/>
          <a:lstStyle/>
          <a:p>
            <a:pPr marL="342900" lvl="0" indent="-342900">
              <a:buFont typeface="+mj-lt"/>
              <a:buAutoNum type="arabicPeriod"/>
            </a:pPr>
            <a:r>
              <a:rPr lang="fr-CA" dirty="0"/>
              <a:t>Pourquoi il est avantageux de joindre les clients en ligne </a:t>
            </a:r>
            <a:endParaRPr lang="en-CA" dirty="0"/>
          </a:p>
          <a:p>
            <a:pPr marL="342900" lvl="0" indent="-342900">
              <a:buFont typeface="+mj-lt"/>
              <a:buAutoNum type="arabicPeriod"/>
            </a:pPr>
            <a:r>
              <a:rPr lang="fr-CA" dirty="0"/>
              <a:t>Défis particuliers à la communication numérique en soutien aux clients</a:t>
            </a:r>
            <a:endParaRPr lang="en-CA" dirty="0"/>
          </a:p>
          <a:p>
            <a:pPr marL="342900" lvl="0" indent="-342900">
              <a:buFont typeface="+mj-lt"/>
              <a:buAutoNum type="arabicPeriod"/>
            </a:pPr>
            <a:r>
              <a:rPr lang="fr-CA" dirty="0"/>
              <a:t>Savoir communiquer l’empathie et la chaleur par voie électronique </a:t>
            </a:r>
            <a:endParaRPr lang="en-CA" dirty="0"/>
          </a:p>
          <a:p>
            <a:pPr marL="342900" lvl="0" indent="-342900">
              <a:buFont typeface="+mj-lt"/>
              <a:buAutoNum type="arabicPeriod"/>
            </a:pPr>
            <a:r>
              <a:rPr lang="fr-CA" dirty="0"/>
              <a:t>Considérer le langage utilisé dans la communication en ligne à l’égard du ton et du professionnalisme </a:t>
            </a:r>
            <a:endParaRPr lang="en-CA" dirty="0"/>
          </a:p>
          <a:p>
            <a:pPr marL="342900" lvl="0" indent="-342900">
              <a:buFont typeface="+mj-lt"/>
              <a:buAutoNum type="arabicPeriod"/>
            </a:pPr>
            <a:r>
              <a:rPr lang="fr-CA" dirty="0"/>
              <a:t>Savoir renouer après une interruption et créer un rapport interpersonnel</a:t>
            </a:r>
            <a:endParaRPr lang="en-CA" dirty="0"/>
          </a:p>
          <a:p>
            <a:pPr marL="342900" lvl="0" indent="-342900">
              <a:buFont typeface="+mj-lt"/>
              <a:buAutoNum type="arabicPeriod"/>
            </a:pPr>
            <a:r>
              <a:rPr lang="fr-CA" dirty="0"/>
              <a:t>Examiner les conclusions possibles d’une séance et les étapes suivantes</a:t>
            </a:r>
            <a:endParaRPr lang="en-CA" dirty="0"/>
          </a:p>
          <a:p>
            <a:pPr marL="342900" indent="-342900">
              <a:buAutoNum type="arabicPeriod"/>
            </a:pPr>
            <a:endParaRPr lang="en-CA" dirty="0"/>
          </a:p>
          <a:p>
            <a:endParaRPr lang="en-CA" dirty="0"/>
          </a:p>
        </p:txBody>
      </p:sp>
      <p:pic>
        <p:nvPicPr>
          <p:cNvPr id="3074" name="Picture 2" descr="man wearing headphone using laptop while sitting beside table inside cafe"/>
          <p:cNvPicPr>
            <a:picLocks noChangeAspect="1" noChangeArrowheads="1"/>
          </p:cNvPicPr>
          <p:nvPr>
            <p:custDataLst>
              <p:tags r:id="rId3"/>
            </p:custDataLst>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0357" y="2216425"/>
            <a:ext cx="3377715" cy="2955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21400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7593" y="167873"/>
            <a:ext cx="8548693" cy="569576"/>
          </a:xfrm>
        </p:spPr>
        <p:txBody>
          <a:bodyPr/>
          <a:lstStyle/>
          <a:p>
            <a:r>
              <a:rPr lang="fr-CA" dirty="0"/>
              <a:t>Le soutien en ligne permet de joindre les jeunes qui :</a:t>
            </a:r>
            <a:endParaRPr lang="en-CA" dirty="0"/>
          </a:p>
        </p:txBody>
      </p:sp>
      <p:sp>
        <p:nvSpPr>
          <p:cNvPr id="3" name="Content Placeholder 2"/>
          <p:cNvSpPr>
            <a:spLocks noGrp="1"/>
          </p:cNvSpPr>
          <p:nvPr>
            <p:ph sz="half" idx="10"/>
            <p:custDataLst>
              <p:tags r:id="rId2"/>
            </p:custDataLst>
          </p:nvPr>
        </p:nvSpPr>
        <p:spPr>
          <a:xfrm>
            <a:off x="377593" y="977815"/>
            <a:ext cx="6208600" cy="5695122"/>
          </a:xfrm>
        </p:spPr>
        <p:txBody>
          <a:bodyPr/>
          <a:lstStyle/>
          <a:p>
            <a:pPr marL="285750" lvl="0" indent="-285750">
              <a:buFont typeface="Arial" panose="020B0604020202020204" pitchFamily="34" charset="0"/>
              <a:buChar char="•"/>
            </a:pPr>
            <a:r>
              <a:rPr lang="fr-CA" dirty="0"/>
              <a:t>pour divers motifs, choisissent des moyens de communication informels</a:t>
            </a:r>
            <a:br>
              <a:rPr lang="fr-CA" dirty="0"/>
            </a:br>
            <a:endParaRPr lang="en-CA" dirty="0"/>
          </a:p>
          <a:p>
            <a:pPr marL="285750" lvl="0" indent="-285750">
              <a:buFont typeface="Arial" panose="020B0604020202020204" pitchFamily="34" charset="0"/>
              <a:buChar char="•"/>
            </a:pPr>
            <a:r>
              <a:rPr lang="fr-CA" dirty="0"/>
              <a:t>ne vivent pas à proximité des services de santé mentale</a:t>
            </a:r>
            <a:br>
              <a:rPr lang="fr-CA" dirty="0"/>
            </a:br>
            <a:endParaRPr lang="en-CA" dirty="0"/>
          </a:p>
          <a:p>
            <a:pPr marL="285750" lvl="0" indent="-285750">
              <a:buFont typeface="Arial" panose="020B0604020202020204" pitchFamily="34" charset="0"/>
              <a:buChar char="•"/>
            </a:pPr>
            <a:r>
              <a:rPr lang="fr-CA" dirty="0"/>
              <a:t>tentent d’obtenir des services formels de santé mentale, mais rencontrent des obstacles, notamment l’inaccessibilité, l’absence de moyens de transport, l’attitude des</a:t>
            </a:r>
            <a:r>
              <a:rPr lang="fr-CA" dirty="0">
                <a:solidFill>
                  <a:srgbClr val="FF0000"/>
                </a:solidFill>
              </a:rPr>
              <a:t> </a:t>
            </a:r>
            <a:r>
              <a:rPr lang="fr-CA" dirty="0"/>
              <a:t>soignants et les stigmates culturels</a:t>
            </a:r>
            <a:br>
              <a:rPr lang="fr-CA" dirty="0"/>
            </a:br>
            <a:endParaRPr lang="en-CA" dirty="0"/>
          </a:p>
          <a:p>
            <a:pPr marL="285750" lvl="0" indent="-285750">
              <a:buFont typeface="Arial" panose="020B0604020202020204" pitchFamily="34" charset="0"/>
              <a:buChar char="•"/>
            </a:pPr>
            <a:r>
              <a:rPr lang="fr-CA" dirty="0"/>
              <a:t>sont déjà en lien avec des services de santé mentale, mais ont du mal à respecter les rendez-vous</a:t>
            </a:r>
            <a:br>
              <a:rPr lang="fr-CA" dirty="0"/>
            </a:br>
            <a:endParaRPr lang="en-CA" dirty="0"/>
          </a:p>
          <a:p>
            <a:pPr marL="285750" lvl="0" indent="-285750">
              <a:buFont typeface="Arial" panose="020B0604020202020204" pitchFamily="34" charset="0"/>
              <a:buChar char="•"/>
            </a:pPr>
            <a:r>
              <a:rPr lang="fr-CA" dirty="0"/>
              <a:t>ont de graves problèmes exigeant un soutien accru comparé à celui offert par les systèmes formels de santé mentale et par les membres de la communauté immédiate</a:t>
            </a:r>
            <a:br>
              <a:rPr lang="fr-CA" dirty="0"/>
            </a:br>
            <a:endParaRPr lang="en-CA" dirty="0"/>
          </a:p>
          <a:p>
            <a:pPr marL="285750" lvl="0" indent="-285750">
              <a:buFont typeface="Arial" panose="020B0604020202020204" pitchFamily="34" charset="0"/>
              <a:buChar char="•"/>
            </a:pPr>
            <a:r>
              <a:rPr lang="fr-CA" dirty="0"/>
              <a:t>n’ont pas de problèmes de santé mentale, mais ont plutôt besoin d’aide et de soutien pour relever les défis propres à la vie courante de la plupart des jeunes</a:t>
            </a:r>
            <a:br>
              <a:rPr lang="fr-CA" dirty="0"/>
            </a:br>
            <a:endParaRPr lang="en-CA" dirty="0"/>
          </a:p>
          <a:p>
            <a:pPr marL="285750" lvl="0" indent="-285750">
              <a:buFont typeface="Arial" panose="020B0604020202020204" pitchFamily="34" charset="0"/>
              <a:buChar char="•"/>
            </a:pPr>
            <a:r>
              <a:rPr lang="fr-CA" dirty="0"/>
              <a:t>peuvent avoir une perte auditive et communiquent plus facilement par écrit</a:t>
            </a:r>
            <a:br>
              <a:rPr lang="fr-CA" dirty="0"/>
            </a:br>
            <a:endParaRPr lang="en-CA" dirty="0"/>
          </a:p>
          <a:p>
            <a:pPr marL="285750" lvl="0" indent="-285750">
              <a:buFont typeface="Arial" panose="020B0604020202020204" pitchFamily="34" charset="0"/>
              <a:buChar char="•"/>
            </a:pPr>
            <a:r>
              <a:rPr lang="fr-CA" dirty="0"/>
              <a:t>recherchent la confidentialité et ne veulent pas qu’on les entend au foyer</a:t>
            </a:r>
            <a:endParaRPr lang="en-CA" dirty="0"/>
          </a:p>
          <a:p>
            <a:endParaRPr lang="en-CA" dirty="0"/>
          </a:p>
        </p:txBody>
      </p:sp>
      <p:pic>
        <p:nvPicPr>
          <p:cNvPr id="4" name="Picture 3"/>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rot="1735585">
            <a:off x="6922643" y="1282552"/>
            <a:ext cx="666850" cy="666850"/>
          </a:xfrm>
          <a:prstGeom prst="rect">
            <a:avLst/>
          </a:prstGeom>
        </p:spPr>
      </p:pic>
      <p:pic>
        <p:nvPicPr>
          <p:cNvPr id="5" name="Picture 4"/>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7940534" y="1895313"/>
            <a:ext cx="677526" cy="677526"/>
          </a:xfrm>
          <a:prstGeom prst="rect">
            <a:avLst/>
          </a:prstGeom>
        </p:spPr>
      </p:pic>
      <p:pic>
        <p:nvPicPr>
          <p:cNvPr id="8" name="Picture 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6908065" y="3021495"/>
            <a:ext cx="640657" cy="640657"/>
          </a:xfrm>
          <a:prstGeom prst="rect">
            <a:avLst/>
          </a:prstGeom>
        </p:spPr>
      </p:pic>
      <p:pic>
        <p:nvPicPr>
          <p:cNvPr id="9" name="Picture 8"/>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rot="20311557">
            <a:off x="7940533" y="3920986"/>
            <a:ext cx="677527" cy="677527"/>
          </a:xfrm>
          <a:prstGeom prst="rect">
            <a:avLst/>
          </a:prstGeom>
        </p:spPr>
      </p:pic>
      <p:pic>
        <p:nvPicPr>
          <p:cNvPr id="10" name="Picture 9"/>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6942189" y="4884175"/>
            <a:ext cx="572408" cy="572408"/>
          </a:xfrm>
          <a:prstGeom prst="rect">
            <a:avLst/>
          </a:prstGeom>
        </p:spPr>
      </p:pic>
      <p:pic>
        <p:nvPicPr>
          <p:cNvPr id="11" name="Picture 10"/>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rot="1217471">
            <a:off x="7977225" y="5406888"/>
            <a:ext cx="677892" cy="677892"/>
          </a:xfrm>
          <a:prstGeom prst="rect">
            <a:avLst/>
          </a:prstGeom>
        </p:spPr>
      </p:pic>
    </p:spTree>
    <p:extLst>
      <p:ext uri="{BB962C8B-B14F-4D97-AF65-F5344CB8AC3E}">
        <p14:creationId xmlns:p14="http://schemas.microsoft.com/office/powerpoint/2010/main" val="271754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85615" y="404389"/>
            <a:ext cx="7770812" cy="569576"/>
          </a:xfrm>
        </p:spPr>
        <p:txBody>
          <a:bodyPr/>
          <a:lstStyle/>
          <a:p>
            <a:r>
              <a:rPr lang="fr-CA" dirty="0"/>
              <a:t>Communication et counseling en ligne</a:t>
            </a:r>
            <a:endParaRPr lang="en-CA" dirty="0"/>
          </a:p>
        </p:txBody>
      </p:sp>
      <p:sp>
        <p:nvSpPr>
          <p:cNvPr id="3" name="Content Placeholder 2"/>
          <p:cNvSpPr>
            <a:spLocks noGrp="1"/>
          </p:cNvSpPr>
          <p:nvPr>
            <p:ph sz="half" idx="10"/>
            <p:custDataLst>
              <p:tags r:id="rId2"/>
            </p:custDataLst>
          </p:nvPr>
        </p:nvSpPr>
        <p:spPr>
          <a:xfrm>
            <a:off x="585615" y="1182757"/>
            <a:ext cx="3916017" cy="5049078"/>
          </a:xfrm>
        </p:spPr>
        <p:txBody>
          <a:bodyPr/>
          <a:lstStyle/>
          <a:p>
            <a:endParaRPr lang="en-CA" sz="1800" dirty="0"/>
          </a:p>
          <a:p>
            <a:r>
              <a:rPr lang="fr-CA" dirty="0"/>
              <a:t>Difficile de soutenir des clients sans les voir ou les entendre, et le perfectionnement des compétences requises exige du temps.</a:t>
            </a:r>
            <a:endParaRPr lang="en-CA" dirty="0"/>
          </a:p>
          <a:p>
            <a:r>
              <a:rPr lang="fr-CA" dirty="0"/>
              <a:t> </a:t>
            </a:r>
            <a:endParaRPr lang="en-CA" dirty="0"/>
          </a:p>
          <a:p>
            <a:r>
              <a:rPr lang="fr-CA" dirty="0"/>
              <a:t>Nous devons leur accorder encore plus d’attention puisque l’information sur le client ne peut être obtenue que d’une seule manière.</a:t>
            </a:r>
            <a:endParaRPr lang="en-CA" dirty="0"/>
          </a:p>
          <a:p>
            <a:r>
              <a:rPr lang="fr-CA" dirty="0"/>
              <a:t> </a:t>
            </a:r>
            <a:endParaRPr lang="en-CA" dirty="0"/>
          </a:p>
          <a:p>
            <a:r>
              <a:rPr lang="fr-CA" dirty="0"/>
              <a:t>La curiosité est également de mise. Il faut demander des renseignements et des détails précis, qui ne sont pas toujours communiqués par écrit.</a:t>
            </a:r>
            <a:endParaRPr lang="en-CA" dirty="0"/>
          </a:p>
          <a:p>
            <a:r>
              <a:rPr lang="fr-CA" dirty="0"/>
              <a:t> </a:t>
            </a:r>
            <a:endParaRPr lang="en-CA" dirty="0"/>
          </a:p>
          <a:p>
            <a:r>
              <a:rPr lang="fr-CA" dirty="0"/>
              <a:t>L’expérience du soutien individuel et téléphonique vous aidera à fournir des services de counseling en ligne puisque vous aurez l’habitude d’avoir peu de moyens pour recueillir de l’information.</a:t>
            </a:r>
            <a:br>
              <a:rPr lang="fr-CA" dirty="0"/>
            </a:br>
            <a:endParaRPr lang="en-CA" dirty="0"/>
          </a:p>
        </p:txBody>
      </p:sp>
      <p:pic>
        <p:nvPicPr>
          <p:cNvPr id="4" name="Picture 3"/>
          <p:cNvPicPr>
            <a:picLocks noChangeAspect="1"/>
          </p:cNvPicPr>
          <p:nvPr>
            <p:custDataLst>
              <p:tags r:id="rId3"/>
            </p:custDataLst>
          </p:nvPr>
        </p:nvPicPr>
        <p:blipFill>
          <a:blip r:embed="rId6"/>
          <a:stretch>
            <a:fillRect/>
          </a:stretch>
        </p:blipFill>
        <p:spPr>
          <a:xfrm>
            <a:off x="5072226" y="2196854"/>
            <a:ext cx="3314812" cy="3032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312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KHP Interior Pages">
  <a:themeElements>
    <a:clrScheme name="Custom 5">
      <a:dk1>
        <a:srgbClr val="414448"/>
      </a:dk1>
      <a:lt1>
        <a:srgbClr val="FFFFFF"/>
      </a:lt1>
      <a:dk2>
        <a:srgbClr val="FFFFFF"/>
      </a:dk2>
      <a:lt2>
        <a:srgbClr val="1082BC"/>
      </a:lt2>
      <a:accent1>
        <a:srgbClr val="D70086"/>
      </a:accent1>
      <a:accent2>
        <a:srgbClr val="17B65C"/>
      </a:accent2>
      <a:accent3>
        <a:srgbClr val="6021AF"/>
      </a:accent3>
      <a:accent4>
        <a:srgbClr val="E70A2A"/>
      </a:accent4>
      <a:accent5>
        <a:srgbClr val="001489"/>
      </a:accent5>
      <a:accent6>
        <a:srgbClr val="1082BC"/>
      </a:accent6>
      <a:hlink>
        <a:srgbClr val="000076"/>
      </a:hlink>
      <a:folHlink>
        <a:srgbClr val="0000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HP Cover pages">
  <a:themeElements>
    <a:clrScheme name="KHP v2">
      <a:dk1>
        <a:srgbClr val="414448"/>
      </a:dk1>
      <a:lt1>
        <a:srgbClr val="FFFFFF"/>
      </a:lt1>
      <a:dk2>
        <a:srgbClr val="FFFFFF"/>
      </a:dk2>
      <a:lt2>
        <a:srgbClr val="1082BC"/>
      </a:lt2>
      <a:accent1>
        <a:srgbClr val="D70086"/>
      </a:accent1>
      <a:accent2>
        <a:srgbClr val="17B65C"/>
      </a:accent2>
      <a:accent3>
        <a:srgbClr val="6021AF"/>
      </a:accent3>
      <a:accent4>
        <a:srgbClr val="E70A2A"/>
      </a:accent4>
      <a:accent5>
        <a:srgbClr val="001489"/>
      </a:accent5>
      <a:accent6>
        <a:srgbClr val="FEC909"/>
      </a:accent6>
      <a:hlink>
        <a:srgbClr val="000076"/>
      </a:hlink>
      <a:folHlink>
        <a:srgbClr val="0000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4183</TotalTime>
  <Words>2566</Words>
  <Application>Microsoft Office PowerPoint</Application>
  <PresentationFormat>On-screen Show (4:3)</PresentationFormat>
  <Paragraphs>403</Paragraphs>
  <Slides>43</Slides>
  <Notes>36</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KHP Interior Pages</vt:lpstr>
      <vt:lpstr>KHP Cover pages</vt:lpstr>
      <vt:lpstr>PowerPoint Presentation</vt:lpstr>
      <vt:lpstr>INSPIRATION POUR LE WEBINAIRE </vt:lpstr>
      <vt:lpstr>PowerPoint Presentation</vt:lpstr>
      <vt:lpstr>PowerPoint Presentation</vt:lpstr>
      <vt:lpstr>Introduction de la présentatrice d’aujourd’hui</vt:lpstr>
      <vt:lpstr>PowerPoint Presentation</vt:lpstr>
      <vt:lpstr>Objectifs d’apprentissage</vt:lpstr>
      <vt:lpstr>Le soutien en ligne permet de joindre les jeunes qui :</vt:lpstr>
      <vt:lpstr>Communication et counseling en ligne</vt:lpstr>
      <vt:lpstr>Au départ</vt:lpstr>
      <vt:lpstr>Collecte d’informations</vt:lpstr>
      <vt:lpstr>Attention</vt:lpstr>
      <vt:lpstr>Manque d’indices contextuels</vt:lpstr>
      <vt:lpstr>Questions à poser…</vt:lpstr>
      <vt:lpstr>Langage</vt:lpstr>
      <vt:lpstr>Ton ambigu</vt:lpstr>
      <vt:lpstr>Ton ambigu</vt:lpstr>
      <vt:lpstr>Comment clarifier le ton?</vt:lpstr>
      <vt:lpstr>Éléments de style : simplicité, brièveté et sincérité</vt:lpstr>
      <vt:lpstr>Le défi en un paragraphe</vt:lpstr>
      <vt:lpstr>Maintenir le professionnalisme des communications</vt:lpstr>
      <vt:lpstr>Acronyms, Slang and </vt:lpstr>
      <vt:lpstr>Chaleur</vt:lpstr>
      <vt:lpstr>Chaleur</vt:lpstr>
      <vt:lpstr>Exemple de propos chaleureux</vt:lpstr>
      <vt:lpstr>Exprimer de la chaleur</vt:lpstr>
      <vt:lpstr>Empathie et authenticité </vt:lpstr>
      <vt:lpstr>L’empathie</vt:lpstr>
      <vt:lpstr>Comment manifester son empathie dans un texte?</vt:lpstr>
      <vt:lpstr>Exemples d’encadrement affectif</vt:lpstr>
      <vt:lpstr>Authenticité</vt:lpstr>
      <vt:lpstr>Confiance</vt:lpstr>
      <vt:lpstr>Confiance</vt:lpstr>
      <vt:lpstr>Relations et interruptions</vt:lpstr>
      <vt:lpstr>  Interruptions indirectes</vt:lpstr>
      <vt:lpstr>Interruptions directes</vt:lpstr>
      <vt:lpstr>Notre contribution aux interruptions</vt:lpstr>
      <vt:lpstr>Renouer après interruption</vt:lpstr>
      <vt:lpstr>Conclusions</vt:lpstr>
      <vt:lpstr>Préparer la fin de la séance </vt:lpstr>
      <vt:lpstr>Résumé de la séance</vt:lpstr>
      <vt:lpstr>Examen des étapes suivantes</vt:lpstr>
      <vt:lpstr>Des questions?</vt:lpstr>
    </vt:vector>
  </TitlesOfParts>
  <Company>J Walter Thompson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p0103629</cp:lastModifiedBy>
  <cp:revision>318</cp:revision>
  <cp:lastPrinted>2018-09-20T14:05:42Z</cp:lastPrinted>
  <dcterms:created xsi:type="dcterms:W3CDTF">2016-10-20T13:56:28Z</dcterms:created>
  <dcterms:modified xsi:type="dcterms:W3CDTF">2020-03-11T17:26:57Z</dcterms:modified>
</cp:coreProperties>
</file>