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300" r:id="rId4"/>
    <p:sldId id="301" r:id="rId5"/>
    <p:sldId id="261" r:id="rId6"/>
    <p:sldId id="262" r:id="rId7"/>
    <p:sldId id="278" r:id="rId8"/>
    <p:sldId id="279" r:id="rId9"/>
    <p:sldId id="280" r:id="rId10"/>
    <p:sldId id="297" r:id="rId11"/>
    <p:sldId id="296" r:id="rId12"/>
    <p:sldId id="294" r:id="rId13"/>
    <p:sldId id="298" r:id="rId14"/>
    <p:sldId id="299" r:id="rId15"/>
    <p:sldId id="271" r:id="rId16"/>
    <p:sldId id="272" r:id="rId17"/>
    <p:sldId id="273" r:id="rId18"/>
    <p:sldId id="274" r:id="rId19"/>
    <p:sldId id="275" r:id="rId20"/>
    <p:sldId id="276" r:id="rId21"/>
    <p:sldId id="30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34"/>
    <p:restoredTop sz="95324"/>
  </p:normalViewPr>
  <p:slideViewPr>
    <p:cSldViewPr snapToGrid="0" snapToObjects="1">
      <p:cViewPr varScale="1">
        <p:scale>
          <a:sx n="64" d="100"/>
          <a:sy n="64" d="100"/>
        </p:scale>
        <p:origin x="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6C9E3-A580-F242-AE01-B0F4A1B23A6A}" type="doc">
      <dgm:prSet loTypeId="urn:microsoft.com/office/officeart/2008/layout/VerticalCircleLis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FDE99C-3C07-7942-90E9-E4D3F113A442}">
      <dgm:prSet phldrT="[Text]"/>
      <dgm:spPr/>
      <dgm:t>
        <a:bodyPr/>
        <a:lstStyle/>
        <a:p>
          <a:r>
            <a:rPr lang="ru-RU" dirty="0"/>
            <a:t>Причины употребления</a:t>
          </a:r>
          <a:endParaRPr lang="en-US" dirty="0"/>
        </a:p>
      </dgm:t>
    </dgm:pt>
    <dgm:pt modelId="{4937B580-F83A-D545-8AD0-DA8513F3C95E}" type="parTrans" cxnId="{D0558B7B-D515-714F-96D4-7F703BF8CF58}">
      <dgm:prSet/>
      <dgm:spPr/>
      <dgm:t>
        <a:bodyPr/>
        <a:lstStyle/>
        <a:p>
          <a:endParaRPr lang="en-US"/>
        </a:p>
      </dgm:t>
    </dgm:pt>
    <dgm:pt modelId="{1D2550E1-0C26-2E4F-A906-F23FAE74F547}" type="sibTrans" cxnId="{D0558B7B-D515-714F-96D4-7F703BF8CF58}">
      <dgm:prSet/>
      <dgm:spPr/>
      <dgm:t>
        <a:bodyPr/>
        <a:lstStyle/>
        <a:p>
          <a:endParaRPr lang="en-US"/>
        </a:p>
      </dgm:t>
    </dgm:pt>
    <dgm:pt modelId="{5D8A71B0-0245-494F-B7F8-56E954F3B96A}">
      <dgm:prSet phldrT="[Text]"/>
      <dgm:spPr/>
      <dgm:t>
        <a:bodyPr/>
        <a:lstStyle/>
        <a:p>
          <a:r>
            <a:rPr lang="ru-RU" dirty="0"/>
            <a:t>Личные проблемы</a:t>
          </a:r>
        </a:p>
        <a:p>
          <a:r>
            <a:rPr lang="ru-RU" dirty="0"/>
            <a:t>Социальные проблемы</a:t>
          </a:r>
        </a:p>
        <a:p>
          <a:r>
            <a:rPr lang="ru-RU" dirty="0"/>
            <a:t>Досуг и удовольствие</a:t>
          </a:r>
        </a:p>
      </dgm:t>
    </dgm:pt>
    <dgm:pt modelId="{9A3CDDF0-0520-534D-8A1F-3D8FA4157030}" type="parTrans" cxnId="{49C1FB3D-AA23-1E48-971A-641B51C560D1}">
      <dgm:prSet/>
      <dgm:spPr/>
      <dgm:t>
        <a:bodyPr/>
        <a:lstStyle/>
        <a:p>
          <a:endParaRPr lang="en-US"/>
        </a:p>
      </dgm:t>
    </dgm:pt>
    <dgm:pt modelId="{54E7CBFF-AB7A-2541-B279-C88D5B4C183B}" type="sibTrans" cxnId="{49C1FB3D-AA23-1E48-971A-641B51C560D1}">
      <dgm:prSet/>
      <dgm:spPr/>
      <dgm:t>
        <a:bodyPr/>
        <a:lstStyle/>
        <a:p>
          <a:endParaRPr lang="en-US"/>
        </a:p>
      </dgm:t>
    </dgm:pt>
    <dgm:pt modelId="{A8B465AC-DC9D-394A-8F73-52F7E5B24E9A}">
      <dgm:prSet phldrT="[Text]"/>
      <dgm:spPr/>
      <dgm:t>
        <a:bodyPr/>
        <a:lstStyle/>
        <a:p>
          <a:r>
            <a:rPr lang="ru-RU" dirty="0"/>
            <a:t>Репрессивная политика</a:t>
          </a:r>
          <a:endParaRPr lang="en-US" dirty="0"/>
        </a:p>
      </dgm:t>
    </dgm:pt>
    <dgm:pt modelId="{232CA2F2-85F2-E840-A0AB-C7C76CA27529}" type="parTrans" cxnId="{A6898E9B-258E-0F43-AA3C-6340554CF1D2}">
      <dgm:prSet/>
      <dgm:spPr/>
      <dgm:t>
        <a:bodyPr/>
        <a:lstStyle/>
        <a:p>
          <a:endParaRPr lang="en-US"/>
        </a:p>
      </dgm:t>
    </dgm:pt>
    <dgm:pt modelId="{E18D4DEF-4C26-4E41-BE94-E0148DF533D6}" type="sibTrans" cxnId="{A6898E9B-258E-0F43-AA3C-6340554CF1D2}">
      <dgm:prSet/>
      <dgm:spPr/>
      <dgm:t>
        <a:bodyPr/>
        <a:lstStyle/>
        <a:p>
          <a:endParaRPr lang="en-US"/>
        </a:p>
      </dgm:t>
    </dgm:pt>
    <dgm:pt modelId="{57EB82DF-8F17-8748-ADB0-5C1166B442CE}">
      <dgm:prSet phldrT="[Text]"/>
      <dgm:spPr/>
      <dgm:t>
        <a:bodyPr/>
        <a:lstStyle/>
        <a:p>
          <a:r>
            <a:rPr lang="ru-RU" dirty="0"/>
            <a:t>Нерациональна</a:t>
          </a:r>
        </a:p>
      </dgm:t>
    </dgm:pt>
    <dgm:pt modelId="{A8DE5CB8-3059-6749-93CF-B75D11213F0E}" type="parTrans" cxnId="{9ED05EE2-46D3-F84A-99A6-816F1AE210F4}">
      <dgm:prSet/>
      <dgm:spPr/>
      <dgm:t>
        <a:bodyPr/>
        <a:lstStyle/>
        <a:p>
          <a:endParaRPr lang="en-US"/>
        </a:p>
      </dgm:t>
    </dgm:pt>
    <dgm:pt modelId="{53DE5200-4CDC-1E41-A0E9-018492E2BABF}" type="sibTrans" cxnId="{9ED05EE2-46D3-F84A-99A6-816F1AE210F4}">
      <dgm:prSet/>
      <dgm:spPr/>
      <dgm:t>
        <a:bodyPr/>
        <a:lstStyle/>
        <a:p>
          <a:endParaRPr lang="en-US"/>
        </a:p>
      </dgm:t>
    </dgm:pt>
    <dgm:pt modelId="{CDD280A1-F252-924B-9D43-04552835860B}">
      <dgm:prSet phldrT="[Text]"/>
      <dgm:spPr/>
      <dgm:t>
        <a:bodyPr/>
        <a:lstStyle/>
        <a:p>
          <a:r>
            <a:rPr lang="ru-RU" dirty="0"/>
            <a:t>Наказания за наркотики нарушают принцип пропорциональности, так как в основном употребление вредит самому потребителю, а не окружающим</a:t>
          </a:r>
          <a:endParaRPr lang="en-US" dirty="0"/>
        </a:p>
      </dgm:t>
    </dgm:pt>
    <dgm:pt modelId="{9E83FAEF-2984-324B-B327-EB87E5F85293}" type="parTrans" cxnId="{7581C45F-1AB4-B84F-A286-BCE5A87F95A5}">
      <dgm:prSet/>
      <dgm:spPr/>
      <dgm:t>
        <a:bodyPr/>
        <a:lstStyle/>
        <a:p>
          <a:endParaRPr lang="en-US"/>
        </a:p>
      </dgm:t>
    </dgm:pt>
    <dgm:pt modelId="{EB49C773-8C51-AA45-9011-82DAA9629D4C}" type="sibTrans" cxnId="{7581C45F-1AB4-B84F-A286-BCE5A87F95A5}">
      <dgm:prSet/>
      <dgm:spPr/>
      <dgm:t>
        <a:bodyPr/>
        <a:lstStyle/>
        <a:p>
          <a:endParaRPr lang="en-US"/>
        </a:p>
      </dgm:t>
    </dgm:pt>
    <dgm:pt modelId="{98F0B2A8-1ACA-3F46-AF88-7230570BC78C}" type="pres">
      <dgm:prSet presAssocID="{94E6C9E3-A580-F242-AE01-B0F4A1B23A6A}" presName="Name0" presStyleCnt="0">
        <dgm:presLayoutVars>
          <dgm:dir/>
        </dgm:presLayoutVars>
      </dgm:prSet>
      <dgm:spPr/>
    </dgm:pt>
    <dgm:pt modelId="{458D7C6A-9262-554C-B436-5D9429CF929C}" type="pres">
      <dgm:prSet presAssocID="{BFFDE99C-3C07-7942-90E9-E4D3F113A442}" presName="withChildren" presStyleCnt="0"/>
      <dgm:spPr/>
    </dgm:pt>
    <dgm:pt modelId="{DC363409-D3FF-3C49-BD07-CB0CD70E7463}" type="pres">
      <dgm:prSet presAssocID="{BFFDE99C-3C07-7942-90E9-E4D3F113A442}" presName="bigCircle" presStyleLbl="vennNode1" presStyleIdx="0" presStyleCnt="5"/>
      <dgm:spPr/>
    </dgm:pt>
    <dgm:pt modelId="{ADEDFF0C-CF28-8D42-B1BB-D812E030EAC2}" type="pres">
      <dgm:prSet presAssocID="{BFFDE99C-3C07-7942-90E9-E4D3F113A442}" presName="medCircle" presStyleLbl="vennNode1" presStyleIdx="1" presStyleCnt="5"/>
      <dgm:spPr/>
    </dgm:pt>
    <dgm:pt modelId="{473A9849-D060-5147-866D-896CCCE8242B}" type="pres">
      <dgm:prSet presAssocID="{BFFDE99C-3C07-7942-90E9-E4D3F113A442}" presName="txLvl1" presStyleLbl="revTx" presStyleIdx="0" presStyleCnt="5"/>
      <dgm:spPr/>
    </dgm:pt>
    <dgm:pt modelId="{2A413CEC-0932-A34C-AF09-736EAB25138E}" type="pres">
      <dgm:prSet presAssocID="{BFFDE99C-3C07-7942-90E9-E4D3F113A442}" presName="lin" presStyleCnt="0"/>
      <dgm:spPr/>
    </dgm:pt>
    <dgm:pt modelId="{2207514C-21E4-7C42-879E-8CAB86F92D43}" type="pres">
      <dgm:prSet presAssocID="{5D8A71B0-0245-494F-B7F8-56E954F3B96A}" presName="txLvl2" presStyleLbl="revTx" presStyleIdx="1" presStyleCnt="5"/>
      <dgm:spPr/>
    </dgm:pt>
    <dgm:pt modelId="{A119B39C-A6C3-5B4C-BF87-F4A59220ECFC}" type="pres">
      <dgm:prSet presAssocID="{BFFDE99C-3C07-7942-90E9-E4D3F113A442}" presName="overlap" presStyleCnt="0"/>
      <dgm:spPr/>
    </dgm:pt>
    <dgm:pt modelId="{293A11CB-B7FF-5D41-8D8F-D5C2310672D3}" type="pres">
      <dgm:prSet presAssocID="{A8B465AC-DC9D-394A-8F73-52F7E5B24E9A}" presName="withChildren" presStyleCnt="0"/>
      <dgm:spPr/>
    </dgm:pt>
    <dgm:pt modelId="{1F6A400C-BD69-E341-8E66-03B6903A9A06}" type="pres">
      <dgm:prSet presAssocID="{A8B465AC-DC9D-394A-8F73-52F7E5B24E9A}" presName="bigCircle" presStyleLbl="vennNode1" presStyleIdx="2" presStyleCnt="5"/>
      <dgm:spPr/>
    </dgm:pt>
    <dgm:pt modelId="{41CF4A05-F4D5-E549-896E-9BD50D683EA0}" type="pres">
      <dgm:prSet presAssocID="{A8B465AC-DC9D-394A-8F73-52F7E5B24E9A}" presName="medCircle" presStyleLbl="vennNode1" presStyleIdx="3" presStyleCnt="5"/>
      <dgm:spPr/>
    </dgm:pt>
    <dgm:pt modelId="{CF439889-E852-AE47-B302-D2840BDB745F}" type="pres">
      <dgm:prSet presAssocID="{A8B465AC-DC9D-394A-8F73-52F7E5B24E9A}" presName="txLvl1" presStyleLbl="revTx" presStyleIdx="2" presStyleCnt="5"/>
      <dgm:spPr/>
    </dgm:pt>
    <dgm:pt modelId="{120DD279-3EEC-BA48-B4C9-B5CECA2CB7E7}" type="pres">
      <dgm:prSet presAssocID="{A8B465AC-DC9D-394A-8F73-52F7E5B24E9A}" presName="lin" presStyleCnt="0"/>
      <dgm:spPr/>
    </dgm:pt>
    <dgm:pt modelId="{2C7C3DD4-6C40-064B-A1C9-7FB07E4643E5}" type="pres">
      <dgm:prSet presAssocID="{57EB82DF-8F17-8748-ADB0-5C1166B442CE}" presName="txLvl2" presStyleLbl="revTx" presStyleIdx="3" presStyleCnt="5"/>
      <dgm:spPr/>
    </dgm:pt>
    <dgm:pt modelId="{9F317EE0-27EC-0A48-91AC-6D5152B09AAC}" type="pres">
      <dgm:prSet presAssocID="{53DE5200-4CDC-1E41-A0E9-018492E2BABF}" presName="smCircle" presStyleLbl="vennNode1" presStyleIdx="4" presStyleCnt="5"/>
      <dgm:spPr/>
    </dgm:pt>
    <dgm:pt modelId="{C63B65DA-01DE-224C-BE65-24504EA58DB7}" type="pres">
      <dgm:prSet presAssocID="{CDD280A1-F252-924B-9D43-04552835860B}" presName="txLvl2" presStyleLbl="revTx" presStyleIdx="4" presStyleCnt="5"/>
      <dgm:spPr/>
    </dgm:pt>
  </dgm:ptLst>
  <dgm:cxnLst>
    <dgm:cxn modelId="{9D9FA804-AC25-B044-9A51-467191BD8623}" type="presOf" srcId="{A8B465AC-DC9D-394A-8F73-52F7E5B24E9A}" destId="{CF439889-E852-AE47-B302-D2840BDB745F}" srcOrd="0" destOrd="0" presId="urn:microsoft.com/office/officeart/2008/layout/VerticalCircleList"/>
    <dgm:cxn modelId="{9E5A8822-E50E-9945-A113-B1A1AF081937}" type="presOf" srcId="{57EB82DF-8F17-8748-ADB0-5C1166B442CE}" destId="{2C7C3DD4-6C40-064B-A1C9-7FB07E4643E5}" srcOrd="0" destOrd="0" presId="urn:microsoft.com/office/officeart/2008/layout/VerticalCircleList"/>
    <dgm:cxn modelId="{38C59B23-FD7A-694F-B9F5-A6E6D193559C}" type="presOf" srcId="{94E6C9E3-A580-F242-AE01-B0F4A1B23A6A}" destId="{98F0B2A8-1ACA-3F46-AF88-7230570BC78C}" srcOrd="0" destOrd="0" presId="urn:microsoft.com/office/officeart/2008/layout/VerticalCircleList"/>
    <dgm:cxn modelId="{49C1FB3D-AA23-1E48-971A-641B51C560D1}" srcId="{BFFDE99C-3C07-7942-90E9-E4D3F113A442}" destId="{5D8A71B0-0245-494F-B7F8-56E954F3B96A}" srcOrd="0" destOrd="0" parTransId="{9A3CDDF0-0520-534D-8A1F-3D8FA4157030}" sibTransId="{54E7CBFF-AB7A-2541-B279-C88D5B4C183B}"/>
    <dgm:cxn modelId="{7581C45F-1AB4-B84F-A286-BCE5A87F95A5}" srcId="{A8B465AC-DC9D-394A-8F73-52F7E5B24E9A}" destId="{CDD280A1-F252-924B-9D43-04552835860B}" srcOrd="1" destOrd="0" parTransId="{9E83FAEF-2984-324B-B327-EB87E5F85293}" sibTransId="{EB49C773-8C51-AA45-9011-82DAA9629D4C}"/>
    <dgm:cxn modelId="{1C32796B-9AA3-D841-BDC6-994CBF57622D}" type="presOf" srcId="{5D8A71B0-0245-494F-B7F8-56E954F3B96A}" destId="{2207514C-21E4-7C42-879E-8CAB86F92D43}" srcOrd="0" destOrd="0" presId="urn:microsoft.com/office/officeart/2008/layout/VerticalCircleList"/>
    <dgm:cxn modelId="{C9D9F954-2111-0842-A041-7C00E35E3A13}" type="presOf" srcId="{CDD280A1-F252-924B-9D43-04552835860B}" destId="{C63B65DA-01DE-224C-BE65-24504EA58DB7}" srcOrd="0" destOrd="0" presId="urn:microsoft.com/office/officeart/2008/layout/VerticalCircleList"/>
    <dgm:cxn modelId="{D0558B7B-D515-714F-96D4-7F703BF8CF58}" srcId="{94E6C9E3-A580-F242-AE01-B0F4A1B23A6A}" destId="{BFFDE99C-3C07-7942-90E9-E4D3F113A442}" srcOrd="0" destOrd="0" parTransId="{4937B580-F83A-D545-8AD0-DA8513F3C95E}" sibTransId="{1D2550E1-0C26-2E4F-A906-F23FAE74F547}"/>
    <dgm:cxn modelId="{E8C59B97-E361-8341-B9CF-6581D619FFF7}" type="presOf" srcId="{BFFDE99C-3C07-7942-90E9-E4D3F113A442}" destId="{473A9849-D060-5147-866D-896CCCE8242B}" srcOrd="0" destOrd="0" presId="urn:microsoft.com/office/officeart/2008/layout/VerticalCircleList"/>
    <dgm:cxn modelId="{A6898E9B-258E-0F43-AA3C-6340554CF1D2}" srcId="{94E6C9E3-A580-F242-AE01-B0F4A1B23A6A}" destId="{A8B465AC-DC9D-394A-8F73-52F7E5B24E9A}" srcOrd="1" destOrd="0" parTransId="{232CA2F2-85F2-E840-A0AB-C7C76CA27529}" sibTransId="{E18D4DEF-4C26-4E41-BE94-E0148DF533D6}"/>
    <dgm:cxn modelId="{9ED05EE2-46D3-F84A-99A6-816F1AE210F4}" srcId="{A8B465AC-DC9D-394A-8F73-52F7E5B24E9A}" destId="{57EB82DF-8F17-8748-ADB0-5C1166B442CE}" srcOrd="0" destOrd="0" parTransId="{A8DE5CB8-3059-6749-93CF-B75D11213F0E}" sibTransId="{53DE5200-4CDC-1E41-A0E9-018492E2BABF}"/>
    <dgm:cxn modelId="{F4CD1E64-2A3A-E749-A6AF-1212475E930A}" type="presParOf" srcId="{98F0B2A8-1ACA-3F46-AF88-7230570BC78C}" destId="{458D7C6A-9262-554C-B436-5D9429CF929C}" srcOrd="0" destOrd="0" presId="urn:microsoft.com/office/officeart/2008/layout/VerticalCircleList"/>
    <dgm:cxn modelId="{C14044FF-0989-FB42-BF86-FCA02DB60C59}" type="presParOf" srcId="{458D7C6A-9262-554C-B436-5D9429CF929C}" destId="{DC363409-D3FF-3C49-BD07-CB0CD70E7463}" srcOrd="0" destOrd="0" presId="urn:microsoft.com/office/officeart/2008/layout/VerticalCircleList"/>
    <dgm:cxn modelId="{BC43A625-EBD3-6A45-A3C7-B19AAE1B9D0B}" type="presParOf" srcId="{458D7C6A-9262-554C-B436-5D9429CF929C}" destId="{ADEDFF0C-CF28-8D42-B1BB-D812E030EAC2}" srcOrd="1" destOrd="0" presId="urn:microsoft.com/office/officeart/2008/layout/VerticalCircleList"/>
    <dgm:cxn modelId="{6CBBBDB7-86B6-2B45-BCD9-93EF85957296}" type="presParOf" srcId="{458D7C6A-9262-554C-B436-5D9429CF929C}" destId="{473A9849-D060-5147-866D-896CCCE8242B}" srcOrd="2" destOrd="0" presId="urn:microsoft.com/office/officeart/2008/layout/VerticalCircleList"/>
    <dgm:cxn modelId="{DD762A8C-C383-1D4A-84C4-CFD28511D73C}" type="presParOf" srcId="{458D7C6A-9262-554C-B436-5D9429CF929C}" destId="{2A413CEC-0932-A34C-AF09-736EAB25138E}" srcOrd="3" destOrd="0" presId="urn:microsoft.com/office/officeart/2008/layout/VerticalCircleList"/>
    <dgm:cxn modelId="{6F99F9EF-7679-5641-ACCD-F01393907EF6}" type="presParOf" srcId="{2A413CEC-0932-A34C-AF09-736EAB25138E}" destId="{2207514C-21E4-7C42-879E-8CAB86F92D43}" srcOrd="0" destOrd="0" presId="urn:microsoft.com/office/officeart/2008/layout/VerticalCircleList"/>
    <dgm:cxn modelId="{76310164-3E01-D640-BDC7-F1BFB6B4D3C5}" type="presParOf" srcId="{98F0B2A8-1ACA-3F46-AF88-7230570BC78C}" destId="{A119B39C-A6C3-5B4C-BF87-F4A59220ECFC}" srcOrd="1" destOrd="0" presId="urn:microsoft.com/office/officeart/2008/layout/VerticalCircleList"/>
    <dgm:cxn modelId="{DAEA3BD0-255F-8148-A806-A57B1E2C0133}" type="presParOf" srcId="{98F0B2A8-1ACA-3F46-AF88-7230570BC78C}" destId="{293A11CB-B7FF-5D41-8D8F-D5C2310672D3}" srcOrd="2" destOrd="0" presId="urn:microsoft.com/office/officeart/2008/layout/VerticalCircleList"/>
    <dgm:cxn modelId="{5D683EA9-18D6-864C-8866-F04294ABEF6B}" type="presParOf" srcId="{293A11CB-B7FF-5D41-8D8F-D5C2310672D3}" destId="{1F6A400C-BD69-E341-8E66-03B6903A9A06}" srcOrd="0" destOrd="0" presId="urn:microsoft.com/office/officeart/2008/layout/VerticalCircleList"/>
    <dgm:cxn modelId="{C5E86852-2B88-8A43-9D10-3E0FD506FA86}" type="presParOf" srcId="{293A11CB-B7FF-5D41-8D8F-D5C2310672D3}" destId="{41CF4A05-F4D5-E549-896E-9BD50D683EA0}" srcOrd="1" destOrd="0" presId="urn:microsoft.com/office/officeart/2008/layout/VerticalCircleList"/>
    <dgm:cxn modelId="{4B39AC87-CF18-6A44-9F78-B0C0235C26A6}" type="presParOf" srcId="{293A11CB-B7FF-5D41-8D8F-D5C2310672D3}" destId="{CF439889-E852-AE47-B302-D2840BDB745F}" srcOrd="2" destOrd="0" presId="urn:microsoft.com/office/officeart/2008/layout/VerticalCircleList"/>
    <dgm:cxn modelId="{409D73A5-5D38-4A4E-8D42-A6034EDE1402}" type="presParOf" srcId="{293A11CB-B7FF-5D41-8D8F-D5C2310672D3}" destId="{120DD279-3EEC-BA48-B4C9-B5CECA2CB7E7}" srcOrd="3" destOrd="0" presId="urn:microsoft.com/office/officeart/2008/layout/VerticalCircleList"/>
    <dgm:cxn modelId="{3FFAD1B1-E433-C245-AAA8-B02491026FDE}" type="presParOf" srcId="{120DD279-3EEC-BA48-B4C9-B5CECA2CB7E7}" destId="{2C7C3DD4-6C40-064B-A1C9-7FB07E4643E5}" srcOrd="0" destOrd="0" presId="urn:microsoft.com/office/officeart/2008/layout/VerticalCircleList"/>
    <dgm:cxn modelId="{FD9370A2-50ED-114E-9F8E-816340B71670}" type="presParOf" srcId="{120DD279-3EEC-BA48-B4C9-B5CECA2CB7E7}" destId="{9F317EE0-27EC-0A48-91AC-6D5152B09AAC}" srcOrd="1" destOrd="0" presId="urn:microsoft.com/office/officeart/2008/layout/VerticalCircleList"/>
    <dgm:cxn modelId="{C4D121A2-957B-E54E-AD0B-EEBE68714383}" type="presParOf" srcId="{120DD279-3EEC-BA48-B4C9-B5CECA2CB7E7}" destId="{C63B65DA-01DE-224C-BE65-24504EA58DB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8C1171-7ABA-824F-A1F1-1C4C81A1842F}" type="doc">
      <dgm:prSet loTypeId="urn:microsoft.com/office/officeart/2008/layout/VerticalCircle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CA143E2-B00D-5841-B2C1-EBCDC9146E31}">
      <dgm:prSet phldrT="[Text]"/>
      <dgm:spPr/>
      <dgm:t>
        <a:bodyPr/>
        <a:lstStyle/>
        <a:p>
          <a:r>
            <a:rPr lang="ru-RU" dirty="0"/>
            <a:t>Рекомендации</a:t>
          </a:r>
          <a:endParaRPr lang="en-US" dirty="0"/>
        </a:p>
      </dgm:t>
    </dgm:pt>
    <dgm:pt modelId="{297DE984-D382-E545-8B2C-FB6EA61230D0}" type="parTrans" cxnId="{D77B76DF-55D5-1E43-933A-7EF74F18007A}">
      <dgm:prSet/>
      <dgm:spPr/>
      <dgm:t>
        <a:bodyPr/>
        <a:lstStyle/>
        <a:p>
          <a:endParaRPr lang="en-US"/>
        </a:p>
      </dgm:t>
    </dgm:pt>
    <dgm:pt modelId="{06EBAA99-B8DC-EB40-A284-1C22955B1092}" type="sibTrans" cxnId="{D77B76DF-55D5-1E43-933A-7EF74F18007A}">
      <dgm:prSet/>
      <dgm:spPr/>
      <dgm:t>
        <a:bodyPr/>
        <a:lstStyle/>
        <a:p>
          <a:endParaRPr lang="en-US"/>
        </a:p>
      </dgm:t>
    </dgm:pt>
    <dgm:pt modelId="{A2819568-B7DF-5549-9433-820AAC3FAED5}">
      <dgm:prSet phldrT="[Text]"/>
      <dgm:spPr/>
      <dgm:t>
        <a:bodyPr/>
        <a:lstStyle/>
        <a:p>
          <a:r>
            <a:rPr lang="ru-RU" dirty="0"/>
            <a:t>Декриминализовать употребление и хранение всех наркотиков</a:t>
          </a:r>
          <a:endParaRPr lang="en-US" dirty="0"/>
        </a:p>
      </dgm:t>
    </dgm:pt>
    <dgm:pt modelId="{87D3E9DE-8D70-9543-B7C3-12EC54F575BE}" type="parTrans" cxnId="{B134CECE-71CD-5743-99B8-4E80D8923F64}">
      <dgm:prSet/>
      <dgm:spPr/>
      <dgm:t>
        <a:bodyPr/>
        <a:lstStyle/>
        <a:p>
          <a:endParaRPr lang="en-US"/>
        </a:p>
      </dgm:t>
    </dgm:pt>
    <dgm:pt modelId="{4F8C5736-A953-CE4C-B9BF-3595B5458E84}" type="sibTrans" cxnId="{B134CECE-71CD-5743-99B8-4E80D8923F64}">
      <dgm:prSet/>
      <dgm:spPr/>
      <dgm:t>
        <a:bodyPr/>
        <a:lstStyle/>
        <a:p>
          <a:endParaRPr lang="en-US"/>
        </a:p>
      </dgm:t>
    </dgm:pt>
    <dgm:pt modelId="{3521BAC6-14E1-014A-8AE9-6137CB3D7B96}">
      <dgm:prSet/>
      <dgm:spPr/>
      <dgm:t>
        <a:bodyPr/>
        <a:lstStyle/>
        <a:p>
          <a:r>
            <a:rPr lang="ru-RU" dirty="0"/>
            <a:t>Законодательно разграничить наркотики на «тяжелые» и «легкие»</a:t>
          </a:r>
        </a:p>
      </dgm:t>
    </dgm:pt>
    <dgm:pt modelId="{69649261-33EF-A041-8229-7CE4707BA98C}" type="parTrans" cxnId="{A4035B96-87C3-2D46-9EBB-C10F125159B5}">
      <dgm:prSet/>
      <dgm:spPr/>
      <dgm:t>
        <a:bodyPr/>
        <a:lstStyle/>
        <a:p>
          <a:endParaRPr lang="en-US"/>
        </a:p>
      </dgm:t>
    </dgm:pt>
    <dgm:pt modelId="{0B0D914C-F8FE-EF40-BD1F-DD8AE452D653}" type="sibTrans" cxnId="{A4035B96-87C3-2D46-9EBB-C10F125159B5}">
      <dgm:prSet/>
      <dgm:spPr/>
      <dgm:t>
        <a:bodyPr/>
        <a:lstStyle/>
        <a:p>
          <a:endParaRPr lang="en-US"/>
        </a:p>
      </dgm:t>
    </dgm:pt>
    <dgm:pt modelId="{6DC60847-BF8A-7F47-B4BB-E47DDA73F70E}">
      <dgm:prSet/>
      <dgm:spPr/>
      <dgm:t>
        <a:bodyPr/>
        <a:lstStyle/>
        <a:p>
          <a:r>
            <a:rPr lang="ru-RU" dirty="0" err="1"/>
            <a:t>Приоритезировать</a:t>
          </a:r>
          <a:r>
            <a:rPr lang="ru-RU" dirty="0"/>
            <a:t> профилактику, снижение вреда, программы лечения и социальную </a:t>
          </a:r>
          <a:r>
            <a:rPr lang="ru-RU" dirty="0" err="1"/>
            <a:t>реинтеграцию</a:t>
          </a:r>
          <a:r>
            <a:rPr lang="ru-RU" dirty="0"/>
            <a:t> для наркозависимых </a:t>
          </a:r>
        </a:p>
      </dgm:t>
    </dgm:pt>
    <dgm:pt modelId="{1B0FE4CC-FC2E-4B46-96B6-9A670DCAE2B2}" type="parTrans" cxnId="{7FC1F4D7-94FF-C64E-A241-6B215469D049}">
      <dgm:prSet/>
      <dgm:spPr/>
      <dgm:t>
        <a:bodyPr/>
        <a:lstStyle/>
        <a:p>
          <a:endParaRPr lang="en-US"/>
        </a:p>
      </dgm:t>
    </dgm:pt>
    <dgm:pt modelId="{DA4D1367-C5B0-2F4B-9430-CE16F06CDC13}" type="sibTrans" cxnId="{7FC1F4D7-94FF-C64E-A241-6B215469D049}">
      <dgm:prSet/>
      <dgm:spPr/>
      <dgm:t>
        <a:bodyPr/>
        <a:lstStyle/>
        <a:p>
          <a:endParaRPr lang="en-US"/>
        </a:p>
      </dgm:t>
    </dgm:pt>
    <dgm:pt modelId="{B553FDAD-82FB-CE4B-AC67-D27811308C0B}" type="pres">
      <dgm:prSet presAssocID="{BE8C1171-7ABA-824F-A1F1-1C4C81A1842F}" presName="Name0" presStyleCnt="0">
        <dgm:presLayoutVars>
          <dgm:dir/>
        </dgm:presLayoutVars>
      </dgm:prSet>
      <dgm:spPr/>
    </dgm:pt>
    <dgm:pt modelId="{845B147A-6CEB-F843-89EE-E44ED8445AAB}" type="pres">
      <dgm:prSet presAssocID="{CCA143E2-B00D-5841-B2C1-EBCDC9146E31}" presName="withChildren" presStyleCnt="0"/>
      <dgm:spPr/>
    </dgm:pt>
    <dgm:pt modelId="{B0769E6C-6D27-D045-92F5-B62E3ADAB1F8}" type="pres">
      <dgm:prSet presAssocID="{CCA143E2-B00D-5841-B2C1-EBCDC9146E31}" presName="bigCircle" presStyleLbl="vennNode1" presStyleIdx="0" presStyleCnt="4"/>
      <dgm:spPr/>
    </dgm:pt>
    <dgm:pt modelId="{C8389CE0-5FE1-7E43-8FBF-389B1113A01B}" type="pres">
      <dgm:prSet presAssocID="{CCA143E2-B00D-5841-B2C1-EBCDC9146E31}" presName="medCircle" presStyleLbl="vennNode1" presStyleIdx="1" presStyleCnt="4"/>
      <dgm:spPr/>
    </dgm:pt>
    <dgm:pt modelId="{CC86FD18-C210-AA43-98DB-914585B19CF8}" type="pres">
      <dgm:prSet presAssocID="{CCA143E2-B00D-5841-B2C1-EBCDC9146E31}" presName="txLvl1" presStyleLbl="revTx" presStyleIdx="0" presStyleCnt="4"/>
      <dgm:spPr/>
    </dgm:pt>
    <dgm:pt modelId="{5B930D97-D6CC-8640-9292-6C6C17EDF12F}" type="pres">
      <dgm:prSet presAssocID="{CCA143E2-B00D-5841-B2C1-EBCDC9146E31}" presName="lin" presStyleCnt="0"/>
      <dgm:spPr/>
    </dgm:pt>
    <dgm:pt modelId="{02DDA3C2-0D9B-E841-8B45-CA67F431820A}" type="pres">
      <dgm:prSet presAssocID="{A2819568-B7DF-5549-9433-820AAC3FAED5}" presName="txLvl2" presStyleLbl="revTx" presStyleIdx="1" presStyleCnt="4"/>
      <dgm:spPr/>
    </dgm:pt>
    <dgm:pt modelId="{B85AB283-56F2-B24E-9A6B-17527C3860B8}" type="pres">
      <dgm:prSet presAssocID="{4F8C5736-A953-CE4C-B9BF-3595B5458E84}" presName="smCircle" presStyleLbl="vennNode1" presStyleIdx="2" presStyleCnt="4"/>
      <dgm:spPr/>
    </dgm:pt>
    <dgm:pt modelId="{9679E442-438A-1841-A4E3-077B5ED78D77}" type="pres">
      <dgm:prSet presAssocID="{3521BAC6-14E1-014A-8AE9-6137CB3D7B96}" presName="txLvl2" presStyleLbl="revTx" presStyleIdx="2" presStyleCnt="4"/>
      <dgm:spPr/>
    </dgm:pt>
    <dgm:pt modelId="{D3A18AD0-85A0-2C41-85E0-21ECD3005E9F}" type="pres">
      <dgm:prSet presAssocID="{0B0D914C-F8FE-EF40-BD1F-DD8AE452D653}" presName="smCircle" presStyleLbl="vennNode1" presStyleIdx="3" presStyleCnt="4"/>
      <dgm:spPr/>
    </dgm:pt>
    <dgm:pt modelId="{2953F1C6-9052-384A-BF58-BB6F93E79B91}" type="pres">
      <dgm:prSet presAssocID="{6DC60847-BF8A-7F47-B4BB-E47DDA73F70E}" presName="txLvl2" presStyleLbl="revTx" presStyleIdx="3" presStyleCnt="4"/>
      <dgm:spPr/>
    </dgm:pt>
  </dgm:ptLst>
  <dgm:cxnLst>
    <dgm:cxn modelId="{D2082661-6DE3-BF42-BC3D-1FDBC85E6795}" type="presOf" srcId="{A2819568-B7DF-5549-9433-820AAC3FAED5}" destId="{02DDA3C2-0D9B-E841-8B45-CA67F431820A}" srcOrd="0" destOrd="0" presId="urn:microsoft.com/office/officeart/2008/layout/VerticalCircleList"/>
    <dgm:cxn modelId="{4D1C0A6E-01F2-7F41-A3BE-ABAC0CBB2863}" type="presOf" srcId="{3521BAC6-14E1-014A-8AE9-6137CB3D7B96}" destId="{9679E442-438A-1841-A4E3-077B5ED78D77}" srcOrd="0" destOrd="0" presId="urn:microsoft.com/office/officeart/2008/layout/VerticalCircleList"/>
    <dgm:cxn modelId="{CC0CC06E-1781-CD42-8482-BE99253913F5}" type="presOf" srcId="{CCA143E2-B00D-5841-B2C1-EBCDC9146E31}" destId="{CC86FD18-C210-AA43-98DB-914585B19CF8}" srcOrd="0" destOrd="0" presId="urn:microsoft.com/office/officeart/2008/layout/VerticalCircleList"/>
    <dgm:cxn modelId="{BBF3B890-76AB-BD45-A1C8-9654C1EFC658}" type="presOf" srcId="{6DC60847-BF8A-7F47-B4BB-E47DDA73F70E}" destId="{2953F1C6-9052-384A-BF58-BB6F93E79B91}" srcOrd="0" destOrd="0" presId="urn:microsoft.com/office/officeart/2008/layout/VerticalCircleList"/>
    <dgm:cxn modelId="{A4035B96-87C3-2D46-9EBB-C10F125159B5}" srcId="{CCA143E2-B00D-5841-B2C1-EBCDC9146E31}" destId="{3521BAC6-14E1-014A-8AE9-6137CB3D7B96}" srcOrd="1" destOrd="0" parTransId="{69649261-33EF-A041-8229-7CE4707BA98C}" sibTransId="{0B0D914C-F8FE-EF40-BD1F-DD8AE452D653}"/>
    <dgm:cxn modelId="{B134CECE-71CD-5743-99B8-4E80D8923F64}" srcId="{CCA143E2-B00D-5841-B2C1-EBCDC9146E31}" destId="{A2819568-B7DF-5549-9433-820AAC3FAED5}" srcOrd="0" destOrd="0" parTransId="{87D3E9DE-8D70-9543-B7C3-12EC54F575BE}" sibTransId="{4F8C5736-A953-CE4C-B9BF-3595B5458E84}"/>
    <dgm:cxn modelId="{1E518BD7-97F3-3A49-B351-79E42157C8A6}" type="presOf" srcId="{BE8C1171-7ABA-824F-A1F1-1C4C81A1842F}" destId="{B553FDAD-82FB-CE4B-AC67-D27811308C0B}" srcOrd="0" destOrd="0" presId="urn:microsoft.com/office/officeart/2008/layout/VerticalCircleList"/>
    <dgm:cxn modelId="{7FC1F4D7-94FF-C64E-A241-6B215469D049}" srcId="{CCA143E2-B00D-5841-B2C1-EBCDC9146E31}" destId="{6DC60847-BF8A-7F47-B4BB-E47DDA73F70E}" srcOrd="2" destOrd="0" parTransId="{1B0FE4CC-FC2E-4B46-96B6-9A670DCAE2B2}" sibTransId="{DA4D1367-C5B0-2F4B-9430-CE16F06CDC13}"/>
    <dgm:cxn modelId="{D77B76DF-55D5-1E43-933A-7EF74F18007A}" srcId="{BE8C1171-7ABA-824F-A1F1-1C4C81A1842F}" destId="{CCA143E2-B00D-5841-B2C1-EBCDC9146E31}" srcOrd="0" destOrd="0" parTransId="{297DE984-D382-E545-8B2C-FB6EA61230D0}" sibTransId="{06EBAA99-B8DC-EB40-A284-1C22955B1092}"/>
    <dgm:cxn modelId="{8A17FF4F-C2B0-6B41-A4FE-2860BED2C0DF}" type="presParOf" srcId="{B553FDAD-82FB-CE4B-AC67-D27811308C0B}" destId="{845B147A-6CEB-F843-89EE-E44ED8445AAB}" srcOrd="0" destOrd="0" presId="urn:microsoft.com/office/officeart/2008/layout/VerticalCircleList"/>
    <dgm:cxn modelId="{ECCF7F80-A4EF-E94C-B4EA-B9FD60D334D8}" type="presParOf" srcId="{845B147A-6CEB-F843-89EE-E44ED8445AAB}" destId="{B0769E6C-6D27-D045-92F5-B62E3ADAB1F8}" srcOrd="0" destOrd="0" presId="urn:microsoft.com/office/officeart/2008/layout/VerticalCircleList"/>
    <dgm:cxn modelId="{D3E8B77F-956E-8348-A716-52BED913917D}" type="presParOf" srcId="{845B147A-6CEB-F843-89EE-E44ED8445AAB}" destId="{C8389CE0-5FE1-7E43-8FBF-389B1113A01B}" srcOrd="1" destOrd="0" presId="urn:microsoft.com/office/officeart/2008/layout/VerticalCircleList"/>
    <dgm:cxn modelId="{D9A0A161-B016-DD43-BC35-0C4D623AA1BC}" type="presParOf" srcId="{845B147A-6CEB-F843-89EE-E44ED8445AAB}" destId="{CC86FD18-C210-AA43-98DB-914585B19CF8}" srcOrd="2" destOrd="0" presId="urn:microsoft.com/office/officeart/2008/layout/VerticalCircleList"/>
    <dgm:cxn modelId="{44223AC0-7506-D949-A36D-A0FEB64E8C4E}" type="presParOf" srcId="{845B147A-6CEB-F843-89EE-E44ED8445AAB}" destId="{5B930D97-D6CC-8640-9292-6C6C17EDF12F}" srcOrd="3" destOrd="0" presId="urn:microsoft.com/office/officeart/2008/layout/VerticalCircleList"/>
    <dgm:cxn modelId="{9450991A-EE9C-F540-ADE3-9C715A9ACC6B}" type="presParOf" srcId="{5B930D97-D6CC-8640-9292-6C6C17EDF12F}" destId="{02DDA3C2-0D9B-E841-8B45-CA67F431820A}" srcOrd="0" destOrd="0" presId="urn:microsoft.com/office/officeart/2008/layout/VerticalCircleList"/>
    <dgm:cxn modelId="{49F9EB10-ACC3-A449-8D4C-033DF699FB1E}" type="presParOf" srcId="{5B930D97-D6CC-8640-9292-6C6C17EDF12F}" destId="{B85AB283-56F2-B24E-9A6B-17527C3860B8}" srcOrd="1" destOrd="0" presId="urn:microsoft.com/office/officeart/2008/layout/VerticalCircleList"/>
    <dgm:cxn modelId="{D01CF772-6047-D942-BDDF-9D36CAE66443}" type="presParOf" srcId="{5B930D97-D6CC-8640-9292-6C6C17EDF12F}" destId="{9679E442-438A-1841-A4E3-077B5ED78D77}" srcOrd="2" destOrd="0" presId="urn:microsoft.com/office/officeart/2008/layout/VerticalCircleList"/>
    <dgm:cxn modelId="{6BC9F757-A2F5-0B41-AD1A-B4444C11E921}" type="presParOf" srcId="{5B930D97-D6CC-8640-9292-6C6C17EDF12F}" destId="{D3A18AD0-85A0-2C41-85E0-21ECD3005E9F}" srcOrd="3" destOrd="0" presId="urn:microsoft.com/office/officeart/2008/layout/VerticalCircleList"/>
    <dgm:cxn modelId="{C283DD51-98C5-054F-B8F1-E553F4445B21}" type="presParOf" srcId="{5B930D97-D6CC-8640-9292-6C6C17EDF12F}" destId="{2953F1C6-9052-384A-BF58-BB6F93E79B91}" srcOrd="4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63409-D3FF-3C49-BD07-CB0CD70E7463}">
      <dsp:nvSpPr>
        <dsp:cNvPr id="0" name=""/>
        <dsp:cNvSpPr/>
      </dsp:nvSpPr>
      <dsp:spPr>
        <a:xfrm>
          <a:off x="2498328" y="2286"/>
          <a:ext cx="2846391" cy="284639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DEDFF0C-CF28-8D42-B1BB-D812E030EAC2}">
      <dsp:nvSpPr>
        <dsp:cNvPr id="0" name=""/>
        <dsp:cNvSpPr/>
      </dsp:nvSpPr>
      <dsp:spPr>
        <a:xfrm>
          <a:off x="2632975" y="121835"/>
          <a:ext cx="512350" cy="512350"/>
        </a:xfrm>
        <a:prstGeom prst="ellipse">
          <a:avLst/>
        </a:prstGeom>
        <a:solidFill>
          <a:schemeClr val="accent5">
            <a:alpha val="50000"/>
            <a:hueOff val="230440"/>
            <a:satOff val="-4499"/>
            <a:lumOff val="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73A9849-D060-5147-866D-896CCCE8242B}">
      <dsp:nvSpPr>
        <dsp:cNvPr id="0" name=""/>
        <dsp:cNvSpPr/>
      </dsp:nvSpPr>
      <dsp:spPr>
        <a:xfrm>
          <a:off x="2889151" y="121835"/>
          <a:ext cx="2740520" cy="512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Причины употребления</a:t>
          </a:r>
          <a:endParaRPr lang="en-US" sz="1700" kern="1200" dirty="0"/>
        </a:p>
      </dsp:txBody>
      <dsp:txXfrm>
        <a:off x="2889151" y="121835"/>
        <a:ext cx="2740520" cy="512350"/>
      </dsp:txXfrm>
    </dsp:sp>
    <dsp:sp modelId="{2207514C-21E4-7C42-879E-8CAB86F92D43}">
      <dsp:nvSpPr>
        <dsp:cNvPr id="0" name=""/>
        <dsp:cNvSpPr/>
      </dsp:nvSpPr>
      <dsp:spPr>
        <a:xfrm>
          <a:off x="2889151" y="634185"/>
          <a:ext cx="2740520" cy="73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Личные проблемы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Социальные проблемы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Досуг и удовольствие</a:t>
          </a:r>
        </a:p>
      </dsp:txBody>
      <dsp:txXfrm>
        <a:off x="2889151" y="634185"/>
        <a:ext cx="2740520" cy="730080"/>
      </dsp:txXfrm>
    </dsp:sp>
    <dsp:sp modelId="{1F6A400C-BD69-E341-8E66-03B6903A9A06}">
      <dsp:nvSpPr>
        <dsp:cNvPr id="0" name=""/>
        <dsp:cNvSpPr/>
      </dsp:nvSpPr>
      <dsp:spPr>
        <a:xfrm>
          <a:off x="2498328" y="2569988"/>
          <a:ext cx="2846391" cy="2846391"/>
        </a:xfrm>
        <a:prstGeom prst="ellipse">
          <a:avLst/>
        </a:prstGeom>
        <a:solidFill>
          <a:schemeClr val="accent5">
            <a:alpha val="50000"/>
            <a:hueOff val="460881"/>
            <a:satOff val="-8998"/>
            <a:lumOff val="19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CF4A05-F4D5-E549-896E-9BD50D683EA0}">
      <dsp:nvSpPr>
        <dsp:cNvPr id="0" name=""/>
        <dsp:cNvSpPr/>
      </dsp:nvSpPr>
      <dsp:spPr>
        <a:xfrm>
          <a:off x="2632975" y="2689537"/>
          <a:ext cx="512350" cy="512350"/>
        </a:xfrm>
        <a:prstGeom prst="ellipse">
          <a:avLst/>
        </a:prstGeom>
        <a:solidFill>
          <a:schemeClr val="accent5">
            <a:alpha val="50000"/>
            <a:hueOff val="691321"/>
            <a:satOff val="-13497"/>
            <a:lumOff val="2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F439889-E852-AE47-B302-D2840BDB745F}">
      <dsp:nvSpPr>
        <dsp:cNvPr id="0" name=""/>
        <dsp:cNvSpPr/>
      </dsp:nvSpPr>
      <dsp:spPr>
        <a:xfrm>
          <a:off x="2889151" y="2689537"/>
          <a:ext cx="2740520" cy="512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Репрессивная политика</a:t>
          </a:r>
          <a:endParaRPr lang="en-US" sz="1700" kern="1200" dirty="0"/>
        </a:p>
      </dsp:txBody>
      <dsp:txXfrm>
        <a:off x="2889151" y="2689537"/>
        <a:ext cx="2740520" cy="512350"/>
      </dsp:txXfrm>
    </dsp:sp>
    <dsp:sp modelId="{2C7C3DD4-6C40-064B-A1C9-7FB07E4643E5}">
      <dsp:nvSpPr>
        <dsp:cNvPr id="0" name=""/>
        <dsp:cNvSpPr/>
      </dsp:nvSpPr>
      <dsp:spPr>
        <a:xfrm>
          <a:off x="2889151" y="3201887"/>
          <a:ext cx="2740520" cy="216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Нерациональна</a:t>
          </a:r>
        </a:p>
      </dsp:txBody>
      <dsp:txXfrm>
        <a:off x="2889151" y="3201887"/>
        <a:ext cx="2740520" cy="216742"/>
      </dsp:txXfrm>
    </dsp:sp>
    <dsp:sp modelId="{9F317EE0-27EC-0A48-91AC-6D5152B09AAC}">
      <dsp:nvSpPr>
        <dsp:cNvPr id="0" name=""/>
        <dsp:cNvSpPr/>
      </dsp:nvSpPr>
      <dsp:spPr>
        <a:xfrm>
          <a:off x="2889151" y="3418630"/>
          <a:ext cx="65520" cy="65520"/>
        </a:xfrm>
        <a:prstGeom prst="ellipse">
          <a:avLst/>
        </a:prstGeom>
        <a:solidFill>
          <a:schemeClr val="accent5">
            <a:alpha val="50000"/>
            <a:hueOff val="921761"/>
            <a:satOff val="-17996"/>
            <a:lumOff val="39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3B65DA-01DE-224C-BE65-24504EA58DB7}">
      <dsp:nvSpPr>
        <dsp:cNvPr id="0" name=""/>
        <dsp:cNvSpPr/>
      </dsp:nvSpPr>
      <dsp:spPr>
        <a:xfrm>
          <a:off x="2889151" y="3484150"/>
          <a:ext cx="2740520" cy="1140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Наказания за наркотики нарушают принцип пропорциональности, так как в основном употребление вредит самому потребителю, а не окружающим</a:t>
          </a:r>
          <a:endParaRPr lang="en-US" sz="1300" kern="1200" dirty="0"/>
        </a:p>
      </dsp:txBody>
      <dsp:txXfrm>
        <a:off x="2889151" y="3484150"/>
        <a:ext cx="2740520" cy="1140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9E6C-6D27-D045-92F5-B62E3ADAB1F8}">
      <dsp:nvSpPr>
        <dsp:cNvPr id="0" name=""/>
        <dsp:cNvSpPr/>
      </dsp:nvSpPr>
      <dsp:spPr>
        <a:xfrm>
          <a:off x="1083468" y="30"/>
          <a:ext cx="5418605" cy="541860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8389CE0-5FE1-7E43-8FBF-389B1113A01B}">
      <dsp:nvSpPr>
        <dsp:cNvPr id="0" name=""/>
        <dsp:cNvSpPr/>
      </dsp:nvSpPr>
      <dsp:spPr>
        <a:xfrm>
          <a:off x="1339794" y="227612"/>
          <a:ext cx="975349" cy="975349"/>
        </a:xfrm>
        <a:prstGeom prst="ellipse">
          <a:avLst/>
        </a:prstGeom>
        <a:solidFill>
          <a:schemeClr val="accent4">
            <a:alpha val="50000"/>
            <a:hueOff val="-792402"/>
            <a:satOff val="14520"/>
            <a:lumOff val="18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C86FD18-C210-AA43-98DB-914585B19CF8}">
      <dsp:nvSpPr>
        <dsp:cNvPr id="0" name=""/>
        <dsp:cNvSpPr/>
      </dsp:nvSpPr>
      <dsp:spPr>
        <a:xfrm>
          <a:off x="1827468" y="227612"/>
          <a:ext cx="5217062" cy="975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Рекомендации</a:t>
          </a:r>
          <a:endParaRPr lang="en-US" sz="2800" kern="1200" dirty="0"/>
        </a:p>
      </dsp:txBody>
      <dsp:txXfrm>
        <a:off x="1827468" y="227612"/>
        <a:ext cx="5217062" cy="975349"/>
      </dsp:txXfrm>
    </dsp:sp>
    <dsp:sp modelId="{02DDA3C2-0D9B-E841-8B45-CA67F431820A}">
      <dsp:nvSpPr>
        <dsp:cNvPr id="0" name=""/>
        <dsp:cNvSpPr/>
      </dsp:nvSpPr>
      <dsp:spPr>
        <a:xfrm>
          <a:off x="1827468" y="1202961"/>
          <a:ext cx="5217062" cy="698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Декриминализовать употребление и хранение всех наркотиков</a:t>
          </a:r>
          <a:endParaRPr lang="en-US" sz="2200" kern="1200" dirty="0"/>
        </a:p>
      </dsp:txBody>
      <dsp:txXfrm>
        <a:off x="1827468" y="1202961"/>
        <a:ext cx="5217062" cy="698259"/>
      </dsp:txXfrm>
    </dsp:sp>
    <dsp:sp modelId="{B85AB283-56F2-B24E-9A6B-17527C3860B8}">
      <dsp:nvSpPr>
        <dsp:cNvPr id="0" name=""/>
        <dsp:cNvSpPr/>
      </dsp:nvSpPr>
      <dsp:spPr>
        <a:xfrm>
          <a:off x="1827468" y="1901220"/>
          <a:ext cx="114586" cy="114586"/>
        </a:xfrm>
        <a:prstGeom prst="ellipse">
          <a:avLst/>
        </a:prstGeom>
        <a:solidFill>
          <a:schemeClr val="accent4">
            <a:alpha val="50000"/>
            <a:hueOff val="-1584803"/>
            <a:satOff val="29040"/>
            <a:lumOff val="366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679E442-438A-1841-A4E3-077B5ED78D77}">
      <dsp:nvSpPr>
        <dsp:cNvPr id="0" name=""/>
        <dsp:cNvSpPr/>
      </dsp:nvSpPr>
      <dsp:spPr>
        <a:xfrm>
          <a:off x="1827468" y="2015806"/>
          <a:ext cx="5217062" cy="698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Законодательно разграничить наркотики на «тяжелые» и «легкие»</a:t>
          </a:r>
        </a:p>
      </dsp:txBody>
      <dsp:txXfrm>
        <a:off x="1827468" y="2015806"/>
        <a:ext cx="5217062" cy="698259"/>
      </dsp:txXfrm>
    </dsp:sp>
    <dsp:sp modelId="{D3A18AD0-85A0-2C41-85E0-21ECD3005E9F}">
      <dsp:nvSpPr>
        <dsp:cNvPr id="0" name=""/>
        <dsp:cNvSpPr/>
      </dsp:nvSpPr>
      <dsp:spPr>
        <a:xfrm>
          <a:off x="1827468" y="2714066"/>
          <a:ext cx="114586" cy="114586"/>
        </a:xfrm>
        <a:prstGeom prst="ellipse">
          <a:avLst/>
        </a:prstGeom>
        <a:solidFill>
          <a:schemeClr val="accent4">
            <a:alpha val="50000"/>
            <a:hueOff val="-2377205"/>
            <a:satOff val="43560"/>
            <a:lumOff val="549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53F1C6-9052-384A-BF58-BB6F93E79B91}">
      <dsp:nvSpPr>
        <dsp:cNvPr id="0" name=""/>
        <dsp:cNvSpPr/>
      </dsp:nvSpPr>
      <dsp:spPr>
        <a:xfrm>
          <a:off x="1827468" y="2828652"/>
          <a:ext cx="5217062" cy="1675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Приоритезировать</a:t>
          </a:r>
          <a:r>
            <a:rPr lang="ru-RU" sz="2200" kern="1200" dirty="0"/>
            <a:t> профилактику, снижение вреда, программы лечения и социальную </a:t>
          </a:r>
          <a:r>
            <a:rPr lang="ru-RU" sz="2200" kern="1200" dirty="0" err="1"/>
            <a:t>реинтеграцию</a:t>
          </a:r>
          <a:r>
            <a:rPr lang="ru-RU" sz="2200" kern="1200" dirty="0"/>
            <a:t> для наркозависимых </a:t>
          </a:r>
        </a:p>
      </dsp:txBody>
      <dsp:txXfrm>
        <a:off x="1827468" y="2828652"/>
        <a:ext cx="5217062" cy="1675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3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6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00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002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330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6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873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73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9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42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1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0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3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6A21720-57BC-0349-AAA4-ECC94AE803E5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2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400" y="5817319"/>
            <a:ext cx="1785600" cy="7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3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cdda.europa.eu/document-library/council-conclusions-promoting-use-alternatives-coercive-sanctions-drug-using-offenders_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/>
              <a:t>Альтернативы наказаниям </a:t>
            </a:r>
            <a:r>
              <a:rPr lang="ru-RU" sz="6000"/>
              <a:t>за наркотики 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Даша </a:t>
            </a:r>
            <a:r>
              <a:rPr lang="ru-RU" dirty="0" err="1"/>
              <a:t>матюшина</a:t>
            </a:r>
            <a:r>
              <a:rPr lang="ru-RU" dirty="0"/>
              <a:t>-очерет</a:t>
            </a:r>
          </a:p>
          <a:p>
            <a:r>
              <a:rPr lang="ru-RU" dirty="0"/>
              <a:t>Евразийская ассоциация снижения вреда</a:t>
            </a:r>
          </a:p>
        </p:txBody>
      </p:sp>
    </p:spTree>
    <p:extLst>
      <p:ext uri="{BB962C8B-B14F-4D97-AF65-F5344CB8AC3E}">
        <p14:creationId xmlns:p14="http://schemas.microsoft.com/office/powerpoint/2010/main" val="2040026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FE54E-906A-4B40-8AFF-D4FF6940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схема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0F358-59DB-0F4B-872E-3FC540F8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При задержании полиция:</a:t>
            </a:r>
          </a:p>
          <a:p>
            <a:pPr lvl="1"/>
            <a:r>
              <a:rPr lang="ru-RU" dirty="0"/>
              <a:t>Записывает данные</a:t>
            </a:r>
          </a:p>
          <a:p>
            <a:pPr lvl="1"/>
            <a:r>
              <a:rPr lang="ru-RU" dirty="0"/>
              <a:t>Конфискует наркотики</a:t>
            </a:r>
          </a:p>
          <a:p>
            <a:pPr lvl="1"/>
            <a:r>
              <a:rPr lang="ru-RU" dirty="0"/>
              <a:t>Отпускает с условием, что человек посетить комиссию по переубеждению</a:t>
            </a:r>
          </a:p>
          <a:p>
            <a:pPr lvl="1"/>
            <a:r>
              <a:rPr lang="ru-RU" dirty="0"/>
              <a:t>Может доставить в полицейский участок для проверки личности, но не заводят дело</a:t>
            </a:r>
          </a:p>
          <a:p>
            <a:r>
              <a:rPr lang="ru-RU" dirty="0"/>
              <a:t>Если человек не явился на комиссию, то могут быть применены административные санкции:</a:t>
            </a:r>
          </a:p>
          <a:p>
            <a:pPr lvl="1"/>
            <a:r>
              <a:rPr lang="ru-RU" dirty="0"/>
              <a:t>Штраф</a:t>
            </a:r>
          </a:p>
          <a:p>
            <a:pPr lvl="1"/>
            <a:r>
              <a:rPr lang="ru-RU" dirty="0"/>
              <a:t>Лишение водительских прав/права на ношение оружия</a:t>
            </a:r>
          </a:p>
          <a:p>
            <a:pPr lvl="1"/>
            <a:r>
              <a:rPr lang="ru-RU" dirty="0"/>
              <a:t>Общественные работы</a:t>
            </a:r>
          </a:p>
          <a:p>
            <a:pPr lvl="1"/>
            <a:r>
              <a:rPr lang="ru-RU" dirty="0"/>
              <a:t>Запрет появляться в определенных местах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571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681D-0DA7-BC41-A999-A4E6829D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Комиссия по переубеждению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28B7F-1DC8-0045-B9ED-46F304467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каждой из 18 провинций</a:t>
            </a:r>
          </a:p>
          <a:p>
            <a:r>
              <a:rPr lang="ru-RU" dirty="0"/>
              <a:t>Назначаются Минздравом и Минюстом</a:t>
            </a:r>
          </a:p>
          <a:p>
            <a:r>
              <a:rPr lang="ru-RU" dirty="0"/>
              <a:t>Юрист, медицинский работник, социальный работник</a:t>
            </a:r>
          </a:p>
          <a:p>
            <a:r>
              <a:rPr lang="en-US" dirty="0"/>
              <a:t>+ </a:t>
            </a:r>
            <a:r>
              <a:rPr lang="ru-RU" dirty="0"/>
              <a:t>команда социологов, психологов и соцработников</a:t>
            </a:r>
          </a:p>
          <a:p>
            <a:r>
              <a:rPr lang="ru-RU" dirty="0"/>
              <a:t>Во время комиссии:</a:t>
            </a:r>
          </a:p>
          <a:p>
            <a:pPr lvl="1"/>
            <a:r>
              <a:rPr lang="ru-RU" dirty="0"/>
              <a:t>Анализируются причины употребления, история употребления, признаки зависимости, семейная история</a:t>
            </a:r>
          </a:p>
          <a:p>
            <a:pPr lvl="1"/>
            <a:r>
              <a:rPr lang="ru-RU" dirty="0"/>
              <a:t>Обсуждается вред от наркотиков</a:t>
            </a:r>
          </a:p>
          <a:p>
            <a:pPr lvl="1"/>
            <a:r>
              <a:rPr lang="ru-RU" dirty="0"/>
              <a:t>При необходимости рассказывают о вариантах лечения</a:t>
            </a:r>
            <a:r>
              <a:rPr lang="en-US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00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13D2-2FFA-1144-8632-3EF80F73D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Защита данных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70CFE-D03D-8B49-A771-2D6813D4F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Центральный регистр потребителей наркотиков: регион, употребляемые наркотики, причины употребления</a:t>
            </a:r>
          </a:p>
          <a:p>
            <a:r>
              <a:rPr lang="ru-RU" dirty="0"/>
              <a:t>Используется для анализа рынка наркотиков и адаптировать программы помощи</a:t>
            </a:r>
          </a:p>
          <a:p>
            <a:r>
              <a:rPr lang="ru-RU" dirty="0"/>
              <a:t>Доступ только у </a:t>
            </a:r>
            <a:r>
              <a:rPr lang="en-US" dirty="0"/>
              <a:t>IDT</a:t>
            </a:r>
            <a:endParaRPr lang="ru-RU" dirty="0"/>
          </a:p>
          <a:p>
            <a:r>
              <a:rPr lang="ru-RU" dirty="0"/>
              <a:t>Суды могу получить доступ, но на практике это не происходит</a:t>
            </a:r>
          </a:p>
          <a:p>
            <a:r>
              <a:rPr lang="ru-RU" dirty="0"/>
              <a:t>Если младше 18 лет, комиссия может не посылать информацию родителям по просьбе клиента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90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57B7-9274-6844-9616-454649B2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6F5B0-B1AA-ED49-99CB-9139FA81C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Стабилизация уровня потребления наркотиков (и снижение в некоторых категориях)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7FBAC-FDB2-B04B-8491-B4B634536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3313518"/>
            <a:ext cx="7545414" cy="2210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BB6F74-1FCF-AB44-B8C9-17F3316A1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1" y="5581301"/>
            <a:ext cx="7545414" cy="667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AD39A0-CD5A-E048-BF18-ACF6B868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908" y="452718"/>
            <a:ext cx="2503945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3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766D5-8005-2841-B60A-4114275B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41AC4-F6AC-4345-BC67-CFF71FE24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Снижение темпов роста ВИЧ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F37BC-DEC4-B846-9448-F1A6A9DD9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870200"/>
            <a:ext cx="10604500" cy="299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D8AA66-8293-874E-9630-6D7ADF6C0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908" y="452718"/>
            <a:ext cx="2503945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84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 </a:t>
            </a:r>
            <a:r>
              <a:rPr lang="en-US" dirty="0"/>
              <a:t>LEAD</a:t>
            </a:r>
            <a:r>
              <a:rPr lang="ru-RU" dirty="0"/>
              <a:t> (США)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2430" y="2209801"/>
            <a:ext cx="7772400" cy="3611563"/>
          </a:xfrm>
        </p:spPr>
        <p:txBody>
          <a:bodyPr>
            <a:normAutofit fontScale="92500"/>
          </a:bodyPr>
          <a:lstStyle/>
          <a:p>
            <a:r>
              <a:rPr lang="ru-RU" dirty="0"/>
              <a:t>США: страна с самым большим тюремным населением в мире – 2.2 млн</a:t>
            </a:r>
          </a:p>
          <a:p>
            <a:r>
              <a:rPr lang="ru-RU" dirty="0"/>
              <a:t>13% - за преступления, связанные с наркотиками</a:t>
            </a:r>
          </a:p>
          <a:p>
            <a:r>
              <a:rPr lang="ru-RU" dirty="0"/>
              <a:t>Количество </a:t>
            </a:r>
            <a:r>
              <a:rPr lang="ru-RU" dirty="0" err="1"/>
              <a:t>наркопреступлений</a:t>
            </a:r>
            <a:r>
              <a:rPr lang="ru-RU" dirty="0"/>
              <a:t> увеличилось на 240% </a:t>
            </a:r>
            <a:r>
              <a:rPr lang="ru-RU" dirty="0" err="1"/>
              <a:t>c</a:t>
            </a:r>
            <a:r>
              <a:rPr lang="ru-RU" dirty="0"/>
              <a:t> 2008 года</a:t>
            </a:r>
          </a:p>
          <a:p>
            <a:r>
              <a:rPr lang="en-US" dirty="0"/>
              <a:t>LEAD – Law Enforcement Assisted Diversion</a:t>
            </a:r>
            <a:endParaRPr lang="ru-RU" dirty="0"/>
          </a:p>
          <a:p>
            <a:r>
              <a:rPr lang="ru-RU" dirty="0"/>
              <a:t>Основная цель</a:t>
            </a:r>
            <a:r>
              <a:rPr lang="en-US" dirty="0"/>
              <a:t> </a:t>
            </a:r>
            <a:r>
              <a:rPr lang="ru-RU" dirty="0"/>
              <a:t>программы </a:t>
            </a:r>
            <a:r>
              <a:rPr lang="en-US" dirty="0"/>
              <a:t>LEAD</a:t>
            </a:r>
            <a:r>
              <a:rPr lang="ru-RU" dirty="0"/>
              <a:t> </a:t>
            </a:r>
            <a:r>
              <a:rPr lang="mr-IN" dirty="0"/>
              <a:t>–</a:t>
            </a:r>
            <a:r>
              <a:rPr lang="ru-RU" dirty="0"/>
              <a:t> </a:t>
            </a:r>
            <a:r>
              <a:rPr lang="ru-RU" b="1" dirty="0"/>
              <a:t>снижение рецидивизма </a:t>
            </a:r>
            <a:r>
              <a:rPr lang="ru-RU" dirty="0"/>
              <a:t>за счет перенаправления за незначительные «</a:t>
            </a:r>
            <a:r>
              <a:rPr lang="ru-RU" dirty="0" err="1"/>
              <a:t>наркопреступления</a:t>
            </a:r>
            <a:r>
              <a:rPr lang="ru-RU" dirty="0"/>
              <a:t>» в программы </a:t>
            </a:r>
            <a:r>
              <a:rPr lang="ru-RU" b="1" dirty="0"/>
              <a:t>кейс-менеджмента </a:t>
            </a:r>
            <a:r>
              <a:rPr lang="ru-RU" dirty="0"/>
              <a:t>вместо привлечения к ответственности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683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0C6BA-A90B-304F-BE2D-31E8EED67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Исследование эффективности </a:t>
            </a:r>
            <a:r>
              <a:rPr lang="en-US" dirty="0"/>
              <a:t>LEAD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35-BFD5-D34A-8F4D-D03980F15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С октября 2011 по июль 2014</a:t>
            </a:r>
          </a:p>
          <a:p>
            <a:r>
              <a:rPr lang="ru-RU" dirty="0"/>
              <a:t>Сиэтл, США</a:t>
            </a:r>
          </a:p>
          <a:p>
            <a:r>
              <a:rPr lang="ru-RU" dirty="0"/>
              <a:t>203 человека </a:t>
            </a:r>
            <a:r>
              <a:rPr lang="mr-IN" dirty="0"/>
              <a:t>–</a:t>
            </a:r>
            <a:r>
              <a:rPr lang="ru-RU" dirty="0"/>
              <a:t> экспериментальная группа + 115 контрольная группа</a:t>
            </a:r>
          </a:p>
          <a:p>
            <a:r>
              <a:rPr lang="ru-RU" dirty="0"/>
              <a:t>«Зеленые» и «красные» смены</a:t>
            </a:r>
          </a:p>
          <a:p>
            <a:r>
              <a:rPr lang="ru-RU" dirty="0"/>
              <a:t>Критерии для включения в программу: менее 3х грамм наркотиков или секс-работа</a:t>
            </a:r>
          </a:p>
          <a:p>
            <a:r>
              <a:rPr lang="ru-RU" dirty="0"/>
              <a:t>Кейс-менеджмент</a:t>
            </a:r>
          </a:p>
          <a:p>
            <a:endParaRPr lang="ru-RU" dirty="0"/>
          </a:p>
          <a:p>
            <a:r>
              <a:rPr lang="ru-RU" b="1" dirty="0"/>
              <a:t>Основная цель -  снижение количества случаев использования системы криминальной юстиции и связанных с этим расходов</a:t>
            </a:r>
          </a:p>
          <a:p>
            <a:r>
              <a:rPr lang="ru-RU" b="1" dirty="0"/>
              <a:t>Сколько сможет сэкономить городской совет на постройке новой тюрьмы?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985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73000-EDCA-E640-BAE8-F7C64CFC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</a:t>
            </a:r>
            <a:r>
              <a:rPr lang="ru-RU" dirty="0"/>
              <a:t>: как это работает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AA7E0-3B67-C847-B74D-B8DBFEA64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Портрет клиента </a:t>
            </a:r>
            <a:r>
              <a:rPr lang="en-US" dirty="0"/>
              <a:t>LEAD:</a:t>
            </a:r>
          </a:p>
          <a:p>
            <a:pPr lvl="1"/>
            <a:r>
              <a:rPr lang="ru-RU" dirty="0"/>
              <a:t>Рецидивизм</a:t>
            </a:r>
          </a:p>
          <a:p>
            <a:pPr lvl="1"/>
            <a:r>
              <a:rPr lang="ru-RU" dirty="0"/>
              <a:t>Бездомность</a:t>
            </a:r>
          </a:p>
          <a:p>
            <a:pPr lvl="1"/>
            <a:r>
              <a:rPr lang="ru-RU" dirty="0"/>
              <a:t>Безработица</a:t>
            </a:r>
          </a:p>
          <a:p>
            <a:pPr lvl="1"/>
            <a:r>
              <a:rPr lang="ru-RU" dirty="0"/>
              <a:t>Отсутствие постоянного дохода</a:t>
            </a:r>
          </a:p>
          <a:p>
            <a:r>
              <a:rPr lang="ru-RU" dirty="0"/>
              <a:t>Основа подхода: взаимодействие между прокуратурой, полицией и социальными работниками</a:t>
            </a:r>
          </a:p>
          <a:p>
            <a:r>
              <a:rPr lang="ru-RU" dirty="0"/>
              <a:t>Этап 1: задержание + первичное интервью</a:t>
            </a:r>
          </a:p>
          <a:p>
            <a:r>
              <a:rPr lang="ru-RU" dirty="0"/>
              <a:t>Этап 2: повторное интервью в течение 30 дней</a:t>
            </a:r>
          </a:p>
          <a:p>
            <a:r>
              <a:rPr lang="ru-RU" dirty="0"/>
              <a:t>Этап 3: работа по плану кейс-менеджмента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161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Распределение затрат по видам услуг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en-US" dirty="0"/>
              <a:t>56% </a:t>
            </a:r>
            <a:r>
              <a:rPr lang="ru-RU" dirty="0"/>
              <a:t>временное жилье</a:t>
            </a:r>
            <a:endParaRPr lang="en-US" dirty="0"/>
          </a:p>
          <a:p>
            <a:r>
              <a:rPr lang="en-US" dirty="0"/>
              <a:t>18% </a:t>
            </a:r>
            <a:r>
              <a:rPr lang="ru-RU" dirty="0"/>
              <a:t>аренда жилья/</a:t>
            </a:r>
            <a:r>
              <a:rPr lang="ru-RU"/>
              <a:t>коммунальные платежи</a:t>
            </a:r>
            <a:endParaRPr lang="en-US" dirty="0"/>
          </a:p>
          <a:p>
            <a:r>
              <a:rPr lang="en-US" dirty="0"/>
              <a:t>5% </a:t>
            </a:r>
            <a:r>
              <a:rPr lang="ru-RU" dirty="0"/>
              <a:t>еда и одежда</a:t>
            </a:r>
            <a:endParaRPr lang="en-US" dirty="0"/>
          </a:p>
          <a:p>
            <a:r>
              <a:rPr lang="en-US" dirty="0"/>
              <a:t>5% </a:t>
            </a:r>
            <a:r>
              <a:rPr lang="ru-RU" dirty="0"/>
              <a:t>обучение/образование</a:t>
            </a:r>
            <a:endParaRPr lang="en-US" dirty="0"/>
          </a:p>
          <a:p>
            <a:r>
              <a:rPr lang="en-US" dirty="0"/>
              <a:t>4% </a:t>
            </a:r>
            <a:r>
              <a:rPr lang="ru-RU" dirty="0"/>
              <a:t>билеты на автобус</a:t>
            </a:r>
            <a:endParaRPr lang="en-US" dirty="0"/>
          </a:p>
          <a:p>
            <a:r>
              <a:rPr lang="en-US" dirty="0"/>
              <a:t>1</a:t>
            </a:r>
            <a:r>
              <a:rPr lang="ru-RU" dirty="0"/>
              <a:t>4</a:t>
            </a:r>
            <a:r>
              <a:rPr lang="en-US" dirty="0"/>
              <a:t>% </a:t>
            </a:r>
            <a:r>
              <a:rPr lang="ru-RU" dirty="0"/>
              <a:t>другие расходы на клиентов</a:t>
            </a:r>
            <a:endParaRPr lang="en-US" dirty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55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9330-D8EF-6148-BBE7-67F30567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Распространение </a:t>
            </a:r>
            <a:r>
              <a:rPr lang="en-US" dirty="0"/>
              <a:t>LEAD </a:t>
            </a:r>
            <a:r>
              <a:rPr lang="ru-RU" dirty="0"/>
              <a:t>в США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B2BD1-421C-0D45-85E3-41C85A441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522" y="1325217"/>
            <a:ext cx="2789582" cy="5252359"/>
          </a:xfrm>
        </p:spPr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ru-RU" b="1" dirty="0"/>
              <a:t>Штаты, в которых </a:t>
            </a:r>
            <a:r>
              <a:rPr lang="en-US" b="1" dirty="0"/>
              <a:t>LEAD </a:t>
            </a:r>
            <a:endParaRPr lang="ru-RU" b="1" dirty="0"/>
          </a:p>
          <a:p>
            <a:pPr marL="0" indent="0" fontAlgn="base">
              <a:buNone/>
            </a:pPr>
            <a:r>
              <a:rPr lang="ru-RU" b="1" dirty="0"/>
              <a:t>проводится</a:t>
            </a:r>
            <a:endParaRPr lang="en-US" dirty="0"/>
          </a:p>
          <a:p>
            <a:pPr fontAlgn="base"/>
            <a:endParaRPr lang="en-US" dirty="0"/>
          </a:p>
          <a:p>
            <a:pPr fontAlgn="base"/>
            <a:r>
              <a:rPr lang="en-US" b="1" dirty="0"/>
              <a:t>CA</a:t>
            </a:r>
            <a:r>
              <a:rPr lang="en-US" dirty="0"/>
              <a:t> Los Angeles</a:t>
            </a:r>
          </a:p>
          <a:p>
            <a:pPr fontAlgn="base"/>
            <a:r>
              <a:rPr lang="en-US" b="1" dirty="0"/>
              <a:t>CA</a:t>
            </a:r>
            <a:r>
              <a:rPr lang="en-US" dirty="0"/>
              <a:t> San Francisco</a:t>
            </a:r>
          </a:p>
          <a:p>
            <a:pPr fontAlgn="base"/>
            <a:r>
              <a:rPr lang="en-US" b="1" dirty="0"/>
              <a:t>CT</a:t>
            </a:r>
            <a:r>
              <a:rPr lang="en-US" dirty="0"/>
              <a:t> Hartford</a:t>
            </a:r>
          </a:p>
          <a:p>
            <a:pPr fontAlgn="base"/>
            <a:r>
              <a:rPr lang="en-US" b="1" dirty="0"/>
              <a:t>CT</a:t>
            </a:r>
            <a:r>
              <a:rPr lang="en-US" dirty="0"/>
              <a:t> New Haven</a:t>
            </a:r>
          </a:p>
          <a:p>
            <a:pPr fontAlgn="base"/>
            <a:r>
              <a:rPr lang="en-US" b="1" dirty="0"/>
              <a:t>GA</a:t>
            </a:r>
            <a:r>
              <a:rPr lang="en-US" dirty="0"/>
              <a:t> Atlanta*</a:t>
            </a:r>
          </a:p>
          <a:p>
            <a:pPr fontAlgn="base"/>
            <a:r>
              <a:rPr lang="en-US" b="1" dirty="0"/>
              <a:t>MD </a:t>
            </a:r>
            <a:r>
              <a:rPr lang="en-US" dirty="0"/>
              <a:t>Baltimore†</a:t>
            </a:r>
          </a:p>
          <a:p>
            <a:pPr fontAlgn="base"/>
            <a:r>
              <a:rPr lang="en-US" b="1" dirty="0"/>
              <a:t>ME</a:t>
            </a:r>
            <a:r>
              <a:rPr lang="en-US" dirty="0"/>
              <a:t> Bangor</a:t>
            </a:r>
          </a:p>
          <a:p>
            <a:pPr fontAlgn="base"/>
            <a:r>
              <a:rPr lang="en-US" b="1" dirty="0"/>
              <a:t>NC </a:t>
            </a:r>
            <a:r>
              <a:rPr lang="en-US" dirty="0"/>
              <a:t>Fayetteville†</a:t>
            </a:r>
            <a:r>
              <a:rPr lang="en-US" b="1" dirty="0"/>
              <a:t> </a:t>
            </a:r>
            <a:endParaRPr lang="en-US" dirty="0"/>
          </a:p>
          <a:p>
            <a:pPr fontAlgn="base"/>
            <a:r>
              <a:rPr lang="en-US" b="1" dirty="0"/>
              <a:t>NC</a:t>
            </a:r>
            <a:r>
              <a:rPr lang="en-US" dirty="0"/>
              <a:t> Wilmington</a:t>
            </a:r>
          </a:p>
          <a:p>
            <a:pPr fontAlgn="base"/>
            <a:r>
              <a:rPr lang="en-US" b="1" dirty="0"/>
              <a:t>NM </a:t>
            </a:r>
            <a:r>
              <a:rPr lang="en-US" dirty="0"/>
              <a:t>Santa Fe†</a:t>
            </a:r>
          </a:p>
          <a:p>
            <a:pPr fontAlgn="base"/>
            <a:r>
              <a:rPr lang="en-US" b="1" dirty="0"/>
              <a:t>NY </a:t>
            </a:r>
            <a:r>
              <a:rPr lang="en-US" dirty="0"/>
              <a:t>Albany†</a:t>
            </a:r>
          </a:p>
          <a:p>
            <a:pPr fontAlgn="base"/>
            <a:r>
              <a:rPr lang="en-US" b="1" dirty="0"/>
              <a:t>OR</a:t>
            </a:r>
            <a:r>
              <a:rPr lang="en-US" dirty="0"/>
              <a:t> Clackamas County</a:t>
            </a:r>
          </a:p>
          <a:p>
            <a:pPr fontAlgn="base"/>
            <a:r>
              <a:rPr lang="en-US" b="1" dirty="0"/>
              <a:t>OR </a:t>
            </a:r>
            <a:r>
              <a:rPr lang="en-US" dirty="0"/>
              <a:t>Portland†</a:t>
            </a:r>
          </a:p>
          <a:p>
            <a:pPr fontAlgn="base"/>
            <a:r>
              <a:rPr lang="en-US" b="1" dirty="0"/>
              <a:t>WA </a:t>
            </a:r>
            <a:r>
              <a:rPr lang="en-US" dirty="0"/>
              <a:t>Seattle†</a:t>
            </a:r>
          </a:p>
          <a:p>
            <a:pPr fontAlgn="base"/>
            <a:r>
              <a:rPr lang="en-US" b="1" dirty="0"/>
              <a:t>WA</a:t>
            </a:r>
            <a:r>
              <a:rPr lang="en-US" dirty="0"/>
              <a:t> Thurston County</a:t>
            </a:r>
          </a:p>
          <a:p>
            <a:pPr fontAlgn="base"/>
            <a:r>
              <a:rPr lang="en-US" b="1" dirty="0"/>
              <a:t>WV</a:t>
            </a:r>
            <a:r>
              <a:rPr lang="en-US" dirty="0"/>
              <a:t> Charleston</a:t>
            </a:r>
          </a:p>
          <a:p>
            <a:pPr fontAlgn="base"/>
            <a:r>
              <a:rPr lang="en-US" b="1" dirty="0"/>
              <a:t>WV </a:t>
            </a:r>
            <a:r>
              <a:rPr lang="en-US" dirty="0"/>
              <a:t>Huntington</a:t>
            </a:r>
          </a:p>
          <a:p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CB6774-849E-524E-982D-4639EFB1C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33" y="1828800"/>
            <a:ext cx="7278689" cy="464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4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A033A8-FFB3-7D4E-ACCF-104CB6573B58}"/>
              </a:ext>
            </a:extLst>
          </p:cNvPr>
          <p:cNvSpPr txBox="1">
            <a:spLocks/>
          </p:cNvSpPr>
          <p:nvPr/>
        </p:nvSpPr>
        <p:spPr>
          <a:xfrm>
            <a:off x="1331844" y="10300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О чем пойдет речь сегодня: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607B18-9D6E-3347-A760-1B16A069EB80}"/>
              </a:ext>
            </a:extLst>
          </p:cNvPr>
          <p:cNvSpPr txBox="1">
            <a:spLocks/>
          </p:cNvSpPr>
          <p:nvPr/>
        </p:nvSpPr>
        <p:spPr>
          <a:xfrm>
            <a:off x="1331844" y="198748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Альтернативы чему?</a:t>
            </a:r>
          </a:p>
          <a:p>
            <a:r>
              <a:rPr lang="ru-RU" dirty="0"/>
              <a:t>Основные международные тенденции</a:t>
            </a:r>
          </a:p>
          <a:p>
            <a:r>
              <a:rPr lang="ru-RU" dirty="0"/>
              <a:t>Португальская модель</a:t>
            </a:r>
            <a:endParaRPr lang="en-US" dirty="0"/>
          </a:p>
          <a:p>
            <a:r>
              <a:rPr lang="en-US" dirty="0"/>
              <a:t>LEAD</a:t>
            </a:r>
          </a:p>
          <a:p>
            <a:r>
              <a:rPr lang="ru-RU" dirty="0"/>
              <a:t>Данные об эффективности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464753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D0EB-384F-6E4F-8989-7ECFBA7AA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Данные об эффективности и экономической эффективности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7FFBD-4C05-A142-B1E6-3DFBE0795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ru-RU" dirty="0"/>
              <a:t>Проблема методологии – крайне редко проводят </a:t>
            </a:r>
            <a:r>
              <a:rPr lang="ru-RU" dirty="0" err="1"/>
              <a:t>рандомизированное</a:t>
            </a:r>
            <a:r>
              <a:rPr lang="ru-RU" dirty="0"/>
              <a:t> исследование как в  </a:t>
            </a:r>
            <a:r>
              <a:rPr lang="en-US" dirty="0"/>
              <a:t>LEAD</a:t>
            </a:r>
            <a:r>
              <a:rPr lang="ru-RU" dirty="0"/>
              <a:t> </a:t>
            </a:r>
          </a:p>
          <a:p>
            <a:r>
              <a:rPr lang="ru-RU" dirty="0"/>
              <a:t>Великобритания</a:t>
            </a:r>
          </a:p>
          <a:p>
            <a:pPr lvl="1"/>
            <a:r>
              <a:rPr lang="en-US" dirty="0"/>
              <a:t>Brendan J. Collins, Kevin Cuddy,  &amp; Antony P. Martin </a:t>
            </a:r>
            <a:r>
              <a:rPr lang="ru-RU" dirty="0"/>
              <a:t>(2017) </a:t>
            </a:r>
            <a:r>
              <a:rPr lang="en-US" dirty="0"/>
              <a:t>‘Assessing the effectiveness and cost-effectiveness of drug intervention programs: UK case study’. Journal of Addictive Disease</a:t>
            </a:r>
            <a:endParaRPr lang="ru-RU" dirty="0"/>
          </a:p>
          <a:p>
            <a:pPr lvl="1"/>
            <a:r>
              <a:rPr lang="ru-RU" dirty="0"/>
              <a:t>Доказана экономия затрат в среднем </a:t>
            </a:r>
            <a:r>
              <a:rPr lang="en-US" dirty="0"/>
              <a:t>£668</a:t>
            </a:r>
            <a:r>
              <a:rPr lang="ru-RU" dirty="0"/>
              <a:t> на один случай в результате снижения рецидивизма, улучшения качества жизни и снижения последующего употребления наркотиков</a:t>
            </a:r>
          </a:p>
          <a:p>
            <a:pPr lvl="1"/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962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FEAA-0A77-0148-B16C-C29AF9D7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для обсуждения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7E428-CDB4-644B-90FC-C0EF400D3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Поддерживает ли ЕАСВ альтернативы наказанию?</a:t>
            </a:r>
            <a:endParaRPr lang="en-US" dirty="0"/>
          </a:p>
          <a:p>
            <a:r>
              <a:rPr lang="ru-RU" dirty="0"/>
              <a:t>Какие у нас есть опасения по поводу внедрения альтернатив</a:t>
            </a:r>
            <a:r>
              <a:rPr lang="en-US" dirty="0"/>
              <a:t>?</a:t>
            </a:r>
          </a:p>
          <a:p>
            <a:r>
              <a:rPr lang="ru-RU" dirty="0"/>
              <a:t>Какие именно альтернативы мы хотим продвигать</a:t>
            </a:r>
            <a:r>
              <a:rPr lang="en-US" dirty="0"/>
              <a:t>?</a:t>
            </a:r>
          </a:p>
          <a:p>
            <a:r>
              <a:rPr lang="ru-RU" dirty="0"/>
              <a:t>Какие пробелы в знания по этому вопросу есть в странах ЦВЕЦА</a:t>
            </a:r>
            <a:r>
              <a:rPr lang="en-US" dirty="0"/>
              <a:t>?</a:t>
            </a:r>
          </a:p>
          <a:p>
            <a:r>
              <a:rPr lang="ru-RU" dirty="0"/>
              <a:t>Что нужно делать с регионального уровня для </a:t>
            </a:r>
            <a:r>
              <a:rPr lang="ru-RU"/>
              <a:t>продвижения альтернатив?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03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3EE37-DEF3-9A4A-880C-04F24A2B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совета министров ЕС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07C24-4F19-7A47-9AE6-6E489DECD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8 </a:t>
            </a:r>
            <a:r>
              <a:rPr lang="ru-RU" dirty="0"/>
              <a:t>марта 2018</a:t>
            </a:r>
          </a:p>
          <a:p>
            <a:r>
              <a:rPr lang="ru-RU" dirty="0"/>
              <a:t>Заключительные рекомендации по альтернативам наказаниям за преступления, которые совершают люди, употребляющие наркотики</a:t>
            </a:r>
          </a:p>
          <a:p>
            <a:r>
              <a:rPr lang="ru-RU" dirty="0"/>
              <a:t>Определение альтернатив: (2) …</a:t>
            </a:r>
            <a:r>
              <a:rPr lang="ru-RU" i="1" dirty="0" err="1"/>
              <a:t>as</a:t>
            </a:r>
            <a:r>
              <a:rPr lang="ru-RU" i="1" dirty="0"/>
              <a:t> </a:t>
            </a:r>
            <a:r>
              <a:rPr lang="ru-RU" i="1" dirty="0" err="1"/>
              <a:t>education</a:t>
            </a:r>
            <a:r>
              <a:rPr lang="ru-RU" i="1" dirty="0"/>
              <a:t>, (</a:t>
            </a:r>
            <a:r>
              <a:rPr lang="ru-RU" i="1" dirty="0" err="1"/>
              <a:t>suspension</a:t>
            </a:r>
            <a:r>
              <a:rPr lang="ru-RU" i="1" dirty="0"/>
              <a:t>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ru-RU" i="1" dirty="0" err="1"/>
              <a:t>sentence</a:t>
            </a:r>
            <a:r>
              <a:rPr lang="ru-RU" i="1" dirty="0"/>
              <a:t> </a:t>
            </a:r>
            <a:r>
              <a:rPr lang="ru-RU" i="1" dirty="0" err="1"/>
              <a:t>with</a:t>
            </a:r>
            <a:r>
              <a:rPr lang="ru-RU" i="1" dirty="0"/>
              <a:t>) </a:t>
            </a:r>
            <a:r>
              <a:rPr lang="ru-RU" i="1" dirty="0" err="1"/>
              <a:t>treatment</a:t>
            </a:r>
            <a:r>
              <a:rPr lang="ru-RU" i="1" dirty="0"/>
              <a:t>, </a:t>
            </a:r>
            <a:r>
              <a:rPr lang="ru-RU" i="1" dirty="0" err="1"/>
              <a:t>suspension</a:t>
            </a:r>
            <a:r>
              <a:rPr lang="ru-RU" i="1" dirty="0"/>
              <a:t>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ru-RU" i="1" dirty="0" err="1"/>
              <a:t>investigation</a:t>
            </a:r>
            <a:r>
              <a:rPr lang="ru-RU" i="1" dirty="0"/>
              <a:t> </a:t>
            </a:r>
            <a:r>
              <a:rPr lang="ru-RU" i="1" dirty="0" err="1"/>
              <a:t>or</a:t>
            </a:r>
            <a:r>
              <a:rPr lang="ru-RU" i="1" dirty="0"/>
              <a:t> </a:t>
            </a:r>
            <a:r>
              <a:rPr lang="ru-RU" i="1" dirty="0" err="1"/>
              <a:t>prosecution</a:t>
            </a:r>
            <a:r>
              <a:rPr lang="ru-RU" i="1" dirty="0"/>
              <a:t>, </a:t>
            </a:r>
            <a:r>
              <a:rPr lang="ru-RU" i="1" dirty="0" err="1"/>
              <a:t>rehabilitation</a:t>
            </a:r>
            <a:r>
              <a:rPr lang="ru-RU" i="1" dirty="0"/>
              <a:t> </a:t>
            </a:r>
            <a:r>
              <a:rPr lang="ru-RU" i="1" dirty="0" err="1"/>
              <a:t>and</a:t>
            </a:r>
            <a:r>
              <a:rPr lang="ru-RU" i="1" dirty="0"/>
              <a:t> </a:t>
            </a:r>
            <a:r>
              <a:rPr lang="ru-RU" i="1" dirty="0" err="1"/>
              <a:t>recovery</a:t>
            </a:r>
            <a:r>
              <a:rPr lang="ru-RU" i="1" dirty="0"/>
              <a:t>, </a:t>
            </a:r>
            <a:r>
              <a:rPr lang="ru-RU" i="1" dirty="0" err="1"/>
              <a:t>aftercare</a:t>
            </a:r>
            <a:r>
              <a:rPr lang="ru-RU" i="1" dirty="0"/>
              <a:t> </a:t>
            </a:r>
            <a:r>
              <a:rPr lang="ru-RU" i="1" dirty="0" err="1"/>
              <a:t>and</a:t>
            </a:r>
            <a:r>
              <a:rPr lang="ru-RU" i="1" dirty="0"/>
              <a:t> </a:t>
            </a:r>
            <a:r>
              <a:rPr lang="ru-RU" i="1" dirty="0" err="1"/>
              <a:t>social</a:t>
            </a:r>
            <a:r>
              <a:rPr lang="ru-RU" i="1" dirty="0"/>
              <a:t> </a:t>
            </a:r>
            <a:r>
              <a:rPr lang="ru-RU" i="1" dirty="0" err="1"/>
              <a:t>reintegration</a:t>
            </a:r>
            <a:r>
              <a:rPr lang="ru-RU" dirty="0"/>
              <a:t> </a:t>
            </a:r>
          </a:p>
          <a:p>
            <a:r>
              <a:rPr lang="ru-RU" dirty="0"/>
              <a:t>Не только хранение наркотиков, но и кражи и другие связанные с наркотиками преступления</a:t>
            </a:r>
            <a:endParaRPr lang="en-US" dirty="0"/>
          </a:p>
          <a:p>
            <a:r>
              <a:rPr lang="en-US" dirty="0">
                <a:hlinkClick r:id="rId2"/>
              </a:rPr>
              <a:t>http://www.emcdda.europa.eu/document-library/council-conclusions-promoting-use-alternatives-coercive-sanctions-drug-using-offenders_en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18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BA9CD-AF75-F745-97EC-DFF58321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Кыргызстан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BDC96-1214-F949-9202-144197DFE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Штраф за хранение до 1г героина или 3г гашиша : 250 евро (18 минимальных зарплат или 4 прожиточных минимума)</a:t>
            </a:r>
          </a:p>
          <a:p>
            <a:r>
              <a:rPr lang="ru-RU" dirty="0"/>
              <a:t>Хранение без цели сбыта – 500 евро</a:t>
            </a:r>
          </a:p>
          <a:p>
            <a:r>
              <a:rPr lang="ru-RU" dirty="0"/>
              <a:t>Новый кодекс: штрафы за хранение в малых размера 650 евро, в крупных – 3250 евро</a:t>
            </a:r>
          </a:p>
          <a:p>
            <a:r>
              <a:rPr lang="ru-RU" dirty="0"/>
              <a:t>Новый кодекс: отмена судимости, внедрение института пробации, реабилитация</a:t>
            </a:r>
          </a:p>
          <a:p>
            <a:r>
              <a:rPr lang="ru-RU" dirty="0"/>
              <a:t>Реабилитация платная</a:t>
            </a:r>
          </a:p>
        </p:txBody>
      </p:sp>
    </p:spTree>
    <p:extLst>
      <p:ext uri="{BB962C8B-B14F-4D97-AF65-F5344CB8AC3E}">
        <p14:creationId xmlns:p14="http://schemas.microsoft.com/office/powerpoint/2010/main" val="250002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BB7229-DAD0-1448-A7D7-F1CE8AAF3507}"/>
              </a:ext>
            </a:extLst>
          </p:cNvPr>
          <p:cNvSpPr txBox="1">
            <a:spLocks/>
          </p:cNvSpPr>
          <p:nvPr/>
        </p:nvSpPr>
        <p:spPr>
          <a:xfrm>
            <a:off x="434009" y="1522344"/>
            <a:ext cx="3733800" cy="358139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1600" b="1" dirty="0"/>
              <a:t>Что мы имеем в виду «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наказанием</a:t>
            </a:r>
            <a:r>
              <a:rPr lang="ru-RU" sz="1600" b="1" dirty="0"/>
              <a:t>»?</a:t>
            </a:r>
            <a:endParaRPr lang="ru-RU" sz="1600" dirty="0"/>
          </a:p>
          <a:p>
            <a:r>
              <a:rPr lang="ru-RU" sz="1600" dirty="0"/>
              <a:t>Наказание </a:t>
            </a:r>
            <a:r>
              <a:rPr lang="mr-IN" sz="1600" dirty="0"/>
              <a:t>–</a:t>
            </a:r>
            <a:r>
              <a:rPr lang="ru-RU" sz="1600" dirty="0"/>
              <a:t> это «целенаправленное причинение боли или иных неприятных ощущений, совершенное некоей авторитетной инстанцией за нарушение правил»</a:t>
            </a:r>
          </a:p>
          <a:p>
            <a:r>
              <a:rPr lang="ru-RU" sz="1600" i="1" dirty="0"/>
              <a:t>Целенаправленные</a:t>
            </a:r>
            <a:r>
              <a:rPr lang="ru-RU" sz="1600" dirty="0"/>
              <a:t> карательные меры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2704AE-64D8-3D4F-849A-82A7DEFD7E2F}"/>
              </a:ext>
            </a:extLst>
          </p:cNvPr>
          <p:cNvSpPr txBox="1">
            <a:spLocks/>
          </p:cNvSpPr>
          <p:nvPr/>
        </p:nvSpPr>
        <p:spPr>
          <a:xfrm>
            <a:off x="5105400" y="2170043"/>
            <a:ext cx="4419600" cy="2286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600" b="1" dirty="0"/>
              <a:t>Что мы имеем в виду под «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альтернативами</a:t>
            </a:r>
            <a:r>
              <a:rPr lang="ru-RU" sz="1600" b="1" dirty="0"/>
              <a:t>»?</a:t>
            </a:r>
            <a:endParaRPr lang="en-US" sz="1600" b="1" dirty="0"/>
          </a:p>
          <a:p>
            <a:pPr marL="0" indent="0">
              <a:buFont typeface="Arial" pitchFamily="34" charset="0"/>
              <a:buNone/>
            </a:pPr>
            <a:endParaRPr lang="en-US" sz="1600" dirty="0"/>
          </a:p>
          <a:p>
            <a:pPr marL="0" indent="0">
              <a:buFont typeface="Arial" pitchFamily="34" charset="0"/>
              <a:buNone/>
            </a:pPr>
            <a:r>
              <a:rPr lang="ru-RU" sz="1600" dirty="0"/>
              <a:t>Оказание медицинской, социальной или психологической поддержки с целью предотвратить повторение нежелательного поведения в будущем</a:t>
            </a:r>
            <a:endParaRPr lang="ru-RU" sz="16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2D6167-BD3C-424B-9DFF-50E7E980D7D0}"/>
              </a:ext>
            </a:extLst>
          </p:cNvPr>
          <p:cNvSpPr txBox="1">
            <a:spLocks/>
          </p:cNvSpPr>
          <p:nvPr/>
        </p:nvSpPr>
        <p:spPr>
          <a:xfrm>
            <a:off x="3733800" y="4858978"/>
            <a:ext cx="5791200" cy="12954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Декриминализация не обязательно приводит к применению альтернативных мер</a:t>
            </a:r>
          </a:p>
          <a:p>
            <a:r>
              <a:rPr lang="ru-RU" sz="1600" dirty="0"/>
              <a:t>Применение альтернатив наказанию возможно без формальной декриминализации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232715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BB1076-82A2-9247-B90C-7C32ED433FAD}"/>
              </a:ext>
            </a:extLst>
          </p:cNvPr>
          <p:cNvSpPr txBox="1">
            <a:spLocks/>
          </p:cNvSpPr>
          <p:nvPr/>
        </p:nvSpPr>
        <p:spPr>
          <a:xfrm>
            <a:off x="795131" y="1727616"/>
            <a:ext cx="3276600" cy="3581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dirty="0"/>
              <a:t>НАКАЗАНИЯ</a:t>
            </a:r>
          </a:p>
          <a:p>
            <a:r>
              <a:rPr lang="ru-RU" dirty="0"/>
              <a:t>Принудительное лечение</a:t>
            </a:r>
          </a:p>
          <a:p>
            <a:r>
              <a:rPr lang="ru-RU" dirty="0"/>
              <a:t>«</a:t>
            </a:r>
            <a:r>
              <a:rPr lang="ru-RU" dirty="0" err="1"/>
              <a:t>Наркозоны</a:t>
            </a:r>
            <a:r>
              <a:rPr lang="ru-RU" dirty="0"/>
              <a:t>»</a:t>
            </a:r>
          </a:p>
          <a:p>
            <a:r>
              <a:rPr lang="ru-RU" dirty="0"/>
              <a:t>Условное заключение</a:t>
            </a:r>
          </a:p>
          <a:p>
            <a:r>
              <a:rPr lang="ru-RU" dirty="0"/>
              <a:t>Отсрочка исполнения приговора</a:t>
            </a:r>
          </a:p>
          <a:p>
            <a:r>
              <a:rPr lang="ru-RU" dirty="0"/>
              <a:t>Штрафы</a:t>
            </a:r>
          </a:p>
          <a:p>
            <a:r>
              <a:rPr lang="ru-RU" dirty="0"/>
              <a:t>Исправительные работы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69F7C-233B-D047-A769-536D90CDB1AA}"/>
              </a:ext>
            </a:extLst>
          </p:cNvPr>
          <p:cNvSpPr txBox="1"/>
          <p:nvPr/>
        </p:nvSpPr>
        <p:spPr>
          <a:xfrm>
            <a:off x="795131" y="5443313"/>
            <a:ext cx="8077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Если «исправление» достигается через «целенаправленное причинение боли или неудобств» или страх перед этим, то это не альтернативы наказанию.</a:t>
            </a:r>
            <a:endParaRPr lang="en-US" sz="2000" b="1" i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922E8E-471E-C344-B196-1662533E3B89}"/>
              </a:ext>
            </a:extLst>
          </p:cNvPr>
          <p:cNvSpPr txBox="1">
            <a:spLocks/>
          </p:cNvSpPr>
          <p:nvPr/>
        </p:nvSpPr>
        <p:spPr>
          <a:xfrm>
            <a:off x="795131" y="356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Альтернативы или нет?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8CD032-44AB-034E-B562-D6461B012A20}"/>
              </a:ext>
            </a:extLst>
          </p:cNvPr>
          <p:cNvSpPr txBox="1">
            <a:spLocks/>
          </p:cNvSpPr>
          <p:nvPr/>
        </p:nvSpPr>
        <p:spPr>
          <a:xfrm>
            <a:off x="4681330" y="1651416"/>
            <a:ext cx="4190999" cy="3581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/>
              <a:t>АЛЬТЕРНАТИВЫ НАКАЗАНИЮ</a:t>
            </a:r>
          </a:p>
          <a:p>
            <a:r>
              <a:rPr lang="ru-RU" sz="2200" dirty="0"/>
              <a:t>Краткосрочное вмешательство</a:t>
            </a:r>
          </a:p>
          <a:p>
            <a:r>
              <a:rPr lang="ru-RU" sz="2200" dirty="0"/>
              <a:t>Направление на лечение, в том числе лечение зависимости</a:t>
            </a:r>
          </a:p>
          <a:p>
            <a:r>
              <a:rPr lang="ru-RU" sz="2200" dirty="0"/>
              <a:t>Социальная поддержка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4667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378B-9589-604D-8D2F-509CA9A3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Португалия: контекст реформы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D99EB-8D4D-1641-B236-F712384B2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Консервативная политика</a:t>
            </a:r>
          </a:p>
          <a:p>
            <a:r>
              <a:rPr lang="ru-RU" dirty="0"/>
              <a:t>Католические ценности</a:t>
            </a:r>
          </a:p>
          <a:p>
            <a:r>
              <a:rPr lang="ru-RU" dirty="0"/>
              <a:t>Недавнее становление демократии (падение режима Антонио </a:t>
            </a:r>
            <a:r>
              <a:rPr lang="ru-RU" dirty="0" err="1"/>
              <a:t>Салазара</a:t>
            </a:r>
            <a:r>
              <a:rPr lang="ru-RU" dirty="0"/>
              <a:t> в 1974 году)</a:t>
            </a:r>
          </a:p>
          <a:p>
            <a:r>
              <a:rPr lang="ru-RU" dirty="0"/>
              <a:t>Резкий рост потребления наркотиков в конце 70х</a:t>
            </a:r>
          </a:p>
          <a:p>
            <a:r>
              <a:rPr lang="ru-RU" dirty="0"/>
              <a:t>Население </a:t>
            </a:r>
            <a:r>
              <a:rPr lang="ru-RU" dirty="0" err="1"/>
              <a:t>приоритезировало</a:t>
            </a:r>
            <a:r>
              <a:rPr lang="ru-RU" dirty="0"/>
              <a:t> наркотики как важнейшую социальную проблему</a:t>
            </a:r>
          </a:p>
          <a:p>
            <a:endParaRPr lang="ru-RU" dirty="0"/>
          </a:p>
          <a:p>
            <a:r>
              <a:rPr lang="ru-RU" b="1" dirty="0">
                <a:solidFill>
                  <a:schemeClr val="accent1"/>
                </a:solidFill>
              </a:rPr>
              <a:t>Исследование 2001</a:t>
            </a:r>
            <a:r>
              <a:rPr lang="ru-RU" dirty="0"/>
              <a:t>: в Португалии оказалось самая низкая низкая распространенность употребления в Европе, но 0.</a:t>
            </a:r>
            <a:r>
              <a:rPr lang="en-US" dirty="0"/>
              <a:t>7%</a:t>
            </a:r>
            <a:r>
              <a:rPr lang="ru-RU" dirty="0"/>
              <a:t> употребляли героин хотя бы раз в жизни (самое высокое в Европе – Англия, </a:t>
            </a:r>
            <a:r>
              <a:rPr lang="en-US" dirty="0"/>
              <a:t>1 %</a:t>
            </a:r>
            <a:r>
              <a:rPr lang="en-US" dirty="0">
                <a:sym typeface="Wingdings" pitchFamily="2" charset="2"/>
              </a:rPr>
              <a:t>).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29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F7F6-3864-9B45-A8FE-595CD261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02" y="38803"/>
            <a:ext cx="9404723" cy="1400530"/>
          </a:xfrm>
        </p:spPr>
        <p:txBody>
          <a:bodyPr/>
          <a:lstStyle/>
          <a:p>
            <a:r>
              <a:rPr lang="ru-RU" dirty="0"/>
              <a:t>1998: создание экспертной комиссии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1C5A724-F4D5-AE4C-818C-5446EC26E6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886408"/>
              </p:ext>
            </p:extLst>
          </p:nvPr>
        </p:nvGraphicFramePr>
        <p:xfrm>
          <a:off x="-10033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5F180A1-E4C3-5640-9D10-BE4B46C5B3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241920"/>
              </p:ext>
            </p:extLst>
          </p:nvPr>
        </p:nvGraphicFramePr>
        <p:xfrm>
          <a:off x="4064000" y="12919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545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CBD19-75DC-0244-A08C-E660FDFA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«Для личного использования» - это сколько?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B1A94C-59ED-7449-BC72-CB7A633D4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10-дневный запас</a:t>
            </a:r>
          </a:p>
          <a:p>
            <a:endParaRPr lang="ru-RU" dirty="0"/>
          </a:p>
          <a:p>
            <a:r>
              <a:rPr lang="ru-RU" dirty="0"/>
              <a:t>25 г марихуаны</a:t>
            </a:r>
          </a:p>
          <a:p>
            <a:r>
              <a:rPr lang="ru-RU" dirty="0"/>
              <a:t>5 г гашиша</a:t>
            </a:r>
          </a:p>
          <a:p>
            <a:r>
              <a:rPr lang="ru-RU" dirty="0"/>
              <a:t>2 г кокаина</a:t>
            </a:r>
          </a:p>
          <a:p>
            <a:r>
              <a:rPr lang="ru-RU" dirty="0"/>
              <a:t>1 героина</a:t>
            </a:r>
          </a:p>
          <a:p>
            <a:endParaRPr lang="ru-RU" dirty="0"/>
          </a:p>
          <a:p>
            <a:r>
              <a:rPr lang="ru-RU" dirty="0"/>
              <a:t>Только  для личного использования</a:t>
            </a:r>
          </a:p>
          <a:p>
            <a:endParaRPr lang="ru-R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C41F8C-664A-6849-825C-47F54A0AB3D0}"/>
              </a:ext>
            </a:extLst>
          </p:cNvPr>
          <p:cNvSpPr/>
          <p:nvPr/>
        </p:nvSpPr>
        <p:spPr>
          <a:xfrm>
            <a:off x="5348472" y="2497531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/>
              <a:t>Эстония</a:t>
            </a:r>
            <a:endParaRPr lang="en-US" sz="1400" i="1" dirty="0"/>
          </a:p>
          <a:p>
            <a:pPr algn="ctr"/>
            <a:endParaRPr lang="ru-RU" sz="1400" dirty="0"/>
          </a:p>
          <a:p>
            <a:r>
              <a:rPr lang="ru-RU" sz="1400" dirty="0"/>
              <a:t>«Достаточное для интоксикации 10 человек»</a:t>
            </a:r>
          </a:p>
          <a:p>
            <a:r>
              <a:rPr lang="ru-RU" sz="1400" dirty="0"/>
              <a:t>Проблема диспропорционального эффекта для потребителей </a:t>
            </a:r>
            <a:r>
              <a:rPr lang="ru-RU" sz="1400" dirty="0" err="1"/>
              <a:t>фентанила</a:t>
            </a:r>
            <a:endParaRPr lang="ru-RU" sz="1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841AE4-0C75-224F-86B8-E1F959D4E446}"/>
              </a:ext>
            </a:extLst>
          </p:cNvPr>
          <p:cNvSpPr/>
          <p:nvPr/>
        </p:nvSpPr>
        <p:spPr>
          <a:xfrm>
            <a:off x="4791880" y="2297859"/>
            <a:ext cx="6533322" cy="17705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59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2952</TotalTime>
  <Words>1009</Words>
  <Application>Microsoft Office PowerPoint</Application>
  <PresentationFormat>Widescreen</PresentationFormat>
  <Paragraphs>179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Mangal</vt:lpstr>
      <vt:lpstr>Wingdings</vt:lpstr>
      <vt:lpstr>Wingdings 3</vt:lpstr>
      <vt:lpstr>Ион</vt:lpstr>
      <vt:lpstr>Альтернативы наказаниям за наркотики  </vt:lpstr>
      <vt:lpstr>PowerPoint Presentation</vt:lpstr>
      <vt:lpstr>Рекомендации совета министров ЕС</vt:lpstr>
      <vt:lpstr>Кыргызстан</vt:lpstr>
      <vt:lpstr>PowerPoint Presentation</vt:lpstr>
      <vt:lpstr>PowerPoint Presentation</vt:lpstr>
      <vt:lpstr>Португалия: контекст реформы</vt:lpstr>
      <vt:lpstr>1998: создание экспертной комиссии</vt:lpstr>
      <vt:lpstr>«Для личного использования» - это сколько?</vt:lpstr>
      <vt:lpstr>Основная схема</vt:lpstr>
      <vt:lpstr>Комиссия по переубеждению</vt:lpstr>
      <vt:lpstr>Защита данных</vt:lpstr>
      <vt:lpstr>Результаты</vt:lpstr>
      <vt:lpstr>Результаты</vt:lpstr>
      <vt:lpstr>Модель LEAD (США)</vt:lpstr>
      <vt:lpstr>Исследование эффективности LEAD</vt:lpstr>
      <vt:lpstr>LEAD: как это работает</vt:lpstr>
      <vt:lpstr>Распределение затрат по видам услуг</vt:lpstr>
      <vt:lpstr>Распространение LEAD в США</vt:lpstr>
      <vt:lpstr>Данные об эффективности и экономической эффективности</vt:lpstr>
      <vt:lpstr>Вопросы для обсуждения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Eliza Kurcevic</cp:lastModifiedBy>
  <cp:revision>129</cp:revision>
  <dcterms:created xsi:type="dcterms:W3CDTF">2018-02-02T11:53:26Z</dcterms:created>
  <dcterms:modified xsi:type="dcterms:W3CDTF">2018-07-18T10:40:41Z</dcterms:modified>
</cp:coreProperties>
</file>