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8" r:id="rId1"/>
  </p:sldMasterIdLst>
  <p:notesMasterIdLst>
    <p:notesMasterId r:id="rId51"/>
  </p:notesMasterIdLst>
  <p:sldIdLst>
    <p:sldId id="292" r:id="rId2"/>
    <p:sldId id="293" r:id="rId3"/>
    <p:sldId id="313" r:id="rId4"/>
    <p:sldId id="314" r:id="rId5"/>
    <p:sldId id="295" r:id="rId6"/>
    <p:sldId id="296" r:id="rId7"/>
    <p:sldId id="315" r:id="rId8"/>
    <p:sldId id="256" r:id="rId9"/>
    <p:sldId id="288" r:id="rId10"/>
    <p:sldId id="290" r:id="rId11"/>
    <p:sldId id="297" r:id="rId12"/>
    <p:sldId id="289" r:id="rId13"/>
    <p:sldId id="298" r:id="rId14"/>
    <p:sldId id="306" r:id="rId15"/>
    <p:sldId id="291" r:id="rId16"/>
    <p:sldId id="305" r:id="rId17"/>
    <p:sldId id="304" r:id="rId18"/>
    <p:sldId id="299" r:id="rId19"/>
    <p:sldId id="300" r:id="rId20"/>
    <p:sldId id="301" r:id="rId21"/>
    <p:sldId id="302" r:id="rId22"/>
    <p:sldId id="303" r:id="rId23"/>
    <p:sldId id="265" r:id="rId24"/>
    <p:sldId id="266" r:id="rId25"/>
    <p:sldId id="267" r:id="rId26"/>
    <p:sldId id="269" r:id="rId27"/>
    <p:sldId id="270" r:id="rId28"/>
    <p:sldId id="271" r:id="rId29"/>
    <p:sldId id="272" r:id="rId30"/>
    <p:sldId id="273" r:id="rId31"/>
    <p:sldId id="274" r:id="rId32"/>
    <p:sldId id="261" r:id="rId33"/>
    <p:sldId id="276" r:id="rId34"/>
    <p:sldId id="262" r:id="rId35"/>
    <p:sldId id="278" r:id="rId36"/>
    <p:sldId id="279" r:id="rId37"/>
    <p:sldId id="280" r:id="rId38"/>
    <p:sldId id="286" r:id="rId39"/>
    <p:sldId id="281" r:id="rId40"/>
    <p:sldId id="282" r:id="rId41"/>
    <p:sldId id="283" r:id="rId42"/>
    <p:sldId id="284" r:id="rId43"/>
    <p:sldId id="285" r:id="rId44"/>
    <p:sldId id="308" r:id="rId45"/>
    <p:sldId id="309" r:id="rId46"/>
    <p:sldId id="310" r:id="rId47"/>
    <p:sldId id="311" r:id="rId48"/>
    <p:sldId id="317" r:id="rId49"/>
    <p:sldId id="31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364" autoAdjust="0"/>
  </p:normalViewPr>
  <p:slideViewPr>
    <p:cSldViewPr snapToGrid="0">
      <p:cViewPr varScale="1">
        <p:scale>
          <a:sx n="100" d="100"/>
          <a:sy n="100" d="100"/>
        </p:scale>
        <p:origin x="1264" y="16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D0B12-E89D-4F47-83B3-E615F10BAFAE}" type="datetimeFigureOut">
              <a:rPr lang="en-US" smtClean="0"/>
              <a:t>12/10/18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98607-7268-41BD-8509-98741EC64542}" type="slidenum">
              <a:rPr lang="en-US" smtClean="0"/>
              <a:t>‹#›</a:t>
            </a:fld>
            <a:endParaRPr lang="en-US" dirty="0"/>
          </a:p>
        </p:txBody>
      </p:sp>
    </p:spTree>
    <p:extLst>
      <p:ext uri="{BB962C8B-B14F-4D97-AF65-F5344CB8AC3E}">
        <p14:creationId xmlns:p14="http://schemas.microsoft.com/office/powerpoint/2010/main" val="343668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98607-7268-41BD-8509-98741EC64542}" type="slidenum">
              <a:rPr lang="en-US" smtClean="0"/>
              <a:t>11</a:t>
            </a:fld>
            <a:endParaRPr lang="en-US" dirty="0"/>
          </a:p>
        </p:txBody>
      </p:sp>
    </p:spTree>
    <p:extLst>
      <p:ext uri="{BB962C8B-B14F-4D97-AF65-F5344CB8AC3E}">
        <p14:creationId xmlns:p14="http://schemas.microsoft.com/office/powerpoint/2010/main" val="392451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98607-7268-41BD-8509-98741EC64542}" type="slidenum">
              <a:rPr lang="en-US" smtClean="0"/>
              <a:t>15</a:t>
            </a:fld>
            <a:endParaRPr lang="en-US" dirty="0"/>
          </a:p>
        </p:txBody>
      </p:sp>
    </p:spTree>
    <p:extLst>
      <p:ext uri="{BB962C8B-B14F-4D97-AF65-F5344CB8AC3E}">
        <p14:creationId xmlns:p14="http://schemas.microsoft.com/office/powerpoint/2010/main" val="44425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98607-7268-41BD-8509-98741EC64542}" type="slidenum">
              <a:rPr lang="en-US" smtClean="0"/>
              <a:t>16</a:t>
            </a:fld>
            <a:endParaRPr lang="en-US" dirty="0"/>
          </a:p>
        </p:txBody>
      </p:sp>
    </p:spTree>
    <p:extLst>
      <p:ext uri="{BB962C8B-B14F-4D97-AF65-F5344CB8AC3E}">
        <p14:creationId xmlns:p14="http://schemas.microsoft.com/office/powerpoint/2010/main" val="74059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cs typeface="Calibri"/>
              </a:rPr>
              <a:t>Classroom content</a:t>
            </a:r>
          </a:p>
          <a:p>
            <a:pPr marL="457200" lvl="1" indent="0">
              <a:buNone/>
            </a:pPr>
            <a:r>
              <a:rPr lang="en-US" dirty="0">
                <a:cs typeface="Calibri"/>
              </a:rPr>
              <a:t>Programs</a:t>
            </a:r>
          </a:p>
          <a:p>
            <a:endParaRPr lang="en-US" dirty="0"/>
          </a:p>
        </p:txBody>
      </p:sp>
      <p:sp>
        <p:nvSpPr>
          <p:cNvPr id="4" name="Slide Number Placeholder 3"/>
          <p:cNvSpPr>
            <a:spLocks noGrp="1"/>
          </p:cNvSpPr>
          <p:nvPr>
            <p:ph type="sldNum" sz="quarter" idx="10"/>
          </p:nvPr>
        </p:nvSpPr>
        <p:spPr/>
        <p:txBody>
          <a:bodyPr/>
          <a:lstStyle/>
          <a:p>
            <a:fld id="{3A198607-7268-41BD-8509-98741EC64542}" type="slidenum">
              <a:rPr lang="en-US" smtClean="0"/>
              <a:t>41</a:t>
            </a:fld>
            <a:endParaRPr lang="en-US" dirty="0"/>
          </a:p>
        </p:txBody>
      </p:sp>
    </p:spTree>
    <p:extLst>
      <p:ext uri="{BB962C8B-B14F-4D97-AF65-F5344CB8AC3E}">
        <p14:creationId xmlns:p14="http://schemas.microsoft.com/office/powerpoint/2010/main" val="30901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1800" dirty="0">
                <a:cs typeface="Calibri"/>
              </a:rPr>
              <a:t>Establishment of redress for discrimination</a:t>
            </a:r>
          </a:p>
          <a:p>
            <a:pPr marL="457200" lvl="1" indent="0">
              <a:buNone/>
            </a:pPr>
            <a:r>
              <a:rPr lang="en-US" sz="1800" dirty="0">
                <a:cs typeface="Calibri"/>
              </a:rPr>
              <a:t>Training on equitable and inclusive behavior</a:t>
            </a:r>
          </a:p>
          <a:p>
            <a:endParaRPr lang="en-US" dirty="0"/>
          </a:p>
        </p:txBody>
      </p:sp>
      <p:sp>
        <p:nvSpPr>
          <p:cNvPr id="4" name="Slide Number Placeholder 3"/>
          <p:cNvSpPr>
            <a:spLocks noGrp="1"/>
          </p:cNvSpPr>
          <p:nvPr>
            <p:ph type="sldNum" sz="quarter" idx="10"/>
          </p:nvPr>
        </p:nvSpPr>
        <p:spPr/>
        <p:txBody>
          <a:bodyPr/>
          <a:lstStyle/>
          <a:p>
            <a:fld id="{3A198607-7268-41BD-8509-98741EC64542}" type="slidenum">
              <a:rPr lang="en-US" smtClean="0"/>
              <a:t>42</a:t>
            </a:fld>
            <a:endParaRPr lang="en-US" dirty="0"/>
          </a:p>
        </p:txBody>
      </p:sp>
    </p:spTree>
    <p:extLst>
      <p:ext uri="{BB962C8B-B14F-4D97-AF65-F5344CB8AC3E}">
        <p14:creationId xmlns:p14="http://schemas.microsoft.com/office/powerpoint/2010/main" val="403167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Training on equitable and inclusive behavior</a:t>
            </a:r>
          </a:p>
          <a:p>
            <a:endParaRPr lang="en-US" dirty="0"/>
          </a:p>
        </p:txBody>
      </p:sp>
      <p:sp>
        <p:nvSpPr>
          <p:cNvPr id="4" name="Slide Number Placeholder 3"/>
          <p:cNvSpPr>
            <a:spLocks noGrp="1"/>
          </p:cNvSpPr>
          <p:nvPr>
            <p:ph type="sldNum" sz="quarter" idx="10"/>
          </p:nvPr>
        </p:nvSpPr>
        <p:spPr/>
        <p:txBody>
          <a:bodyPr/>
          <a:lstStyle/>
          <a:p>
            <a:fld id="{3A198607-7268-41BD-8509-98741EC64542}" type="slidenum">
              <a:rPr lang="en-US" smtClean="0"/>
              <a:t>43</a:t>
            </a:fld>
            <a:endParaRPr lang="en-US" dirty="0"/>
          </a:p>
        </p:txBody>
      </p:sp>
    </p:spTree>
    <p:extLst>
      <p:ext uri="{BB962C8B-B14F-4D97-AF65-F5344CB8AC3E}">
        <p14:creationId xmlns:p14="http://schemas.microsoft.com/office/powerpoint/2010/main" val="289386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3997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6702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9835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3282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89020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6808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95042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2259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46CE7D5-CF57-46EF-B807-FDD0502418D4}" type="datetimeFigureOut">
              <a:rPr lang="en-US" smtClean="0"/>
              <a:t>12/10/18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14665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06295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7088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9251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0985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19648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0397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3053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63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1327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6CE7D5-CF57-46EF-B807-FDD0502418D4}" type="datetimeFigureOut">
              <a:rPr lang="en-US" smtClean="0"/>
              <a:t>12/10/18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3159988678"/>
      </p:ext>
    </p:extLst>
  </p:cSld>
  <p:clrMap bg1="dk1" tx1="lt1" bg2="dk2"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 id="214748416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51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Equal Opportunity</a:t>
            </a:r>
          </a:p>
        </p:txBody>
      </p:sp>
      <p:sp>
        <p:nvSpPr>
          <p:cNvPr id="3" name="Content Placeholder 2"/>
          <p:cNvSpPr>
            <a:spLocks noGrp="1"/>
          </p:cNvSpPr>
          <p:nvPr>
            <p:ph idx="1"/>
          </p:nvPr>
        </p:nvSpPr>
        <p:spPr/>
        <p:txBody>
          <a:bodyPr/>
          <a:lstStyle/>
          <a:p>
            <a:r>
              <a:rPr lang="en-US" dirty="0">
                <a:cs typeface="Calibri"/>
              </a:rPr>
              <a:t>Focus on compliance and legal aspects of campus diversity</a:t>
            </a:r>
          </a:p>
          <a:p>
            <a:pPr lvl="1"/>
            <a:r>
              <a:rPr lang="en-US" dirty="0">
                <a:cs typeface="Calibri"/>
              </a:rPr>
              <a:t>Policy – Diversity Awareness</a:t>
            </a:r>
          </a:p>
          <a:p>
            <a:pPr lvl="1"/>
            <a:r>
              <a:rPr lang="en-US" dirty="0">
                <a:cs typeface="Calibri"/>
              </a:rPr>
              <a:t>Policy – Anti-Bullying</a:t>
            </a:r>
          </a:p>
          <a:p>
            <a:pPr lvl="1"/>
            <a:r>
              <a:rPr lang="en-US" dirty="0">
                <a:cs typeface="Calibri"/>
              </a:rPr>
              <a:t>Policy – Civility</a:t>
            </a:r>
          </a:p>
          <a:p>
            <a:pPr lvl="1"/>
            <a:r>
              <a:rPr lang="en-US" dirty="0">
                <a:cs typeface="Calibri"/>
              </a:rPr>
              <a:t>Affirmative Action</a:t>
            </a:r>
          </a:p>
          <a:p>
            <a:pPr lvl="1"/>
            <a:r>
              <a:rPr lang="en-US" dirty="0">
                <a:cs typeface="Calibri"/>
              </a:rPr>
              <a:t>Monitoring all Unclassified hiring</a:t>
            </a:r>
          </a:p>
          <a:p>
            <a:pPr lvl="1"/>
            <a:r>
              <a:rPr lang="en-US" dirty="0">
                <a:cs typeface="Calibri"/>
              </a:rPr>
              <a:t>Accommodations for Faculty/Staff with disabilities</a:t>
            </a:r>
          </a:p>
          <a:p>
            <a:endParaRPr lang="en-US" dirty="0"/>
          </a:p>
        </p:txBody>
      </p:sp>
    </p:spTree>
    <p:extLst>
      <p:ext uri="{BB962C8B-B14F-4D97-AF65-F5344CB8AC3E}">
        <p14:creationId xmlns:p14="http://schemas.microsoft.com/office/powerpoint/2010/main" val="266530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966E-D3A2-4240-A87F-06CEA8CE400C}"/>
              </a:ext>
            </a:extLst>
          </p:cNvPr>
          <p:cNvSpPr>
            <a:spLocks noGrp="1"/>
          </p:cNvSpPr>
          <p:nvPr>
            <p:ph type="title"/>
          </p:nvPr>
        </p:nvSpPr>
        <p:spPr/>
        <p:txBody>
          <a:bodyPr/>
          <a:lstStyle/>
          <a:p>
            <a:pPr algn="ctr"/>
            <a:r>
              <a:rPr lang="en-US" dirty="0">
                <a:cs typeface="Calibri Light"/>
              </a:rPr>
              <a:t>Office of Inclusive Excellence</a:t>
            </a:r>
          </a:p>
        </p:txBody>
      </p:sp>
      <p:sp>
        <p:nvSpPr>
          <p:cNvPr id="6" name="Content Placeholder 5">
            <a:extLst>
              <a:ext uri="{FF2B5EF4-FFF2-40B4-BE49-F238E27FC236}">
                <a16:creationId xmlns:a16="http://schemas.microsoft.com/office/drawing/2014/main" id="{F89EF4FD-47B3-43FA-B9EC-262595CCD80A}"/>
              </a:ext>
            </a:extLst>
          </p:cNvPr>
          <p:cNvSpPr>
            <a:spLocks noGrp="1"/>
          </p:cNvSpPr>
          <p:nvPr>
            <p:ph idx="1"/>
          </p:nvPr>
        </p:nvSpPr>
        <p:spPr/>
        <p:txBody>
          <a:bodyPr vert="horz" lIns="91440" tIns="45720" rIns="91440" bIns="45720" rtlCol="0" anchor="t">
            <a:normAutofit/>
          </a:bodyPr>
          <a:lstStyle/>
          <a:p>
            <a:pPr marL="0" indent="0" algn="ctr">
              <a:buNone/>
            </a:pPr>
            <a:r>
              <a:rPr lang="en-US" dirty="0">
                <a:cs typeface="Calibri"/>
              </a:rPr>
              <a:t>Focus on creating a culture of openness, respect, </a:t>
            </a:r>
          </a:p>
          <a:p>
            <a:pPr marL="0" indent="0" algn="ctr">
              <a:buNone/>
            </a:pPr>
            <a:r>
              <a:rPr lang="en-US" dirty="0">
                <a:cs typeface="Calibri"/>
              </a:rPr>
              <a:t>and affirmation of culture relevance</a:t>
            </a:r>
          </a:p>
          <a:p>
            <a:pPr lvl="1"/>
            <a:endParaRPr lang="en-US" dirty="0">
              <a:cs typeface="Calibri"/>
            </a:endParaRPr>
          </a:p>
        </p:txBody>
      </p:sp>
    </p:spTree>
    <p:extLst>
      <p:ext uri="{BB962C8B-B14F-4D97-AF65-F5344CB8AC3E}">
        <p14:creationId xmlns:p14="http://schemas.microsoft.com/office/powerpoint/2010/main" val="18761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Spirit of the Law: What’s Right as opposed to What’s Legal</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7900" y="1993900"/>
            <a:ext cx="3568700" cy="4850154"/>
          </a:xfrm>
        </p:spPr>
      </p:pic>
    </p:spTree>
    <p:extLst>
      <p:ext uri="{BB962C8B-B14F-4D97-AF65-F5344CB8AC3E}">
        <p14:creationId xmlns:p14="http://schemas.microsoft.com/office/powerpoint/2010/main" val="637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we make excellence inclusive?</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203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0822" y="2336872"/>
            <a:ext cx="5140447" cy="3599317"/>
          </a:xfrm>
        </p:spPr>
      </p:pic>
      <p:sp>
        <p:nvSpPr>
          <p:cNvPr id="6" name="Text Placeholder 5"/>
          <p:cNvSpPr>
            <a:spLocks noGrp="1"/>
          </p:cNvSpPr>
          <p:nvPr>
            <p:ph type="body" sz="half" idx="2"/>
          </p:nvPr>
        </p:nvSpPr>
        <p:spPr/>
        <p:txBody>
          <a:bodyPr>
            <a:noAutofit/>
          </a:bodyPr>
          <a:lstStyle/>
          <a:p>
            <a:r>
              <a:rPr lang="en-US" sz="1800" b="1" dirty="0"/>
              <a:t>Through the vision and practice </a:t>
            </a:r>
            <a:r>
              <a:rPr lang="en-US" sz="1800" b="1" u="sng" dirty="0"/>
              <a:t>of inclusive excellence</a:t>
            </a:r>
            <a:r>
              <a:rPr lang="en-US" sz="1800" b="1" dirty="0"/>
              <a:t>, AAC&amp;U calls for higher education to address diversity, inclusion, and equity as critical to the wellbeing of democratic culture. Making excellence inclusive is thus an </a:t>
            </a:r>
            <a:r>
              <a:rPr lang="en-US" sz="1800" b="1" u="sng" dirty="0"/>
              <a:t>active process </a:t>
            </a:r>
            <a:r>
              <a:rPr lang="en-US" sz="1800" b="1" dirty="0"/>
              <a:t>through which colleges and universities achieve excellence in </a:t>
            </a:r>
            <a:r>
              <a:rPr lang="en-US" sz="1800" b="1" u="sng" dirty="0"/>
              <a:t>learning</a:t>
            </a:r>
            <a:r>
              <a:rPr lang="en-US" sz="1800" b="1" dirty="0"/>
              <a:t>, </a:t>
            </a:r>
            <a:r>
              <a:rPr lang="en-US" sz="1800" b="1" u="sng" dirty="0"/>
              <a:t>teaching</a:t>
            </a:r>
            <a:r>
              <a:rPr lang="en-US" sz="1800" b="1" dirty="0"/>
              <a:t>, </a:t>
            </a:r>
            <a:r>
              <a:rPr lang="en-US" sz="1800" b="1" u="sng" dirty="0"/>
              <a:t>student development</a:t>
            </a:r>
            <a:r>
              <a:rPr lang="en-US" sz="1800" b="1" dirty="0"/>
              <a:t>, </a:t>
            </a:r>
            <a:r>
              <a:rPr lang="en-US" sz="1800" b="1" u="sng" dirty="0"/>
              <a:t>institutional functioning</a:t>
            </a:r>
            <a:r>
              <a:rPr lang="en-US" sz="1800" b="1" dirty="0"/>
              <a:t>, and </a:t>
            </a:r>
            <a:r>
              <a:rPr lang="en-US" sz="1800" b="1" u="sng" dirty="0"/>
              <a:t>engagement in local and global communities</a:t>
            </a:r>
            <a:r>
              <a:rPr lang="en-US" sz="1800" b="1" dirty="0"/>
              <a:t>.</a:t>
            </a:r>
          </a:p>
        </p:txBody>
      </p:sp>
    </p:spTree>
    <p:extLst>
      <p:ext uri="{BB962C8B-B14F-4D97-AF65-F5344CB8AC3E}">
        <p14:creationId xmlns:p14="http://schemas.microsoft.com/office/powerpoint/2010/main" val="311654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Making Excellence Inclusive</a:t>
            </a:r>
          </a:p>
        </p:txBody>
      </p:sp>
      <p:sp>
        <p:nvSpPr>
          <p:cNvPr id="17" name="Content Placeholder 16"/>
          <p:cNvSpPr>
            <a:spLocks noGrp="1"/>
          </p:cNvSpPr>
          <p:nvPr>
            <p:ph sz="half" idx="2"/>
          </p:nvPr>
        </p:nvSpPr>
        <p:spPr/>
        <p:txBody>
          <a:bodyPr>
            <a:normAutofit lnSpcReduction="10000"/>
          </a:bodyPr>
          <a:lstStyle/>
          <a:p>
            <a:r>
              <a:rPr lang="en-US" sz="1800" u="sng" dirty="0"/>
              <a:t>Achieving Equitable Educational Outcomes with all students: The Institution’s Roles and Responsibilities</a:t>
            </a:r>
            <a:r>
              <a:rPr lang="en-US" sz="1800" dirty="0"/>
              <a:t> </a:t>
            </a:r>
          </a:p>
          <a:p>
            <a:pPr lvl="1"/>
            <a:r>
              <a:rPr lang="en-US" sz="1400" dirty="0"/>
              <a:t> Georgia Bauman</a:t>
            </a:r>
          </a:p>
          <a:p>
            <a:pPr lvl="1"/>
            <a:r>
              <a:rPr lang="en-US" sz="1400" dirty="0"/>
              <a:t>Keticia Tomas Bustillos</a:t>
            </a:r>
          </a:p>
          <a:p>
            <a:pPr lvl="1"/>
            <a:r>
              <a:rPr lang="en-US" sz="1400" dirty="0"/>
              <a:t>Estela Bensimon</a:t>
            </a:r>
          </a:p>
          <a:p>
            <a:pPr lvl="1"/>
            <a:r>
              <a:rPr lang="en-US" sz="1400" dirty="0"/>
              <a:t>Christopher Brown </a:t>
            </a:r>
          </a:p>
          <a:p>
            <a:pPr lvl="1"/>
            <a:r>
              <a:rPr lang="en-US" sz="1400" dirty="0"/>
              <a:t>RoSusan Bartee</a:t>
            </a:r>
          </a:p>
          <a:p>
            <a:r>
              <a:rPr lang="en-US" sz="1800" dirty="0"/>
              <a:t>Discuss the responsibility that institutions have to examine the impact that traditional higher education practices have on those students historically underserved by higher education, including African American, Latino/a, and American Indian students. </a:t>
            </a:r>
          </a:p>
          <a:p>
            <a:endParaRPr lang="en-US" sz="1800" dirty="0"/>
          </a:p>
        </p:txBody>
      </p:sp>
      <p:pic>
        <p:nvPicPr>
          <p:cNvPr id="19" name="Content Placeholder 1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63600" y="2185609"/>
            <a:ext cx="3505200" cy="4439921"/>
          </a:xfrm>
        </p:spPr>
      </p:pic>
    </p:spTree>
    <p:extLst>
      <p:ext uri="{BB962C8B-B14F-4D97-AF65-F5344CB8AC3E}">
        <p14:creationId xmlns:p14="http://schemas.microsoft.com/office/powerpoint/2010/main" val="23887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Making Excellence Inclusive</a:t>
            </a:r>
          </a:p>
        </p:txBody>
      </p:sp>
      <p:sp>
        <p:nvSpPr>
          <p:cNvPr id="17" name="Content Placeholder 16"/>
          <p:cNvSpPr>
            <a:spLocks noGrp="1"/>
          </p:cNvSpPr>
          <p:nvPr>
            <p:ph sz="half" idx="2"/>
          </p:nvPr>
        </p:nvSpPr>
        <p:spPr/>
        <p:txBody>
          <a:bodyPr>
            <a:normAutofit/>
          </a:bodyPr>
          <a:lstStyle/>
          <a:p>
            <a:r>
              <a:rPr lang="en-US" sz="1800" u="sng" dirty="0"/>
              <a:t>Making Diversity Work on Campus: A Research-Based Perspective </a:t>
            </a:r>
            <a:endParaRPr lang="en-US" sz="1800" dirty="0"/>
          </a:p>
          <a:p>
            <a:pPr lvl="1"/>
            <a:r>
              <a:rPr lang="en-US" sz="1400" dirty="0"/>
              <a:t>Jeffrey Milem, </a:t>
            </a:r>
          </a:p>
          <a:p>
            <a:pPr lvl="1"/>
            <a:r>
              <a:rPr lang="en-US" sz="1400" dirty="0"/>
              <a:t>Mitchell Chang </a:t>
            </a:r>
          </a:p>
          <a:p>
            <a:pPr lvl="1"/>
            <a:r>
              <a:rPr lang="en-US" sz="1400" dirty="0"/>
              <a:t>Anthony Antonio </a:t>
            </a:r>
          </a:p>
          <a:p>
            <a:r>
              <a:rPr lang="en-US" sz="1800" dirty="0"/>
              <a:t>educational benefits of a diverse environment</a:t>
            </a:r>
          </a:p>
          <a:p>
            <a:endParaRPr lang="en-US" sz="1800"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79500" y="2210514"/>
            <a:ext cx="3390900" cy="4408170"/>
          </a:xfrm>
        </p:spPr>
      </p:pic>
    </p:spTree>
    <p:extLst>
      <p:ext uri="{BB962C8B-B14F-4D97-AF65-F5344CB8AC3E}">
        <p14:creationId xmlns:p14="http://schemas.microsoft.com/office/powerpoint/2010/main" val="179908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Excellence Inclusive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2374" y="2354862"/>
            <a:ext cx="3174026" cy="4107564"/>
          </a:xfrm>
        </p:spPr>
      </p:pic>
      <p:sp>
        <p:nvSpPr>
          <p:cNvPr id="4" name="Content Placeholder 3"/>
          <p:cNvSpPr>
            <a:spLocks noGrp="1"/>
          </p:cNvSpPr>
          <p:nvPr>
            <p:ph sz="half" idx="2"/>
          </p:nvPr>
        </p:nvSpPr>
        <p:spPr/>
        <p:txBody>
          <a:bodyPr>
            <a:normAutofit/>
          </a:bodyPr>
          <a:lstStyle/>
          <a:p>
            <a:r>
              <a:rPr lang="en-US" i="1" dirty="0"/>
              <a:t>Toward a Model of Inclusive Excellence in Post</a:t>
            </a:r>
            <a:r>
              <a:rPr lang="en-US" b="1" dirty="0"/>
              <a:t>s</a:t>
            </a:r>
            <a:r>
              <a:rPr lang="en-US" i="1" dirty="0"/>
              <a:t>econdary Institutions</a:t>
            </a:r>
            <a:endParaRPr lang="en-US" dirty="0"/>
          </a:p>
          <a:p>
            <a:pPr lvl="1"/>
            <a:r>
              <a:rPr lang="en-US" dirty="0"/>
              <a:t>Damon Williams</a:t>
            </a:r>
          </a:p>
          <a:p>
            <a:pPr lvl="1"/>
            <a:r>
              <a:rPr lang="en-US" dirty="0"/>
              <a:t>Joseph Berger</a:t>
            </a:r>
          </a:p>
          <a:p>
            <a:pPr lvl="1"/>
            <a:r>
              <a:rPr lang="en-US" dirty="0"/>
              <a:t>Shederick McClendon </a:t>
            </a:r>
          </a:p>
          <a:p>
            <a:r>
              <a:rPr lang="en-US" dirty="0"/>
              <a:t>offer a framework for comprehensive organizational change to help campuses achieve Inclusive Excellence.</a:t>
            </a:r>
          </a:p>
        </p:txBody>
      </p:sp>
    </p:spTree>
    <p:extLst>
      <p:ext uri="{BB962C8B-B14F-4D97-AF65-F5344CB8AC3E}">
        <p14:creationId xmlns:p14="http://schemas.microsoft.com/office/powerpoint/2010/main" val="282835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4 Pillars of Inclusive Excellence</a:t>
            </a:r>
          </a:p>
        </p:txBody>
      </p:sp>
      <p:sp>
        <p:nvSpPr>
          <p:cNvPr id="41" name="Content Placeholder 40"/>
          <p:cNvSpPr>
            <a:spLocks noGrp="1"/>
          </p:cNvSpPr>
          <p:nvPr>
            <p:ph idx="1"/>
          </p:nvPr>
        </p:nvSpPr>
        <p:spPr/>
        <p:txBody>
          <a:bodyPr>
            <a:normAutofit/>
          </a:bodyPr>
          <a:lstStyle/>
          <a:p>
            <a:r>
              <a:rPr lang="en-US" dirty="0"/>
              <a:t>Diversity</a:t>
            </a:r>
          </a:p>
          <a:p>
            <a:r>
              <a:rPr lang="en-US" dirty="0"/>
              <a:t>Inclusion</a:t>
            </a:r>
          </a:p>
          <a:p>
            <a:r>
              <a:rPr lang="en-US" dirty="0"/>
              <a:t>Equity</a:t>
            </a:r>
          </a:p>
          <a:p>
            <a:r>
              <a:rPr lang="en-US" dirty="0"/>
              <a:t>Equity-Mindedness</a:t>
            </a:r>
          </a:p>
        </p:txBody>
      </p:sp>
    </p:spTree>
    <p:extLst>
      <p:ext uri="{BB962C8B-B14F-4D97-AF65-F5344CB8AC3E}">
        <p14:creationId xmlns:p14="http://schemas.microsoft.com/office/powerpoint/2010/main" val="76533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Diversity</a:t>
            </a:r>
          </a:p>
        </p:txBody>
      </p:sp>
      <p:sp>
        <p:nvSpPr>
          <p:cNvPr id="3" name="Content Placeholder 2"/>
          <p:cNvSpPr>
            <a:spLocks noGrp="1"/>
          </p:cNvSpPr>
          <p:nvPr>
            <p:ph idx="1"/>
          </p:nvPr>
        </p:nvSpPr>
        <p:spPr/>
        <p:txBody>
          <a:bodyPr/>
          <a:lstStyle/>
          <a:p>
            <a:pPr marL="0" indent="0" algn="ctr">
              <a:buNone/>
            </a:pPr>
            <a:r>
              <a:rPr lang="en-US" dirty="0"/>
              <a:t>Individual differences (e.g., personality, prior knowledge, and life experiences) and group/social differences (e.g., race/ethnicity, class, gender, sexual orientation, country of origin, and ability as well as cultural, political, religious, or other affiliations)</a:t>
            </a:r>
          </a:p>
        </p:txBody>
      </p:sp>
    </p:spTree>
    <p:extLst>
      <p:ext uri="{BB962C8B-B14F-4D97-AF65-F5344CB8AC3E}">
        <p14:creationId xmlns:p14="http://schemas.microsoft.com/office/powerpoint/2010/main" val="289570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 Background</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136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Inclusion</a:t>
            </a:r>
          </a:p>
        </p:txBody>
      </p:sp>
      <p:sp>
        <p:nvSpPr>
          <p:cNvPr id="3" name="Content Placeholder 2"/>
          <p:cNvSpPr>
            <a:spLocks noGrp="1"/>
          </p:cNvSpPr>
          <p:nvPr>
            <p:ph idx="1"/>
          </p:nvPr>
        </p:nvSpPr>
        <p:spPr/>
        <p:txBody>
          <a:bodyPr/>
          <a:lstStyle/>
          <a:p>
            <a:pPr algn="ctr"/>
            <a:r>
              <a:rPr lang="en-US" b="1" i="1" dirty="0"/>
              <a:t> </a:t>
            </a:r>
            <a:r>
              <a:rPr lang="en-US" dirty="0"/>
              <a:t>The active, intentional, and ongoing engagement with diversity—in the curriculum, in the co-curriculum, and in communities (intellectual, social, cultural, geographical) with which individuals might connect—in ways that increase awareness, content knowledge, cognitive sophistication, and empathic understanding of the complex ways individuals interact within systems and institutions</a:t>
            </a:r>
          </a:p>
        </p:txBody>
      </p:sp>
    </p:spTree>
    <p:extLst>
      <p:ext uri="{BB962C8B-B14F-4D97-AF65-F5344CB8AC3E}">
        <p14:creationId xmlns:p14="http://schemas.microsoft.com/office/powerpoint/2010/main" val="133576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Equity</a:t>
            </a:r>
          </a:p>
        </p:txBody>
      </p:sp>
      <p:sp>
        <p:nvSpPr>
          <p:cNvPr id="3" name="Content Placeholder 2"/>
          <p:cNvSpPr>
            <a:spLocks noGrp="1"/>
          </p:cNvSpPr>
          <p:nvPr>
            <p:ph idx="1"/>
          </p:nvPr>
        </p:nvSpPr>
        <p:spPr/>
        <p:txBody>
          <a:bodyPr/>
          <a:lstStyle/>
          <a:p>
            <a:pPr marL="0" indent="0" algn="ctr">
              <a:buNone/>
            </a:pPr>
            <a:r>
              <a:rPr lang="en-US" dirty="0"/>
              <a:t>The creation of opportunities for historically underrepresented populations to have equal access to and participate in educational programs that are capable of closing the achievement gaps in student success and completion</a:t>
            </a:r>
          </a:p>
        </p:txBody>
      </p:sp>
    </p:spTree>
    <p:extLst>
      <p:ext uri="{BB962C8B-B14F-4D97-AF65-F5344CB8AC3E}">
        <p14:creationId xmlns:p14="http://schemas.microsoft.com/office/powerpoint/2010/main" val="323128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Equity-Mindedness</a:t>
            </a:r>
          </a:p>
        </p:txBody>
      </p:sp>
      <p:sp>
        <p:nvSpPr>
          <p:cNvPr id="3" name="Content Placeholder 2"/>
          <p:cNvSpPr>
            <a:spLocks noGrp="1"/>
          </p:cNvSpPr>
          <p:nvPr>
            <p:ph idx="1"/>
          </p:nvPr>
        </p:nvSpPr>
        <p:spPr/>
        <p:txBody>
          <a:bodyPr/>
          <a:lstStyle/>
          <a:p>
            <a:pPr marL="0" indent="0" algn="ctr">
              <a:buNone/>
            </a:pPr>
            <a:r>
              <a:rPr lang="en-US" dirty="0"/>
              <a:t> A demonstrated awareness of and willingness to address equity issues among institutional leaders and staff </a:t>
            </a:r>
          </a:p>
        </p:txBody>
      </p:sp>
    </p:spTree>
    <p:extLst>
      <p:ext uri="{BB962C8B-B14F-4D97-AF65-F5344CB8AC3E}">
        <p14:creationId xmlns:p14="http://schemas.microsoft.com/office/powerpoint/2010/main" val="407946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9492-8EA0-49E7-90BE-54B4803A5441}"/>
              </a:ext>
            </a:extLst>
          </p:cNvPr>
          <p:cNvSpPr>
            <a:spLocks noGrp="1"/>
          </p:cNvSpPr>
          <p:nvPr>
            <p:ph type="ctrTitle"/>
          </p:nvPr>
        </p:nvSpPr>
        <p:spPr/>
        <p:txBody>
          <a:bodyPr>
            <a:normAutofit fontScale="90000"/>
          </a:bodyPr>
          <a:lstStyle/>
          <a:p>
            <a:r>
              <a:rPr lang="en-US" dirty="0">
                <a:cs typeface="Calibri Light"/>
              </a:rPr>
              <a:t>Creating inclusive excellence change Model</a:t>
            </a:r>
            <a:endParaRPr lang="en-US" dirty="0"/>
          </a:p>
        </p:txBody>
      </p:sp>
      <p:sp>
        <p:nvSpPr>
          <p:cNvPr id="3" name="Content Placeholder 2">
            <a:extLst>
              <a:ext uri="{FF2B5EF4-FFF2-40B4-BE49-F238E27FC236}">
                <a16:creationId xmlns:a16="http://schemas.microsoft.com/office/drawing/2014/main" id="{ED1FD912-7608-495D-9062-6F3D1ED2BC8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75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93EB-0AE0-4214-B38F-F37B4D418400}"/>
              </a:ext>
            </a:extLst>
          </p:cNvPr>
          <p:cNvSpPr>
            <a:spLocks noGrp="1"/>
          </p:cNvSpPr>
          <p:nvPr>
            <p:ph type="title"/>
          </p:nvPr>
        </p:nvSpPr>
        <p:spPr/>
        <p:txBody>
          <a:bodyPr>
            <a:normAutofit/>
          </a:bodyPr>
          <a:lstStyle/>
          <a:p>
            <a:pPr>
              <a:spcBef>
                <a:spcPts val="0"/>
              </a:spcBef>
              <a:spcAft>
                <a:spcPts val="1000"/>
              </a:spcAft>
            </a:pPr>
            <a:r>
              <a:rPr lang="en-US" dirty="0">
                <a:cs typeface="Calibri Light"/>
              </a:rPr>
              <a:t>Inclusive excellence (IE) Change Model:</a:t>
            </a:r>
            <a:endParaRPr lang="en-US" sz="3600" dirty="0">
              <a:cs typeface="Calibri Light"/>
            </a:endParaRPr>
          </a:p>
        </p:txBody>
      </p:sp>
      <p:sp>
        <p:nvSpPr>
          <p:cNvPr id="3" name="Content Placeholder 2">
            <a:extLst>
              <a:ext uri="{FF2B5EF4-FFF2-40B4-BE49-F238E27FC236}">
                <a16:creationId xmlns:a16="http://schemas.microsoft.com/office/drawing/2014/main" id="{D21D6C01-3F29-4F2E-8F68-8BA54A1FDB7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"Diversity is a key component of a comprehensive strategy for</a:t>
            </a:r>
            <a:r>
              <a:rPr lang="en-US" dirty="0"/>
              <a:t> </a:t>
            </a:r>
            <a:r>
              <a:rPr lang="en-US" sz="2800" dirty="0">
                <a:cs typeface="Calibri"/>
              </a:rPr>
              <a:t>achieving </a:t>
            </a:r>
            <a:r>
              <a:rPr lang="en-US" sz="2800" u="sng" dirty="0">
                <a:cs typeface="Calibri"/>
              </a:rPr>
              <a:t>institutional excellence</a:t>
            </a:r>
            <a:r>
              <a:rPr lang="en-US" sz="2800" dirty="0">
                <a:cs typeface="Calibri"/>
              </a:rPr>
              <a:t>—which includes, but is not limited to, the </a:t>
            </a:r>
            <a:r>
              <a:rPr lang="en-US" sz="2800" u="sng" dirty="0">
                <a:cs typeface="Calibri"/>
              </a:rPr>
              <a:t>academic excellence</a:t>
            </a:r>
            <a:r>
              <a:rPr lang="en-US" sz="2800" dirty="0">
                <a:cs typeface="Calibri"/>
              </a:rPr>
              <a:t> of all students in attendance and concerted efforts to educate all students to succeed in a diverse society and equip them with sophisticated intercultural skills."</a:t>
            </a:r>
          </a:p>
          <a:p>
            <a:pPr algn="ctr">
              <a:buNone/>
            </a:pPr>
            <a:r>
              <a:rPr lang="en-US" sz="2800" dirty="0">
                <a:cs typeface="Calibri"/>
              </a:rPr>
              <a:t>AAC&amp;U 2002</a:t>
            </a:r>
            <a:endParaRPr lang="en-US" dirty="0"/>
          </a:p>
          <a:p>
            <a:pPr marL="0" indent="0" algn="ctr">
              <a:buNone/>
            </a:pPr>
            <a:endParaRPr lang="en-US" sz="2800" dirty="0">
              <a:cs typeface="Calibri"/>
            </a:endParaRPr>
          </a:p>
        </p:txBody>
      </p:sp>
    </p:spTree>
    <p:extLst>
      <p:ext uri="{BB962C8B-B14F-4D97-AF65-F5344CB8AC3E}">
        <p14:creationId xmlns:p14="http://schemas.microsoft.com/office/powerpoint/2010/main" val="202632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054E-4763-440D-84CF-ED05E4B92A94}"/>
              </a:ext>
            </a:extLst>
          </p:cNvPr>
          <p:cNvSpPr>
            <a:spLocks noGrp="1"/>
          </p:cNvSpPr>
          <p:nvPr>
            <p:ph type="title"/>
          </p:nvPr>
        </p:nvSpPr>
        <p:spPr/>
        <p:txBody>
          <a:bodyPr>
            <a:normAutofit/>
          </a:bodyPr>
          <a:lstStyle/>
          <a:p>
            <a:pPr algn="ctr"/>
            <a:r>
              <a:rPr lang="en-US" dirty="0">
                <a:cs typeface="Calibri Light"/>
              </a:rPr>
              <a:t>Environmental factors that impact IE</a:t>
            </a:r>
          </a:p>
        </p:txBody>
      </p:sp>
      <p:sp>
        <p:nvSpPr>
          <p:cNvPr id="3" name="Content Placeholder 2">
            <a:extLst>
              <a:ext uri="{FF2B5EF4-FFF2-40B4-BE49-F238E27FC236}">
                <a16:creationId xmlns:a16="http://schemas.microsoft.com/office/drawing/2014/main" id="{06E31094-928E-4477-BC09-BFC222EBED50}"/>
              </a:ext>
            </a:extLst>
          </p:cNvPr>
          <p:cNvSpPr>
            <a:spLocks noGrp="1"/>
          </p:cNvSpPr>
          <p:nvPr>
            <p:ph idx="1"/>
          </p:nvPr>
        </p:nvSpPr>
        <p:spPr/>
        <p:txBody>
          <a:bodyPr vert="horz" lIns="91440" tIns="45720" rIns="91440" bIns="45720" rtlCol="0" anchor="t">
            <a:normAutofit/>
          </a:bodyPr>
          <a:lstStyle/>
          <a:p>
            <a:r>
              <a:rPr lang="en-US" dirty="0">
                <a:cs typeface="Calibri"/>
              </a:rPr>
              <a:t>Shifting Demographics</a:t>
            </a:r>
          </a:p>
          <a:p>
            <a:r>
              <a:rPr lang="en-US" dirty="0">
                <a:cs typeface="Calibri"/>
              </a:rPr>
              <a:t>Political and Legal Dynamics</a:t>
            </a:r>
          </a:p>
          <a:p>
            <a:r>
              <a:rPr lang="en-US" dirty="0">
                <a:cs typeface="Calibri"/>
              </a:rPr>
              <a:t>Societal Inequities</a:t>
            </a:r>
          </a:p>
          <a:p>
            <a:r>
              <a:rPr lang="en-US" dirty="0">
                <a:cs typeface="Calibri"/>
              </a:rPr>
              <a:t>Workforce Needs</a:t>
            </a:r>
          </a:p>
        </p:txBody>
      </p:sp>
    </p:spTree>
    <p:extLst>
      <p:ext uri="{BB962C8B-B14F-4D97-AF65-F5344CB8AC3E}">
        <p14:creationId xmlns:p14="http://schemas.microsoft.com/office/powerpoint/2010/main" val="64514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1FA9-0F2E-4E3C-9946-1D131120125F}"/>
              </a:ext>
            </a:extLst>
          </p:cNvPr>
          <p:cNvSpPr>
            <a:spLocks noGrp="1"/>
          </p:cNvSpPr>
          <p:nvPr>
            <p:ph type="title"/>
          </p:nvPr>
        </p:nvSpPr>
        <p:spPr/>
        <p:txBody>
          <a:bodyPr/>
          <a:lstStyle/>
          <a:p>
            <a:pPr algn="ctr"/>
            <a:r>
              <a:rPr lang="en-US" dirty="0">
                <a:cs typeface="Calibri Light"/>
              </a:rPr>
              <a:t>Shifting demographics</a:t>
            </a:r>
          </a:p>
        </p:txBody>
      </p:sp>
      <p:sp>
        <p:nvSpPr>
          <p:cNvPr id="3" name="Content Placeholder 2">
            <a:extLst>
              <a:ext uri="{FF2B5EF4-FFF2-40B4-BE49-F238E27FC236}">
                <a16:creationId xmlns:a16="http://schemas.microsoft.com/office/drawing/2014/main" id="{BDADF5CF-08F8-4D87-8936-072E4E486B3F}"/>
              </a:ext>
            </a:extLst>
          </p:cNvPr>
          <p:cNvSpPr>
            <a:spLocks noGrp="1"/>
          </p:cNvSpPr>
          <p:nvPr>
            <p:ph type="body" idx="1"/>
          </p:nvPr>
        </p:nvSpPr>
        <p:spPr/>
        <p:txBody>
          <a:bodyPr/>
          <a:lstStyle/>
          <a:p>
            <a:pPr marL="0" indent="0" algn="ctr">
              <a:buNone/>
            </a:pPr>
            <a:r>
              <a:rPr lang="en-US" dirty="0">
                <a:cs typeface="Calibri"/>
              </a:rPr>
              <a:t>Description</a:t>
            </a:r>
          </a:p>
        </p:txBody>
      </p:sp>
      <p:sp>
        <p:nvSpPr>
          <p:cNvPr id="4" name="Text Placeholder 3">
            <a:extLst>
              <a:ext uri="{FF2B5EF4-FFF2-40B4-BE49-F238E27FC236}">
                <a16:creationId xmlns:a16="http://schemas.microsoft.com/office/drawing/2014/main" id="{CE260DF5-B4D7-4D49-B078-147765C61012}"/>
              </a:ext>
            </a:extLst>
          </p:cNvPr>
          <p:cNvSpPr>
            <a:spLocks noGrp="1"/>
          </p:cNvSpPr>
          <p:nvPr>
            <p:ph sz="half" idx="2"/>
          </p:nvPr>
        </p:nvSpPr>
        <p:spPr/>
        <p:txBody>
          <a:bodyPr>
            <a:noAutofit/>
          </a:bodyPr>
          <a:lstStyle/>
          <a:p>
            <a:r>
              <a:rPr lang="en-US" sz="2000" dirty="0">
                <a:cs typeface="Adobe Devanagari" panose="02040503050201020203" pitchFamily="18" charset="0"/>
              </a:rPr>
              <a:t>The overall U.S. population is becoming more ethnically and racially diverse as a result of lower birth rates among whites compared to other groups and expanding immigration rates among Asian, Latino/a, and Caribbean populations</a:t>
            </a:r>
          </a:p>
        </p:txBody>
      </p:sp>
      <p:sp>
        <p:nvSpPr>
          <p:cNvPr id="5" name="Text Placeholder 4">
            <a:extLst>
              <a:ext uri="{FF2B5EF4-FFF2-40B4-BE49-F238E27FC236}">
                <a16:creationId xmlns:a16="http://schemas.microsoft.com/office/drawing/2014/main" id="{094D633C-BED8-418A-9251-57D191611144}"/>
              </a:ext>
            </a:extLst>
          </p:cNvPr>
          <p:cNvSpPr>
            <a:spLocks noGrp="1"/>
          </p:cNvSpPr>
          <p:nvPr>
            <p:ph type="body" sz="quarter" idx="3"/>
          </p:nvPr>
        </p:nvSpPr>
        <p:spPr/>
        <p:txBody>
          <a:bodyPr/>
          <a:lstStyle/>
          <a:p>
            <a:r>
              <a:rPr lang="en-US" dirty="0">
                <a:cs typeface="Calibri"/>
              </a:rPr>
              <a:t>Opportunity</a:t>
            </a:r>
            <a:endParaRPr lang="en-US" dirty="0"/>
          </a:p>
        </p:txBody>
      </p:sp>
      <p:sp>
        <p:nvSpPr>
          <p:cNvPr id="6" name="Content Placeholder 5">
            <a:extLst>
              <a:ext uri="{FF2B5EF4-FFF2-40B4-BE49-F238E27FC236}">
                <a16:creationId xmlns:a16="http://schemas.microsoft.com/office/drawing/2014/main" id="{FE767D2F-311C-4249-A754-29C6EC3064DD}"/>
              </a:ext>
            </a:extLst>
          </p:cNvPr>
          <p:cNvSpPr>
            <a:spLocks noGrp="1"/>
          </p:cNvSpPr>
          <p:nvPr>
            <p:ph sz="quarter" idx="4"/>
          </p:nvPr>
        </p:nvSpPr>
        <p:spPr/>
        <p:txBody>
          <a:bodyPr>
            <a:normAutofit/>
          </a:bodyPr>
          <a:lstStyle/>
          <a:p>
            <a:r>
              <a:rPr lang="en-US" dirty="0">
                <a:cs typeface="Calibri"/>
              </a:rPr>
              <a:t>McNeese has an opportunity to diversify student populations and draw on this vehicle for learning for all students</a:t>
            </a:r>
            <a:endParaRPr lang="en-US" dirty="0"/>
          </a:p>
        </p:txBody>
      </p:sp>
    </p:spTree>
    <p:extLst>
      <p:ext uri="{BB962C8B-B14F-4D97-AF65-F5344CB8AC3E}">
        <p14:creationId xmlns:p14="http://schemas.microsoft.com/office/powerpoint/2010/main" val="90757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1FA9-0F2E-4E3C-9946-1D131120125F}"/>
              </a:ext>
            </a:extLst>
          </p:cNvPr>
          <p:cNvSpPr>
            <a:spLocks noGrp="1"/>
          </p:cNvSpPr>
          <p:nvPr>
            <p:ph type="title"/>
          </p:nvPr>
        </p:nvSpPr>
        <p:spPr/>
        <p:txBody>
          <a:bodyPr/>
          <a:lstStyle/>
          <a:p>
            <a:pPr algn="ctr"/>
            <a:r>
              <a:rPr lang="en-US" dirty="0">
                <a:cs typeface="Calibri Light"/>
              </a:rPr>
              <a:t>Political and legal imperatives</a:t>
            </a:r>
          </a:p>
        </p:txBody>
      </p:sp>
      <p:sp>
        <p:nvSpPr>
          <p:cNvPr id="3" name="Content Placeholder 2">
            <a:extLst>
              <a:ext uri="{FF2B5EF4-FFF2-40B4-BE49-F238E27FC236}">
                <a16:creationId xmlns:a16="http://schemas.microsoft.com/office/drawing/2014/main" id="{BDADF5CF-08F8-4D87-8936-072E4E486B3F}"/>
              </a:ext>
            </a:extLst>
          </p:cNvPr>
          <p:cNvSpPr>
            <a:spLocks noGrp="1"/>
          </p:cNvSpPr>
          <p:nvPr>
            <p:ph type="body" idx="1"/>
          </p:nvPr>
        </p:nvSpPr>
        <p:spPr/>
        <p:txBody>
          <a:bodyPr/>
          <a:lstStyle/>
          <a:p>
            <a:pPr marL="0" indent="0" algn="ctr">
              <a:buNone/>
            </a:pPr>
            <a:r>
              <a:rPr lang="en-US" dirty="0">
                <a:cs typeface="Calibri"/>
              </a:rPr>
              <a:t>Description</a:t>
            </a:r>
          </a:p>
        </p:txBody>
      </p:sp>
      <p:sp>
        <p:nvSpPr>
          <p:cNvPr id="4" name="Text Placeholder 3">
            <a:extLst>
              <a:ext uri="{FF2B5EF4-FFF2-40B4-BE49-F238E27FC236}">
                <a16:creationId xmlns:a16="http://schemas.microsoft.com/office/drawing/2014/main" id="{CE260DF5-B4D7-4D49-B078-147765C61012}"/>
              </a:ext>
            </a:extLst>
          </p:cNvPr>
          <p:cNvSpPr>
            <a:spLocks noGrp="1"/>
          </p:cNvSpPr>
          <p:nvPr>
            <p:ph sz="half" idx="2"/>
          </p:nvPr>
        </p:nvSpPr>
        <p:spPr/>
        <p:txBody>
          <a:bodyPr>
            <a:normAutofit/>
          </a:bodyPr>
          <a:lstStyle/>
          <a:p>
            <a:r>
              <a:rPr lang="en-US" dirty="0">
                <a:cs typeface="Calibri"/>
              </a:rPr>
              <a:t>Political and legal dynamics have historically exerted consistent pressure on higher education institutions with respect to diversity issues.</a:t>
            </a:r>
          </a:p>
        </p:txBody>
      </p:sp>
      <p:sp>
        <p:nvSpPr>
          <p:cNvPr id="5" name="Text Placeholder 4">
            <a:extLst>
              <a:ext uri="{FF2B5EF4-FFF2-40B4-BE49-F238E27FC236}">
                <a16:creationId xmlns:a16="http://schemas.microsoft.com/office/drawing/2014/main" id="{094D633C-BED8-418A-9251-57D191611144}"/>
              </a:ext>
            </a:extLst>
          </p:cNvPr>
          <p:cNvSpPr>
            <a:spLocks noGrp="1"/>
          </p:cNvSpPr>
          <p:nvPr>
            <p:ph type="body" sz="quarter" idx="3"/>
          </p:nvPr>
        </p:nvSpPr>
        <p:spPr/>
        <p:txBody>
          <a:bodyPr/>
          <a:lstStyle/>
          <a:p>
            <a:r>
              <a:rPr lang="en-US" dirty="0">
                <a:cs typeface="Calibri"/>
              </a:rPr>
              <a:t>Opportunity</a:t>
            </a:r>
            <a:endParaRPr lang="en-US" dirty="0"/>
          </a:p>
        </p:txBody>
      </p:sp>
      <p:sp>
        <p:nvSpPr>
          <p:cNvPr id="6" name="Content Placeholder 5">
            <a:extLst>
              <a:ext uri="{FF2B5EF4-FFF2-40B4-BE49-F238E27FC236}">
                <a16:creationId xmlns:a16="http://schemas.microsoft.com/office/drawing/2014/main" id="{FE767D2F-311C-4249-A754-29C6EC3064DD}"/>
              </a:ext>
            </a:extLst>
          </p:cNvPr>
          <p:cNvSpPr>
            <a:spLocks noGrp="1"/>
          </p:cNvSpPr>
          <p:nvPr>
            <p:ph sz="quarter" idx="4"/>
          </p:nvPr>
        </p:nvSpPr>
        <p:spPr/>
        <p:txBody>
          <a:bodyPr>
            <a:normAutofit/>
          </a:bodyPr>
          <a:lstStyle/>
          <a:p>
            <a:r>
              <a:rPr lang="en-US" dirty="0">
                <a:cs typeface="Calibri"/>
              </a:rPr>
              <a:t>McNeese can increase pressure to support IE as an educational benefit.</a:t>
            </a:r>
            <a:endParaRPr lang="en-US" dirty="0"/>
          </a:p>
        </p:txBody>
      </p:sp>
    </p:spTree>
    <p:extLst>
      <p:ext uri="{BB962C8B-B14F-4D97-AF65-F5344CB8AC3E}">
        <p14:creationId xmlns:p14="http://schemas.microsoft.com/office/powerpoint/2010/main" val="145947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1FA9-0F2E-4E3C-9946-1D131120125F}"/>
              </a:ext>
            </a:extLst>
          </p:cNvPr>
          <p:cNvSpPr>
            <a:spLocks noGrp="1"/>
          </p:cNvSpPr>
          <p:nvPr>
            <p:ph type="title"/>
          </p:nvPr>
        </p:nvSpPr>
        <p:spPr/>
        <p:txBody>
          <a:bodyPr/>
          <a:lstStyle/>
          <a:p>
            <a:pPr algn="ctr"/>
            <a:r>
              <a:rPr lang="en-US" dirty="0">
                <a:cs typeface="Calibri Light"/>
              </a:rPr>
              <a:t>Societal inequities</a:t>
            </a:r>
          </a:p>
        </p:txBody>
      </p:sp>
      <p:sp>
        <p:nvSpPr>
          <p:cNvPr id="3" name="Content Placeholder 2">
            <a:extLst>
              <a:ext uri="{FF2B5EF4-FFF2-40B4-BE49-F238E27FC236}">
                <a16:creationId xmlns:a16="http://schemas.microsoft.com/office/drawing/2014/main" id="{BDADF5CF-08F8-4D87-8936-072E4E486B3F}"/>
              </a:ext>
            </a:extLst>
          </p:cNvPr>
          <p:cNvSpPr>
            <a:spLocks noGrp="1"/>
          </p:cNvSpPr>
          <p:nvPr>
            <p:ph type="body" idx="1"/>
          </p:nvPr>
        </p:nvSpPr>
        <p:spPr/>
        <p:txBody>
          <a:bodyPr/>
          <a:lstStyle/>
          <a:p>
            <a:pPr marL="0" indent="0" algn="ctr">
              <a:buNone/>
            </a:pPr>
            <a:r>
              <a:rPr lang="en-US" dirty="0">
                <a:cs typeface="Calibri"/>
              </a:rPr>
              <a:t>Description</a:t>
            </a:r>
          </a:p>
        </p:txBody>
      </p:sp>
      <p:sp>
        <p:nvSpPr>
          <p:cNvPr id="4" name="Text Placeholder 3">
            <a:extLst>
              <a:ext uri="{FF2B5EF4-FFF2-40B4-BE49-F238E27FC236}">
                <a16:creationId xmlns:a16="http://schemas.microsoft.com/office/drawing/2014/main" id="{CE260DF5-B4D7-4D49-B078-147765C61012}"/>
              </a:ext>
            </a:extLst>
          </p:cNvPr>
          <p:cNvSpPr>
            <a:spLocks noGrp="1"/>
          </p:cNvSpPr>
          <p:nvPr>
            <p:ph sz="half" idx="2"/>
          </p:nvPr>
        </p:nvSpPr>
        <p:spPr/>
        <p:txBody>
          <a:bodyPr>
            <a:normAutofit/>
          </a:bodyPr>
          <a:lstStyle/>
          <a:p>
            <a:r>
              <a:rPr lang="en-US" dirty="0">
                <a:cs typeface="Calibri"/>
              </a:rPr>
              <a:t>Persistent residential inequities continue to reproduce educational inequities at all levels</a:t>
            </a:r>
          </a:p>
        </p:txBody>
      </p:sp>
      <p:sp>
        <p:nvSpPr>
          <p:cNvPr id="5" name="Text Placeholder 4">
            <a:extLst>
              <a:ext uri="{FF2B5EF4-FFF2-40B4-BE49-F238E27FC236}">
                <a16:creationId xmlns:a16="http://schemas.microsoft.com/office/drawing/2014/main" id="{094D633C-BED8-418A-9251-57D191611144}"/>
              </a:ext>
            </a:extLst>
          </p:cNvPr>
          <p:cNvSpPr>
            <a:spLocks noGrp="1"/>
          </p:cNvSpPr>
          <p:nvPr>
            <p:ph type="body" sz="quarter" idx="3"/>
          </p:nvPr>
        </p:nvSpPr>
        <p:spPr/>
        <p:txBody>
          <a:bodyPr/>
          <a:lstStyle/>
          <a:p>
            <a:r>
              <a:rPr lang="en-US" dirty="0">
                <a:cs typeface="Calibri"/>
              </a:rPr>
              <a:t>Opportunity</a:t>
            </a:r>
            <a:endParaRPr lang="en-US" dirty="0"/>
          </a:p>
        </p:txBody>
      </p:sp>
      <p:sp>
        <p:nvSpPr>
          <p:cNvPr id="6" name="Content Placeholder 5">
            <a:extLst>
              <a:ext uri="{FF2B5EF4-FFF2-40B4-BE49-F238E27FC236}">
                <a16:creationId xmlns:a16="http://schemas.microsoft.com/office/drawing/2014/main" id="{FE767D2F-311C-4249-A754-29C6EC3064DD}"/>
              </a:ext>
            </a:extLst>
          </p:cNvPr>
          <p:cNvSpPr>
            <a:spLocks noGrp="1"/>
          </p:cNvSpPr>
          <p:nvPr>
            <p:ph sz="quarter" idx="4"/>
          </p:nvPr>
        </p:nvSpPr>
        <p:spPr/>
        <p:txBody>
          <a:bodyPr>
            <a:normAutofit/>
          </a:bodyPr>
          <a:lstStyle/>
          <a:p>
            <a:r>
              <a:rPr lang="en-US" dirty="0">
                <a:cs typeface="Calibri"/>
              </a:rPr>
              <a:t>McNeese can think deeply and more systematically about reducing disparities and meaningfully include diverse groups.</a:t>
            </a:r>
            <a:endParaRPr lang="en-US" dirty="0"/>
          </a:p>
        </p:txBody>
      </p:sp>
    </p:spTree>
    <p:extLst>
      <p:ext uri="{BB962C8B-B14F-4D97-AF65-F5344CB8AC3E}">
        <p14:creationId xmlns:p14="http://schemas.microsoft.com/office/powerpoint/2010/main" val="263850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1FA9-0F2E-4E3C-9946-1D131120125F}"/>
              </a:ext>
            </a:extLst>
          </p:cNvPr>
          <p:cNvSpPr>
            <a:spLocks noGrp="1"/>
          </p:cNvSpPr>
          <p:nvPr>
            <p:ph type="title"/>
          </p:nvPr>
        </p:nvSpPr>
        <p:spPr/>
        <p:txBody>
          <a:bodyPr/>
          <a:lstStyle/>
          <a:p>
            <a:pPr algn="ctr"/>
            <a:r>
              <a:rPr lang="en-US" dirty="0">
                <a:cs typeface="Calibri Light"/>
              </a:rPr>
              <a:t>Workforce imperatives</a:t>
            </a:r>
          </a:p>
        </p:txBody>
      </p:sp>
      <p:sp>
        <p:nvSpPr>
          <p:cNvPr id="3" name="Content Placeholder 2">
            <a:extLst>
              <a:ext uri="{FF2B5EF4-FFF2-40B4-BE49-F238E27FC236}">
                <a16:creationId xmlns:a16="http://schemas.microsoft.com/office/drawing/2014/main" id="{BDADF5CF-08F8-4D87-8936-072E4E486B3F}"/>
              </a:ext>
            </a:extLst>
          </p:cNvPr>
          <p:cNvSpPr>
            <a:spLocks noGrp="1"/>
          </p:cNvSpPr>
          <p:nvPr>
            <p:ph type="body" idx="1"/>
          </p:nvPr>
        </p:nvSpPr>
        <p:spPr/>
        <p:txBody>
          <a:bodyPr/>
          <a:lstStyle/>
          <a:p>
            <a:pPr marL="0" indent="0" algn="ctr">
              <a:buNone/>
            </a:pPr>
            <a:r>
              <a:rPr lang="en-US" dirty="0">
                <a:cs typeface="Calibri"/>
              </a:rPr>
              <a:t>Description</a:t>
            </a:r>
          </a:p>
        </p:txBody>
      </p:sp>
      <p:sp>
        <p:nvSpPr>
          <p:cNvPr id="4" name="Text Placeholder 3">
            <a:extLst>
              <a:ext uri="{FF2B5EF4-FFF2-40B4-BE49-F238E27FC236}">
                <a16:creationId xmlns:a16="http://schemas.microsoft.com/office/drawing/2014/main" id="{CE260DF5-B4D7-4D49-B078-147765C61012}"/>
              </a:ext>
            </a:extLst>
          </p:cNvPr>
          <p:cNvSpPr>
            <a:spLocks noGrp="1"/>
          </p:cNvSpPr>
          <p:nvPr>
            <p:ph sz="half" idx="2"/>
          </p:nvPr>
        </p:nvSpPr>
        <p:spPr/>
        <p:txBody>
          <a:bodyPr>
            <a:normAutofit/>
          </a:bodyPr>
          <a:lstStyle/>
          <a:p>
            <a:r>
              <a:rPr lang="en-US" dirty="0">
                <a:cs typeface="Calibri"/>
              </a:rPr>
              <a:t>Employers require a diverse workforce in which individuals are technically savvy and capable of complex thinking, problem solving, and communicating and working with people different from themselves</a:t>
            </a:r>
          </a:p>
        </p:txBody>
      </p:sp>
      <p:sp>
        <p:nvSpPr>
          <p:cNvPr id="5" name="Text Placeholder 4">
            <a:extLst>
              <a:ext uri="{FF2B5EF4-FFF2-40B4-BE49-F238E27FC236}">
                <a16:creationId xmlns:a16="http://schemas.microsoft.com/office/drawing/2014/main" id="{094D633C-BED8-418A-9251-57D191611144}"/>
              </a:ext>
            </a:extLst>
          </p:cNvPr>
          <p:cNvSpPr>
            <a:spLocks noGrp="1"/>
          </p:cNvSpPr>
          <p:nvPr>
            <p:ph type="body" sz="quarter" idx="3"/>
          </p:nvPr>
        </p:nvSpPr>
        <p:spPr/>
        <p:txBody>
          <a:bodyPr/>
          <a:lstStyle/>
          <a:p>
            <a:r>
              <a:rPr lang="en-US" dirty="0">
                <a:cs typeface="Calibri"/>
              </a:rPr>
              <a:t>Opportunity</a:t>
            </a:r>
            <a:endParaRPr lang="en-US" dirty="0"/>
          </a:p>
        </p:txBody>
      </p:sp>
      <p:sp>
        <p:nvSpPr>
          <p:cNvPr id="6" name="Content Placeholder 5">
            <a:extLst>
              <a:ext uri="{FF2B5EF4-FFF2-40B4-BE49-F238E27FC236}">
                <a16:creationId xmlns:a16="http://schemas.microsoft.com/office/drawing/2014/main" id="{FE767D2F-311C-4249-A754-29C6EC3064DD}"/>
              </a:ext>
            </a:extLst>
          </p:cNvPr>
          <p:cNvSpPr>
            <a:spLocks noGrp="1"/>
          </p:cNvSpPr>
          <p:nvPr>
            <p:ph sz="quarter" idx="4"/>
          </p:nvPr>
        </p:nvSpPr>
        <p:spPr/>
        <p:txBody>
          <a:bodyPr>
            <a:normAutofit/>
          </a:bodyPr>
          <a:lstStyle/>
          <a:p>
            <a:r>
              <a:rPr lang="en-US" dirty="0">
                <a:cs typeface="Calibri"/>
              </a:rPr>
              <a:t>McNeese must expand opportunities to diverse groups and develop academic and co-curricular experiences to prepare all students to interact productively in diverse work setting and to serve diverse clientele</a:t>
            </a:r>
            <a:endParaRPr lang="en-US" dirty="0"/>
          </a:p>
        </p:txBody>
      </p:sp>
    </p:spTree>
    <p:extLst>
      <p:ext uri="{BB962C8B-B14F-4D97-AF65-F5344CB8AC3E}">
        <p14:creationId xmlns:p14="http://schemas.microsoft.com/office/powerpoint/2010/main" val="272948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Alabama</a:t>
            </a:r>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6777" y="2336800"/>
            <a:ext cx="2675734" cy="3598863"/>
          </a:xfrm>
        </p:spPr>
      </p:pic>
      <p:pic>
        <p:nvPicPr>
          <p:cNvPr id="12"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22808" y="2336800"/>
            <a:ext cx="2413871" cy="3598863"/>
          </a:xfrm>
        </p:spPr>
      </p:pic>
    </p:spTree>
    <p:extLst>
      <p:ext uri="{BB962C8B-B14F-4D97-AF65-F5344CB8AC3E}">
        <p14:creationId xmlns:p14="http://schemas.microsoft.com/office/powerpoint/2010/main" val="11237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C4C5-F840-43C7-BE34-1CB4C4D1F83A}"/>
              </a:ext>
            </a:extLst>
          </p:cNvPr>
          <p:cNvSpPr>
            <a:spLocks noGrp="1"/>
          </p:cNvSpPr>
          <p:nvPr>
            <p:ph type="ctrTitle"/>
          </p:nvPr>
        </p:nvSpPr>
        <p:spPr/>
        <p:txBody>
          <a:bodyPr>
            <a:normAutofit fontScale="90000"/>
          </a:bodyPr>
          <a:lstStyle/>
          <a:p>
            <a:r>
              <a:rPr lang="en-US" dirty="0">
                <a:cs typeface="Calibri Light"/>
              </a:rPr>
              <a:t>Organizational culture of the academy</a:t>
            </a:r>
            <a:endParaRPr lang="en-US" dirty="0"/>
          </a:p>
        </p:txBody>
      </p:sp>
      <p:sp>
        <p:nvSpPr>
          <p:cNvPr id="3" name="Subtitle 2">
            <a:extLst>
              <a:ext uri="{FF2B5EF4-FFF2-40B4-BE49-F238E27FC236}">
                <a16:creationId xmlns:a16="http://schemas.microsoft.com/office/drawing/2014/main" id="{A97C100C-D38B-4CFB-B10A-BEA639D7E3E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2746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C203-AF75-41F1-817A-78B53147155A}"/>
              </a:ext>
            </a:extLst>
          </p:cNvPr>
          <p:cNvSpPr>
            <a:spLocks noGrp="1"/>
          </p:cNvSpPr>
          <p:nvPr>
            <p:ph type="title"/>
          </p:nvPr>
        </p:nvSpPr>
        <p:spPr/>
        <p:txBody>
          <a:bodyPr>
            <a:normAutofit/>
          </a:bodyPr>
          <a:lstStyle/>
          <a:p>
            <a:pPr algn="ctr"/>
            <a:r>
              <a:rPr lang="en-US" dirty="0">
                <a:cs typeface="Calibri Light"/>
              </a:rPr>
              <a:t>Organizational culture vs inclusive excellence</a:t>
            </a:r>
          </a:p>
        </p:txBody>
      </p:sp>
      <p:sp>
        <p:nvSpPr>
          <p:cNvPr id="3" name="Content Placeholder 2">
            <a:extLst>
              <a:ext uri="{FF2B5EF4-FFF2-40B4-BE49-F238E27FC236}">
                <a16:creationId xmlns:a16="http://schemas.microsoft.com/office/drawing/2014/main" id="{16E2603F-C0E0-407C-B5EE-3AF62DE80AC7}"/>
              </a:ext>
            </a:extLst>
          </p:cNvPr>
          <p:cNvSpPr>
            <a:spLocks noGrp="1"/>
          </p:cNvSpPr>
          <p:nvPr>
            <p:ph idx="1"/>
          </p:nvPr>
        </p:nvSpPr>
        <p:spPr/>
        <p:txBody>
          <a:bodyPr vert="horz" lIns="91440" tIns="45720" rIns="91440" bIns="45720" rtlCol="0" anchor="t">
            <a:normAutofit/>
          </a:bodyPr>
          <a:lstStyle/>
          <a:p>
            <a:endParaRPr lang="en-US" dirty="0">
              <a:cs typeface="Calibri"/>
            </a:endParaRPr>
          </a:p>
          <a:p>
            <a:pPr lvl="1"/>
            <a:endParaRPr lang="en-US" dirty="0">
              <a:cs typeface="Calibri"/>
            </a:endParaRPr>
          </a:p>
        </p:txBody>
      </p:sp>
      <p:sp>
        <p:nvSpPr>
          <p:cNvPr id="6" name="Text Placeholder 5">
            <a:extLst>
              <a:ext uri="{FF2B5EF4-FFF2-40B4-BE49-F238E27FC236}">
                <a16:creationId xmlns:a16="http://schemas.microsoft.com/office/drawing/2014/main" id="{6FBA9C9E-BE27-4B11-8A90-2401FAA3B47D}"/>
              </a:ext>
            </a:extLst>
          </p:cNvPr>
          <p:cNvSpPr>
            <a:spLocks noGrp="1"/>
          </p:cNvSpPr>
          <p:nvPr>
            <p:ph type="body" sz="half" idx="4294967295"/>
          </p:nvPr>
        </p:nvSpPr>
        <p:spPr>
          <a:xfrm>
            <a:off x="0" y="2336800"/>
            <a:ext cx="11277600" cy="3598863"/>
          </a:xfrm>
        </p:spPr>
        <p:txBody>
          <a:bodyPr>
            <a:normAutofit/>
          </a:bodyPr>
          <a:lstStyle/>
          <a:p>
            <a:pPr algn="ctr"/>
            <a:r>
              <a:rPr lang="en-US" sz="4000" dirty="0">
                <a:cs typeface="Calibri"/>
              </a:rPr>
              <a:t>Dominant culture uses a perceived </a:t>
            </a:r>
          </a:p>
          <a:p>
            <a:pPr marL="0" indent="0" algn="ctr">
              <a:buNone/>
            </a:pPr>
            <a:r>
              <a:rPr lang="en-US" sz="4000" dirty="0">
                <a:cs typeface="Calibri"/>
              </a:rPr>
              <a:t>disconnect between Inclusion and Excellence</a:t>
            </a:r>
            <a:endParaRPr lang="en-US" sz="4000" dirty="0"/>
          </a:p>
        </p:txBody>
      </p:sp>
    </p:spTree>
    <p:extLst>
      <p:ext uri="{BB962C8B-B14F-4D97-AF65-F5344CB8AC3E}">
        <p14:creationId xmlns:p14="http://schemas.microsoft.com/office/powerpoint/2010/main" val="2911997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514F-B7E3-4A97-968A-D5886F2AD455}"/>
              </a:ext>
            </a:extLst>
          </p:cNvPr>
          <p:cNvSpPr>
            <a:spLocks noGrp="1"/>
          </p:cNvSpPr>
          <p:nvPr>
            <p:ph type="title"/>
          </p:nvPr>
        </p:nvSpPr>
        <p:spPr/>
        <p:txBody>
          <a:bodyPr>
            <a:normAutofit/>
          </a:bodyPr>
          <a:lstStyle/>
          <a:p>
            <a:r>
              <a:rPr lang="en-US" dirty="0">
                <a:cs typeface="Calibri Light"/>
              </a:rPr>
              <a:t>The Disconnect between Diversity and Educational Excellence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001" y="2115151"/>
            <a:ext cx="8826500" cy="4539386"/>
          </a:xfrm>
        </p:spPr>
      </p:pic>
    </p:spTree>
    <p:extLst>
      <p:ext uri="{BB962C8B-B14F-4D97-AF65-F5344CB8AC3E}">
        <p14:creationId xmlns:p14="http://schemas.microsoft.com/office/powerpoint/2010/main" val="3529972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C203-AF75-41F1-817A-78B53147155A}"/>
              </a:ext>
            </a:extLst>
          </p:cNvPr>
          <p:cNvSpPr>
            <a:spLocks noGrp="1"/>
          </p:cNvSpPr>
          <p:nvPr>
            <p:ph type="title"/>
          </p:nvPr>
        </p:nvSpPr>
        <p:spPr/>
        <p:txBody>
          <a:bodyPr>
            <a:normAutofit/>
          </a:bodyPr>
          <a:lstStyle/>
          <a:p>
            <a:pPr algn="ctr"/>
            <a:r>
              <a:rPr lang="en-US" dirty="0">
                <a:cs typeface="Calibri Light"/>
              </a:rPr>
              <a:t>Creating a culture of Inclusive Excellence</a:t>
            </a:r>
          </a:p>
        </p:txBody>
      </p:sp>
      <p:sp>
        <p:nvSpPr>
          <p:cNvPr id="3" name="Content Placeholder 2">
            <a:extLst>
              <a:ext uri="{FF2B5EF4-FFF2-40B4-BE49-F238E27FC236}">
                <a16:creationId xmlns:a16="http://schemas.microsoft.com/office/drawing/2014/main" id="{16E2603F-C0E0-407C-B5EE-3AF62DE80AC7}"/>
              </a:ext>
            </a:extLst>
          </p:cNvPr>
          <p:cNvSpPr>
            <a:spLocks noGrp="1"/>
          </p:cNvSpPr>
          <p:nvPr>
            <p:ph idx="1"/>
          </p:nvPr>
        </p:nvSpPr>
        <p:spPr/>
        <p:txBody>
          <a:bodyPr vert="horz" lIns="91440" tIns="45720" rIns="91440" bIns="45720" rtlCol="0" anchor="t">
            <a:normAutofit/>
          </a:bodyPr>
          <a:lstStyle/>
          <a:p>
            <a:endParaRPr lang="en-US" dirty="0">
              <a:cs typeface="Calibri"/>
            </a:endParaRPr>
          </a:p>
          <a:p>
            <a:pPr lvl="1"/>
            <a:endParaRPr lang="en-US" dirty="0">
              <a:cs typeface="Calibri"/>
            </a:endParaRPr>
          </a:p>
        </p:txBody>
      </p:sp>
      <p:sp>
        <p:nvSpPr>
          <p:cNvPr id="6" name="Text Placeholder 5">
            <a:extLst>
              <a:ext uri="{FF2B5EF4-FFF2-40B4-BE49-F238E27FC236}">
                <a16:creationId xmlns:a16="http://schemas.microsoft.com/office/drawing/2014/main" id="{6FBA9C9E-BE27-4B11-8A90-2401FAA3B47D}"/>
              </a:ext>
            </a:extLst>
          </p:cNvPr>
          <p:cNvSpPr>
            <a:spLocks noGrp="1"/>
          </p:cNvSpPr>
          <p:nvPr>
            <p:ph type="body" sz="half" idx="4294967295"/>
          </p:nvPr>
        </p:nvSpPr>
        <p:spPr>
          <a:xfrm>
            <a:off x="0" y="2337326"/>
            <a:ext cx="10629900" cy="3598863"/>
          </a:xfrm>
        </p:spPr>
        <p:txBody>
          <a:bodyPr>
            <a:normAutofit/>
          </a:bodyPr>
          <a:lstStyle/>
          <a:p>
            <a:pPr algn="ctr"/>
            <a:r>
              <a:rPr lang="en-US" b="1" u="sng" dirty="0">
                <a:cs typeface="Calibri"/>
              </a:rPr>
              <a:t>McNeese</a:t>
            </a:r>
            <a:r>
              <a:rPr lang="en-US" b="1" dirty="0">
                <a:cs typeface="Calibri"/>
              </a:rPr>
              <a:t> </a:t>
            </a:r>
            <a:r>
              <a:rPr lang="en-US" dirty="0">
                <a:cs typeface="Calibri"/>
              </a:rPr>
              <a:t>must consider how their campus environments </a:t>
            </a:r>
          </a:p>
          <a:p>
            <a:pPr marL="0" indent="0" algn="ctr">
              <a:buNone/>
            </a:pPr>
            <a:r>
              <a:rPr lang="en-US" dirty="0">
                <a:cs typeface="Calibri"/>
              </a:rPr>
              <a:t>can </a:t>
            </a:r>
            <a:r>
              <a:rPr lang="en-US" b="1" u="sng" dirty="0">
                <a:cs typeface="Calibri"/>
              </a:rPr>
              <a:t>adapt</a:t>
            </a:r>
            <a:r>
              <a:rPr lang="en-US" dirty="0">
                <a:cs typeface="Calibri"/>
              </a:rPr>
              <a:t> to meet the needs of today’s highly diverse entering students...</a:t>
            </a:r>
          </a:p>
          <a:p>
            <a:pPr marL="0" indent="0" algn="ctr">
              <a:buNone/>
            </a:pPr>
            <a:r>
              <a:rPr lang="en-US" dirty="0">
                <a:cs typeface="Calibri"/>
              </a:rPr>
              <a:t> </a:t>
            </a:r>
          </a:p>
        </p:txBody>
      </p:sp>
    </p:spTree>
    <p:extLst>
      <p:ext uri="{BB962C8B-B14F-4D97-AF65-F5344CB8AC3E}">
        <p14:creationId xmlns:p14="http://schemas.microsoft.com/office/powerpoint/2010/main" val="3142035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514F-B7E3-4A97-968A-D5886F2AD455}"/>
              </a:ext>
            </a:extLst>
          </p:cNvPr>
          <p:cNvSpPr>
            <a:spLocks noGrp="1"/>
          </p:cNvSpPr>
          <p:nvPr>
            <p:ph type="title"/>
          </p:nvPr>
        </p:nvSpPr>
        <p:spPr/>
        <p:txBody>
          <a:bodyPr>
            <a:normAutofit/>
          </a:bodyPr>
          <a:lstStyle/>
          <a:p>
            <a:r>
              <a:rPr lang="en-US" dirty="0">
                <a:cs typeface="Calibri Light"/>
              </a:rPr>
              <a:t>Disparities in Academic Success across Groups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095500"/>
            <a:ext cx="9271000" cy="4693996"/>
          </a:xfrm>
        </p:spPr>
      </p:pic>
    </p:spTree>
    <p:extLst>
      <p:ext uri="{BB962C8B-B14F-4D97-AF65-F5344CB8AC3E}">
        <p14:creationId xmlns:p14="http://schemas.microsoft.com/office/powerpoint/2010/main" val="1008008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059B-2BC5-4A6A-A419-0D9DF34E16D8}"/>
              </a:ext>
            </a:extLst>
          </p:cNvPr>
          <p:cNvSpPr>
            <a:spLocks noGrp="1"/>
          </p:cNvSpPr>
          <p:nvPr>
            <p:ph type="title"/>
          </p:nvPr>
        </p:nvSpPr>
        <p:spPr/>
        <p:txBody>
          <a:bodyPr/>
          <a:lstStyle/>
          <a:p>
            <a:r>
              <a:rPr lang="en-US" dirty="0">
                <a:cs typeface="Calibri Light"/>
              </a:rPr>
              <a:t>Inclusive Excellence</a:t>
            </a:r>
            <a:endParaRPr lang="en-US" dirty="0"/>
          </a:p>
        </p:txBody>
      </p:sp>
      <p:sp>
        <p:nvSpPr>
          <p:cNvPr id="3" name="Text Placeholder 2">
            <a:extLst>
              <a:ext uri="{FF2B5EF4-FFF2-40B4-BE49-F238E27FC236}">
                <a16:creationId xmlns:a16="http://schemas.microsoft.com/office/drawing/2014/main" id="{E42D8141-B221-466F-A786-457FCBE31A74}"/>
              </a:ext>
            </a:extLst>
          </p:cNvPr>
          <p:cNvSpPr>
            <a:spLocks noGrp="1"/>
          </p:cNvSpPr>
          <p:nvPr>
            <p:ph type="body" idx="1"/>
          </p:nvPr>
        </p:nvSpPr>
        <p:spPr/>
        <p:txBody>
          <a:bodyPr/>
          <a:lstStyle/>
          <a:p>
            <a:r>
              <a:rPr lang="en-US" dirty="0">
                <a:cs typeface="Calibri"/>
              </a:rPr>
              <a:t>What we get right</a:t>
            </a:r>
            <a:endParaRPr lang="en-US" dirty="0"/>
          </a:p>
        </p:txBody>
      </p:sp>
      <p:sp>
        <p:nvSpPr>
          <p:cNvPr id="4" name="Content Placeholder 3">
            <a:extLst>
              <a:ext uri="{FF2B5EF4-FFF2-40B4-BE49-F238E27FC236}">
                <a16:creationId xmlns:a16="http://schemas.microsoft.com/office/drawing/2014/main" id="{1BCD7D8C-5D54-41DA-BC46-4BE0E9A932DF}"/>
              </a:ext>
            </a:extLst>
          </p:cNvPr>
          <p:cNvSpPr>
            <a:spLocks noGrp="1"/>
          </p:cNvSpPr>
          <p:nvPr>
            <p:ph sz="half" idx="2"/>
          </p:nvPr>
        </p:nvSpPr>
        <p:spPr/>
        <p:txBody>
          <a:bodyPr/>
          <a:lstStyle/>
          <a:p>
            <a:r>
              <a:rPr lang="en-US" dirty="0">
                <a:cs typeface="Calibri"/>
              </a:rPr>
              <a:t>Making surface level changes</a:t>
            </a:r>
          </a:p>
          <a:p>
            <a:pPr lvl="1"/>
            <a:r>
              <a:rPr lang="en-US" dirty="0">
                <a:cs typeface="Calibri"/>
              </a:rPr>
              <a:t>Adding more students of color to brochures and website photos</a:t>
            </a:r>
          </a:p>
        </p:txBody>
      </p:sp>
      <p:sp>
        <p:nvSpPr>
          <p:cNvPr id="5" name="Text Placeholder 4">
            <a:extLst>
              <a:ext uri="{FF2B5EF4-FFF2-40B4-BE49-F238E27FC236}">
                <a16:creationId xmlns:a16="http://schemas.microsoft.com/office/drawing/2014/main" id="{D5187E5A-DCB9-4786-81D4-C4C01D58C578}"/>
              </a:ext>
            </a:extLst>
          </p:cNvPr>
          <p:cNvSpPr>
            <a:spLocks noGrp="1"/>
          </p:cNvSpPr>
          <p:nvPr>
            <p:ph type="body" sz="quarter" idx="3"/>
          </p:nvPr>
        </p:nvSpPr>
        <p:spPr/>
        <p:txBody>
          <a:bodyPr/>
          <a:lstStyle/>
          <a:p>
            <a:r>
              <a:rPr lang="en-US" dirty="0">
                <a:cs typeface="Calibri"/>
              </a:rPr>
              <a:t>What we miss</a:t>
            </a:r>
            <a:endParaRPr lang="en-US" dirty="0"/>
          </a:p>
        </p:txBody>
      </p:sp>
      <p:sp>
        <p:nvSpPr>
          <p:cNvPr id="6" name="Content Placeholder 5">
            <a:extLst>
              <a:ext uri="{FF2B5EF4-FFF2-40B4-BE49-F238E27FC236}">
                <a16:creationId xmlns:a16="http://schemas.microsoft.com/office/drawing/2014/main" id="{412BF2BD-EB5C-4AE8-B38F-C11C361F1A41}"/>
              </a:ext>
            </a:extLst>
          </p:cNvPr>
          <p:cNvSpPr>
            <a:spLocks noGrp="1"/>
          </p:cNvSpPr>
          <p:nvPr>
            <p:ph sz="quarter" idx="4"/>
          </p:nvPr>
        </p:nvSpPr>
        <p:spPr/>
        <p:txBody>
          <a:bodyPr/>
          <a:lstStyle/>
          <a:p>
            <a:r>
              <a:rPr lang="en-US" dirty="0">
                <a:cs typeface="Calibri"/>
              </a:rPr>
              <a:t>Changes culture, values and norms</a:t>
            </a:r>
            <a:endParaRPr lang="en-US" dirty="0"/>
          </a:p>
        </p:txBody>
      </p:sp>
    </p:spTree>
    <p:extLst>
      <p:ext uri="{BB962C8B-B14F-4D97-AF65-F5344CB8AC3E}">
        <p14:creationId xmlns:p14="http://schemas.microsoft.com/office/powerpoint/2010/main" val="1423394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C69A-269A-4E5E-A361-880BE21A201B}"/>
              </a:ext>
            </a:extLst>
          </p:cNvPr>
          <p:cNvSpPr>
            <a:spLocks noGrp="1"/>
          </p:cNvSpPr>
          <p:nvPr>
            <p:ph type="title"/>
          </p:nvPr>
        </p:nvSpPr>
        <p:spPr/>
        <p:txBody>
          <a:bodyPr>
            <a:normAutofit/>
          </a:bodyPr>
          <a:lstStyle/>
          <a:p>
            <a:r>
              <a:rPr lang="en-US" dirty="0">
                <a:cs typeface="Calibri Light"/>
              </a:rPr>
              <a:t>Transformational change to make excellence inclusive is unlikely to occur without multiple ways of viewing the processes and practices that spring from the deepest levels of organizational culture.</a:t>
            </a:r>
            <a:endParaRPr lang="en-US" dirty="0"/>
          </a:p>
        </p:txBody>
      </p:sp>
      <p:sp>
        <p:nvSpPr>
          <p:cNvPr id="4" name="Text Placeholder 3">
            <a:extLst>
              <a:ext uri="{FF2B5EF4-FFF2-40B4-BE49-F238E27FC236}">
                <a16:creationId xmlns:a16="http://schemas.microsoft.com/office/drawing/2014/main" id="{FD4EBE7A-3603-4192-91F7-BA8F47E56554}"/>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943028BF-95B0-4337-889A-74CE2FAB1D82}"/>
              </a:ext>
            </a:extLst>
          </p:cNvPr>
          <p:cNvSpPr>
            <a:spLocks noGrp="1"/>
          </p:cNvSpPr>
          <p:nvPr>
            <p:ph type="body" idx="1"/>
          </p:nvPr>
        </p:nvSpPr>
        <p:spPr/>
        <p:txBody>
          <a:bodyPr/>
          <a:lstStyle/>
          <a:p>
            <a:pPr algn="ctr"/>
            <a:r>
              <a:rPr lang="en-US" dirty="0">
                <a:cs typeface="Calibri"/>
              </a:rPr>
              <a:t>Berger and Milem (2000)</a:t>
            </a:r>
          </a:p>
        </p:txBody>
      </p:sp>
    </p:spTree>
    <p:extLst>
      <p:ext uri="{BB962C8B-B14F-4D97-AF65-F5344CB8AC3E}">
        <p14:creationId xmlns:p14="http://schemas.microsoft.com/office/powerpoint/2010/main" val="38097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9919-B550-4B93-9F3D-D95CC7D12C85}"/>
              </a:ext>
            </a:extLst>
          </p:cNvPr>
          <p:cNvSpPr>
            <a:spLocks noGrp="1"/>
          </p:cNvSpPr>
          <p:nvPr>
            <p:ph type="ctrTitle"/>
          </p:nvPr>
        </p:nvSpPr>
        <p:spPr/>
        <p:txBody>
          <a:bodyPr/>
          <a:lstStyle/>
          <a:p>
            <a:r>
              <a:rPr lang="en-US" dirty="0">
                <a:cs typeface="Calibri Light"/>
              </a:rPr>
              <a:t>Diversity scorecard</a:t>
            </a:r>
            <a:endParaRPr lang="en-US" dirty="0"/>
          </a:p>
        </p:txBody>
      </p:sp>
      <p:sp>
        <p:nvSpPr>
          <p:cNvPr id="3" name="Subtitle 2">
            <a:extLst>
              <a:ext uri="{FF2B5EF4-FFF2-40B4-BE49-F238E27FC236}">
                <a16:creationId xmlns:a16="http://schemas.microsoft.com/office/drawing/2014/main" id="{EFFDEA54-BA79-4406-8706-E750A2215E4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17989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4294967295"/>
          </p:nvPr>
        </p:nvPicPr>
        <p:blipFill>
          <a:blip r:embed="rId2"/>
          <a:stretch>
            <a:fillRect/>
          </a:stretch>
        </p:blipFill>
        <p:spPr>
          <a:xfrm>
            <a:off x="1981200" y="441325"/>
            <a:ext cx="7577138" cy="6207125"/>
          </a:xfrm>
          <a:prstGeom prst="rect">
            <a:avLst/>
          </a:prstGeom>
        </p:spPr>
      </p:pic>
    </p:spTree>
    <p:extLst>
      <p:ext uri="{BB962C8B-B14F-4D97-AF65-F5344CB8AC3E}">
        <p14:creationId xmlns:p14="http://schemas.microsoft.com/office/powerpoint/2010/main" val="1403914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20DE-C064-4CE3-B3A6-349F3957390B}"/>
              </a:ext>
            </a:extLst>
          </p:cNvPr>
          <p:cNvSpPr>
            <a:spLocks noGrp="1"/>
          </p:cNvSpPr>
          <p:nvPr>
            <p:ph type="title"/>
          </p:nvPr>
        </p:nvSpPr>
        <p:spPr/>
        <p:txBody>
          <a:bodyPr/>
          <a:lstStyle/>
          <a:p>
            <a:r>
              <a:rPr lang="en-US" dirty="0">
                <a:cs typeface="Calibri Light"/>
              </a:rPr>
              <a:t>Diversity Scorecard components</a:t>
            </a:r>
            <a:endParaRPr lang="en-US" dirty="0"/>
          </a:p>
        </p:txBody>
      </p:sp>
      <p:sp>
        <p:nvSpPr>
          <p:cNvPr id="3" name="Content Placeholder 2">
            <a:extLst>
              <a:ext uri="{FF2B5EF4-FFF2-40B4-BE49-F238E27FC236}">
                <a16:creationId xmlns:a16="http://schemas.microsoft.com/office/drawing/2014/main" id="{0F9D9453-8BE3-4670-9F33-B0188B51C47E}"/>
              </a:ext>
            </a:extLst>
          </p:cNvPr>
          <p:cNvSpPr>
            <a:spLocks noGrp="1"/>
          </p:cNvSpPr>
          <p:nvPr>
            <p:ph idx="1"/>
          </p:nvPr>
        </p:nvSpPr>
        <p:spPr/>
        <p:txBody>
          <a:bodyPr vert="horz" lIns="91440" tIns="45720" rIns="91440" bIns="45720" rtlCol="0" anchor="t">
            <a:normAutofit/>
          </a:bodyPr>
          <a:lstStyle/>
          <a:p>
            <a:pPr marL="342900" indent="-342900">
              <a:buAutoNum type="arabicPeriod"/>
            </a:pPr>
            <a:r>
              <a:rPr lang="en-US" dirty="0">
                <a:cs typeface="Calibri"/>
              </a:rPr>
              <a:t>Access and Equity</a:t>
            </a:r>
          </a:p>
          <a:p>
            <a:pPr marL="342900" indent="-342900">
              <a:buAutoNum type="arabicPeriod"/>
            </a:pPr>
            <a:r>
              <a:rPr lang="en-US" dirty="0">
                <a:cs typeface="Calibri"/>
              </a:rPr>
              <a:t>Diversity in the Formal and Informal Curriculum</a:t>
            </a:r>
          </a:p>
          <a:p>
            <a:pPr marL="342900" indent="-342900">
              <a:buAutoNum type="arabicPeriod"/>
            </a:pPr>
            <a:r>
              <a:rPr lang="en-US" dirty="0">
                <a:cs typeface="Calibri"/>
              </a:rPr>
              <a:t>Campus Climate</a:t>
            </a:r>
          </a:p>
          <a:p>
            <a:pPr marL="342900" indent="-342900">
              <a:buAutoNum type="arabicPeriod"/>
            </a:pPr>
            <a:r>
              <a:rPr lang="en-US" dirty="0">
                <a:cs typeface="Calibri"/>
              </a:rPr>
              <a:t>Student Learning and Development</a:t>
            </a:r>
          </a:p>
        </p:txBody>
      </p:sp>
    </p:spTree>
    <p:extLst>
      <p:ext uri="{BB962C8B-B14F-4D97-AF65-F5344CB8AC3E}">
        <p14:creationId xmlns:p14="http://schemas.microsoft.com/office/powerpoint/2010/main" val="149348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Mississippi</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804" y="2336800"/>
            <a:ext cx="3543680" cy="3598863"/>
          </a:xfrm>
        </p:spPr>
      </p:pic>
      <p:pic>
        <p:nvPicPr>
          <p:cNvPr id="5"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52313" y="2336800"/>
            <a:ext cx="2354862" cy="3598863"/>
          </a:xfrm>
        </p:spPr>
      </p:pic>
    </p:spTree>
    <p:extLst>
      <p:ext uri="{BB962C8B-B14F-4D97-AF65-F5344CB8AC3E}">
        <p14:creationId xmlns:p14="http://schemas.microsoft.com/office/powerpoint/2010/main" val="96022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48A-BC1F-49B8-8BC2-F417D2D84C3B}"/>
              </a:ext>
            </a:extLst>
          </p:cNvPr>
          <p:cNvSpPr>
            <a:spLocks noGrp="1"/>
          </p:cNvSpPr>
          <p:nvPr>
            <p:ph type="title"/>
          </p:nvPr>
        </p:nvSpPr>
        <p:spPr/>
        <p:txBody>
          <a:bodyPr/>
          <a:lstStyle/>
          <a:p>
            <a:r>
              <a:rPr lang="en-US" dirty="0">
                <a:cs typeface="Calibri Light"/>
              </a:rPr>
              <a:t>Access and Equity</a:t>
            </a:r>
            <a:endParaRPr lang="en-US" dirty="0"/>
          </a:p>
        </p:txBody>
      </p:sp>
      <p:sp>
        <p:nvSpPr>
          <p:cNvPr id="4" name="Text Placeholder 3">
            <a:extLst>
              <a:ext uri="{FF2B5EF4-FFF2-40B4-BE49-F238E27FC236}">
                <a16:creationId xmlns:a16="http://schemas.microsoft.com/office/drawing/2014/main" id="{835DEAF5-829A-463E-8F82-B126831BEA0B}"/>
              </a:ext>
            </a:extLst>
          </p:cNvPr>
          <p:cNvSpPr>
            <a:spLocks noGrp="1"/>
          </p:cNvSpPr>
          <p:nvPr>
            <p:ph idx="1"/>
          </p:nvPr>
        </p:nvSpPr>
        <p:spPr/>
        <p:txBody>
          <a:bodyPr vert="horz" lIns="91440" tIns="45720" rIns="91440" bIns="45720" rtlCol="0" anchor="t">
            <a:noAutofit/>
          </a:bodyPr>
          <a:lstStyle/>
          <a:p>
            <a:pPr marL="0" indent="0" algn="ctr">
              <a:buNone/>
            </a:pPr>
            <a:r>
              <a:rPr lang="en-US" dirty="0">
                <a:cs typeface="Calibri"/>
              </a:rPr>
              <a:t> To achieve equitable representation and outcomes in our recruitment, representation and retention of under-represented populations</a:t>
            </a:r>
          </a:p>
          <a:p>
            <a:pPr marL="285750" indent="-285750">
              <a:buChar char="•"/>
            </a:pPr>
            <a:endParaRPr lang="en-US" dirty="0">
              <a:cs typeface="Calibri"/>
            </a:endParaRPr>
          </a:p>
          <a:p>
            <a:pPr marL="285750" indent="-285750">
              <a:buChar char="•"/>
            </a:pPr>
            <a:endParaRPr lang="en-US" dirty="0">
              <a:cs typeface="Calibri"/>
            </a:endParaRPr>
          </a:p>
        </p:txBody>
      </p:sp>
    </p:spTree>
    <p:extLst>
      <p:ext uri="{BB962C8B-B14F-4D97-AF65-F5344CB8AC3E}">
        <p14:creationId xmlns:p14="http://schemas.microsoft.com/office/powerpoint/2010/main" val="2681178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48A-BC1F-49B8-8BC2-F417D2D84C3B}"/>
              </a:ext>
            </a:extLst>
          </p:cNvPr>
          <p:cNvSpPr>
            <a:spLocks noGrp="1"/>
          </p:cNvSpPr>
          <p:nvPr>
            <p:ph type="title"/>
          </p:nvPr>
        </p:nvSpPr>
        <p:spPr/>
        <p:txBody>
          <a:bodyPr>
            <a:normAutofit/>
          </a:bodyPr>
          <a:lstStyle/>
          <a:p>
            <a:r>
              <a:rPr lang="en-US" dirty="0">
                <a:cs typeface="Calibri Light"/>
              </a:rPr>
              <a:t>Diversity in the Formal and Informal Curriculum</a:t>
            </a:r>
            <a:endParaRPr lang="en-US" dirty="0"/>
          </a:p>
        </p:txBody>
      </p:sp>
      <p:sp>
        <p:nvSpPr>
          <p:cNvPr id="4" name="Text Placeholder 3">
            <a:extLst>
              <a:ext uri="{FF2B5EF4-FFF2-40B4-BE49-F238E27FC236}">
                <a16:creationId xmlns:a16="http://schemas.microsoft.com/office/drawing/2014/main" id="{835DEAF5-829A-463E-8F82-B126831BEA0B}"/>
              </a:ext>
            </a:extLst>
          </p:cNvPr>
          <p:cNvSpPr>
            <a:spLocks noGrp="1"/>
          </p:cNvSpPr>
          <p:nvPr>
            <p:ph idx="1"/>
          </p:nvPr>
        </p:nvSpPr>
        <p:spPr/>
        <p:txBody>
          <a:bodyPr vert="horz" lIns="91440" tIns="45720" rIns="91440" bIns="45720" rtlCol="0" anchor="t">
            <a:noAutofit/>
          </a:bodyPr>
          <a:lstStyle/>
          <a:p>
            <a:pPr marL="0" indent="0" algn="ctr">
              <a:buNone/>
            </a:pPr>
            <a:r>
              <a:rPr lang="en-US" dirty="0">
                <a:cs typeface="Calibri"/>
              </a:rPr>
              <a:t>Infusing of diversity throughout colleges and departments</a:t>
            </a:r>
          </a:p>
          <a:p>
            <a:pPr marL="742950" lvl="1" indent="-285750">
              <a:buChar char="•"/>
            </a:pPr>
            <a:endParaRPr lang="en-US" dirty="0">
              <a:cs typeface="Calibri"/>
            </a:endParaRPr>
          </a:p>
          <a:p>
            <a:pPr marL="285750" indent="-285750">
              <a:buChar char="•"/>
            </a:pPr>
            <a:endParaRPr lang="en-US" dirty="0">
              <a:cs typeface="Calibri"/>
            </a:endParaRPr>
          </a:p>
          <a:p>
            <a:pPr marL="285750" indent="-285750">
              <a:buChar char="•"/>
            </a:pPr>
            <a:endParaRPr lang="en-US" dirty="0">
              <a:cs typeface="Calibri"/>
            </a:endParaRPr>
          </a:p>
        </p:txBody>
      </p:sp>
    </p:spTree>
    <p:extLst>
      <p:ext uri="{BB962C8B-B14F-4D97-AF65-F5344CB8AC3E}">
        <p14:creationId xmlns:p14="http://schemas.microsoft.com/office/powerpoint/2010/main" val="2875758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48A-BC1F-49B8-8BC2-F417D2D84C3B}"/>
              </a:ext>
            </a:extLst>
          </p:cNvPr>
          <p:cNvSpPr>
            <a:spLocks noGrp="1"/>
          </p:cNvSpPr>
          <p:nvPr>
            <p:ph type="title"/>
          </p:nvPr>
        </p:nvSpPr>
        <p:spPr/>
        <p:txBody>
          <a:bodyPr/>
          <a:lstStyle/>
          <a:p>
            <a:r>
              <a:rPr lang="en-US" dirty="0">
                <a:cs typeface="Calibri Light"/>
              </a:rPr>
              <a:t>Campus Climate</a:t>
            </a:r>
            <a:endParaRPr lang="en-US" dirty="0"/>
          </a:p>
        </p:txBody>
      </p:sp>
      <p:sp>
        <p:nvSpPr>
          <p:cNvPr id="4" name="Text Placeholder 3">
            <a:extLst>
              <a:ext uri="{FF2B5EF4-FFF2-40B4-BE49-F238E27FC236}">
                <a16:creationId xmlns:a16="http://schemas.microsoft.com/office/drawing/2014/main" id="{835DEAF5-829A-463E-8F82-B126831BEA0B}"/>
              </a:ext>
            </a:extLst>
          </p:cNvPr>
          <p:cNvSpPr>
            <a:spLocks noGrp="1"/>
          </p:cNvSpPr>
          <p:nvPr>
            <p:ph idx="1"/>
          </p:nvPr>
        </p:nvSpPr>
        <p:spPr/>
        <p:txBody>
          <a:bodyPr vert="horz" lIns="91440" tIns="45720" rIns="91440" bIns="45720" rtlCol="0" anchor="t">
            <a:noAutofit/>
          </a:bodyPr>
          <a:lstStyle/>
          <a:p>
            <a:pPr marL="0" indent="0" algn="ctr">
              <a:buNone/>
            </a:pPr>
            <a:r>
              <a:rPr lang="en-US" sz="2400" dirty="0">
                <a:cs typeface="Calibri"/>
              </a:rPr>
              <a:t>Creating an environment of safety and respect.</a:t>
            </a:r>
          </a:p>
          <a:p>
            <a:pPr marL="457200" lvl="1"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14602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E48A-BC1F-49B8-8BC2-F417D2D84C3B}"/>
              </a:ext>
            </a:extLst>
          </p:cNvPr>
          <p:cNvSpPr>
            <a:spLocks noGrp="1"/>
          </p:cNvSpPr>
          <p:nvPr>
            <p:ph type="title"/>
          </p:nvPr>
        </p:nvSpPr>
        <p:spPr/>
        <p:txBody>
          <a:bodyPr>
            <a:normAutofit/>
          </a:bodyPr>
          <a:lstStyle/>
          <a:p>
            <a:r>
              <a:rPr lang="en-US" dirty="0">
                <a:cs typeface="Calibri Light"/>
              </a:rPr>
              <a:t>Student learning and development</a:t>
            </a:r>
            <a:endParaRPr lang="en-US" dirty="0"/>
          </a:p>
        </p:txBody>
      </p:sp>
      <p:sp>
        <p:nvSpPr>
          <p:cNvPr id="4" name="Text Placeholder 3">
            <a:extLst>
              <a:ext uri="{FF2B5EF4-FFF2-40B4-BE49-F238E27FC236}">
                <a16:creationId xmlns:a16="http://schemas.microsoft.com/office/drawing/2014/main" id="{835DEAF5-829A-463E-8F82-B126831BEA0B}"/>
              </a:ext>
            </a:extLst>
          </p:cNvPr>
          <p:cNvSpPr>
            <a:spLocks noGrp="1"/>
          </p:cNvSpPr>
          <p:nvPr>
            <p:ph idx="1"/>
          </p:nvPr>
        </p:nvSpPr>
        <p:spPr/>
        <p:txBody>
          <a:bodyPr vert="horz" lIns="91440" tIns="45720" rIns="91440" bIns="45720" rtlCol="0" anchor="t">
            <a:noAutofit/>
          </a:bodyPr>
          <a:lstStyle/>
          <a:p>
            <a:pPr marL="0" indent="0" algn="ctr">
              <a:buNone/>
            </a:pPr>
            <a:r>
              <a:rPr lang="en-US" sz="2400" dirty="0">
                <a:cs typeface="Calibri"/>
              </a:rPr>
              <a:t>Creating an environment of acceptance and belonging</a:t>
            </a:r>
          </a:p>
          <a:p>
            <a:pPr marL="742950" lvl="1" indent="-285750">
              <a:buChar char="•"/>
            </a:pPr>
            <a:endParaRPr lang="en-US" dirty="0">
              <a:cs typeface="Calibri"/>
            </a:endParaRPr>
          </a:p>
          <a:p>
            <a:pPr marL="285750" indent="-285750">
              <a:buChar char="•"/>
            </a:pPr>
            <a:endParaRPr lang="en-US" dirty="0">
              <a:cs typeface="Calibri"/>
            </a:endParaRPr>
          </a:p>
        </p:txBody>
      </p:sp>
    </p:spTree>
    <p:extLst>
      <p:ext uri="{BB962C8B-B14F-4D97-AF65-F5344CB8AC3E}">
        <p14:creationId xmlns:p14="http://schemas.microsoft.com/office/powerpoint/2010/main" val="2388649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McNeese is Doing:</a:t>
            </a:r>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Ø"/>
            </a:pPr>
            <a:r>
              <a:rPr lang="en-US" sz="3600" dirty="0">
                <a:cs typeface="Calibri"/>
              </a:rPr>
              <a:t>Updating Policies</a:t>
            </a:r>
          </a:p>
          <a:p>
            <a:pPr lvl="1">
              <a:buFont typeface="Wingdings" panose="05000000000000000000" pitchFamily="2" charset="2"/>
              <a:buChar char="Ø"/>
            </a:pPr>
            <a:r>
              <a:rPr lang="en-US" sz="3600" dirty="0">
                <a:cs typeface="Calibri"/>
              </a:rPr>
              <a:t>Providing Training – DiversityEdu</a:t>
            </a:r>
          </a:p>
          <a:p>
            <a:pPr lvl="1">
              <a:buFont typeface="Wingdings" panose="05000000000000000000" pitchFamily="2" charset="2"/>
              <a:buChar char="Ø"/>
            </a:pPr>
            <a:r>
              <a:rPr lang="en-US" sz="3600" dirty="0">
                <a:cs typeface="Calibri"/>
              </a:rPr>
              <a:t>Creating Affinity Groups – Black Faculty Staff Council</a:t>
            </a:r>
          </a:p>
          <a:p>
            <a:pPr lvl="1">
              <a:buFont typeface="Wingdings" panose="05000000000000000000" pitchFamily="2" charset="2"/>
              <a:buChar char="Ø"/>
            </a:pPr>
            <a:r>
              <a:rPr lang="en-US" sz="3600" dirty="0">
                <a:cs typeface="Calibri"/>
              </a:rPr>
              <a:t>University Standing Committees -Committee on Diversity and Equity Initiatives</a:t>
            </a:r>
          </a:p>
          <a:p>
            <a:endParaRPr lang="en-US" dirty="0"/>
          </a:p>
        </p:txBody>
      </p:sp>
    </p:spTree>
    <p:extLst>
      <p:ext uri="{BB962C8B-B14F-4D97-AF65-F5344CB8AC3E}">
        <p14:creationId xmlns:p14="http://schemas.microsoft.com/office/powerpoint/2010/main" val="2191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401" y="882391"/>
            <a:ext cx="3965770" cy="5233737"/>
          </a:xfrm>
          <a:prstGeom prst="rect">
            <a:avLst/>
          </a:prstGeom>
        </p:spPr>
      </p:pic>
    </p:spTree>
    <p:extLst>
      <p:ext uri="{BB962C8B-B14F-4D97-AF65-F5344CB8AC3E}">
        <p14:creationId xmlns:p14="http://schemas.microsoft.com/office/powerpoint/2010/main" val="4204617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0" y="107691"/>
            <a:ext cx="4681723" cy="6510783"/>
          </a:xfrm>
          <a:prstGeom prst="rect">
            <a:avLst/>
          </a:prstGeom>
        </p:spPr>
      </p:pic>
    </p:spTree>
    <p:extLst>
      <p:ext uri="{BB962C8B-B14F-4D97-AF65-F5344CB8AC3E}">
        <p14:creationId xmlns:p14="http://schemas.microsoft.com/office/powerpoint/2010/main" val="3518010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018" y="829733"/>
            <a:ext cx="4078482" cy="5437976"/>
          </a:xfrm>
          <a:prstGeom prst="rect">
            <a:avLst/>
          </a:prstGeom>
        </p:spPr>
      </p:pic>
    </p:spTree>
    <p:extLst>
      <p:ext uri="{BB962C8B-B14F-4D97-AF65-F5344CB8AC3E}">
        <p14:creationId xmlns:p14="http://schemas.microsoft.com/office/powerpoint/2010/main" val="2766585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715" y="125187"/>
            <a:ext cx="6531428" cy="6531428"/>
          </a:xfrm>
          <a:prstGeom prst="rect">
            <a:avLst/>
          </a:prstGeom>
        </p:spPr>
      </p:pic>
    </p:spTree>
    <p:extLst>
      <p:ext uri="{BB962C8B-B14F-4D97-AF65-F5344CB8AC3E}">
        <p14:creationId xmlns:p14="http://schemas.microsoft.com/office/powerpoint/2010/main" val="12836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39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dirty="0"/>
              <a:t>Minnesota</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3161" y="2516231"/>
            <a:ext cx="3053165" cy="3240000"/>
          </a:xfrm>
        </p:spPr>
      </p:pic>
      <p:sp>
        <p:nvSpPr>
          <p:cNvPr id="16" name="Content Placeholder 15"/>
          <p:cNvSpPr>
            <a:spLocks noGrp="1"/>
          </p:cNvSpPr>
          <p:nvPr>
            <p:ph sz="half" idx="2"/>
          </p:nvPr>
        </p:nvSpPr>
        <p:spPr/>
        <p:txBody>
          <a:bodyPr/>
          <a:lstStyle/>
          <a:p>
            <a:r>
              <a:rPr lang="en-US" dirty="0"/>
              <a:t>University of Minnesota Morris</a:t>
            </a:r>
          </a:p>
          <a:p>
            <a:r>
              <a:rPr lang="en-US" dirty="0"/>
              <a:t>Population 5,591 (1997 – 1998)</a:t>
            </a:r>
          </a:p>
          <a:p>
            <a:r>
              <a:rPr lang="en-US" dirty="0"/>
              <a:t>Demographics</a:t>
            </a:r>
          </a:p>
          <a:p>
            <a:pPr lvl="1"/>
            <a:r>
              <a:rPr lang="en-US" dirty="0"/>
              <a:t>90.9% Caucasian</a:t>
            </a:r>
          </a:p>
          <a:p>
            <a:pPr lvl="1"/>
            <a:r>
              <a:rPr lang="en-US" dirty="0"/>
              <a:t>1.3%  African American</a:t>
            </a:r>
          </a:p>
          <a:p>
            <a:pPr lvl="1"/>
            <a:r>
              <a:rPr lang="en-US" dirty="0"/>
              <a:t>1.5%  Native American</a:t>
            </a:r>
          </a:p>
          <a:p>
            <a:pPr lvl="1"/>
            <a:r>
              <a:rPr lang="en-US" dirty="0"/>
              <a:t> 2.5% Asian</a:t>
            </a:r>
          </a:p>
          <a:p>
            <a:r>
              <a:rPr lang="en-US" dirty="0"/>
              <a:t>Weather </a:t>
            </a:r>
          </a:p>
          <a:p>
            <a:pPr lvl="1"/>
            <a:r>
              <a:rPr lang="en-US" dirty="0"/>
              <a:t>Average low in January 0.5 F</a:t>
            </a:r>
          </a:p>
        </p:txBody>
      </p:sp>
    </p:spTree>
    <p:extLst>
      <p:ext uri="{BB962C8B-B14F-4D97-AF65-F5344CB8AC3E}">
        <p14:creationId xmlns:p14="http://schemas.microsoft.com/office/powerpoint/2010/main" val="31718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 calcmode="lin" valueType="num">
                                      <p:cBhvr additive="base">
                                        <p:cTn id="3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 calcmode="lin" valueType="num">
                                      <p:cBhvr additive="base">
                                        <p:cTn id="3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 calcmode="lin" valueType="num">
                                      <p:cBhvr additive="base">
                                        <p:cTn id="43"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anim calcmode="lin" valueType="num">
                                      <p:cBhvr additive="base">
                                        <p:cTn id="47"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xEl>
                                              <p:pRg st="7" end="7"/>
                                            </p:txEl>
                                          </p:spTgt>
                                        </p:tgtEl>
                                        <p:attrNameLst>
                                          <p:attrName>style.visibility</p:attrName>
                                        </p:attrNameLst>
                                      </p:cBhvr>
                                      <p:to>
                                        <p:strVal val="visible"/>
                                      </p:to>
                                    </p:set>
                                    <p:anim calcmode="lin" valueType="num">
                                      <p:cBhvr additive="base">
                                        <p:cTn id="53"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xEl>
                                              <p:pRg st="8" end="8"/>
                                            </p:txEl>
                                          </p:spTgt>
                                        </p:tgtEl>
                                        <p:attrNameLst>
                                          <p:attrName>style.visibility</p:attrName>
                                        </p:attrNameLst>
                                      </p:cBhvr>
                                      <p:to>
                                        <p:strVal val="visible"/>
                                      </p:to>
                                    </p:set>
                                    <p:anim calcmode="lin" valueType="num">
                                      <p:cBhvr additive="base">
                                        <p:cTn id="57"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Georgia</a:t>
            </a:r>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78086" y="2336800"/>
            <a:ext cx="3103316" cy="3598863"/>
          </a:xfrm>
        </p:spPr>
      </p:pic>
      <p:sp>
        <p:nvSpPr>
          <p:cNvPr id="12" name="Content Placeholder 11"/>
          <p:cNvSpPr>
            <a:spLocks noGrp="1"/>
          </p:cNvSpPr>
          <p:nvPr>
            <p:ph sz="half" idx="2"/>
          </p:nvPr>
        </p:nvSpPr>
        <p:spPr/>
        <p:txBody>
          <a:bodyPr/>
          <a:lstStyle/>
          <a:p>
            <a:r>
              <a:rPr lang="en-US" dirty="0"/>
              <a:t>Armstrong Atlantic State University</a:t>
            </a:r>
          </a:p>
          <a:p>
            <a:pPr lvl="1"/>
            <a:r>
              <a:rPr lang="en-US" dirty="0"/>
              <a:t>Armstrong State University</a:t>
            </a:r>
          </a:p>
          <a:p>
            <a:pPr lvl="1"/>
            <a:r>
              <a:rPr lang="en-US" dirty="0"/>
              <a:t>Georgia Southern University  - Armstrong Campus</a:t>
            </a:r>
          </a:p>
          <a:p>
            <a:r>
              <a:rPr lang="en-US" dirty="0"/>
              <a:t>12 years as Director of Multicultural Affairs</a:t>
            </a:r>
          </a:p>
        </p:txBody>
      </p:sp>
    </p:spTree>
    <p:extLst>
      <p:ext uri="{BB962C8B-B14F-4D97-AF65-F5344CB8AC3E}">
        <p14:creationId xmlns:p14="http://schemas.microsoft.com/office/powerpoint/2010/main" val="1442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additive="base">
                                        <p:cTn id="27"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 calcmode="lin" valueType="num">
                                      <p:cBhvr additive="base">
                                        <p:cTn id="33"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Louisiana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0312" y="2336800"/>
            <a:ext cx="3598863" cy="3598863"/>
          </a:xfrm>
        </p:spPr>
      </p:pic>
      <p:sp>
        <p:nvSpPr>
          <p:cNvPr id="6" name="Content Placeholder 5"/>
          <p:cNvSpPr>
            <a:spLocks noGrp="1"/>
          </p:cNvSpPr>
          <p:nvPr>
            <p:ph sz="half" idx="2"/>
          </p:nvPr>
        </p:nvSpPr>
        <p:spPr/>
        <p:txBody>
          <a:bodyPr/>
          <a:lstStyle/>
          <a:p>
            <a:r>
              <a:rPr lang="en-US" dirty="0"/>
              <a:t>McNeese State University </a:t>
            </a:r>
          </a:p>
          <a:p>
            <a:r>
              <a:rPr lang="en-US" dirty="0"/>
              <a:t>7 years and counting</a:t>
            </a:r>
          </a:p>
        </p:txBody>
      </p:sp>
    </p:spTree>
    <p:extLst>
      <p:ext uri="{BB962C8B-B14F-4D97-AF65-F5344CB8AC3E}">
        <p14:creationId xmlns:p14="http://schemas.microsoft.com/office/powerpoint/2010/main" val="1901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cs typeface="Calibri Light"/>
              </a:rPr>
              <a:t>What's in a Name</a:t>
            </a:r>
          </a:p>
        </p:txBody>
      </p:sp>
      <p:sp>
        <p:nvSpPr>
          <p:cNvPr id="4" name="Text Placeholder 3"/>
          <p:cNvSpPr>
            <a:spLocks noGrp="1"/>
          </p:cNvSpPr>
          <p:nvPr>
            <p:ph type="body" idx="1"/>
          </p:nvPr>
        </p:nvSpPr>
        <p:spPr/>
        <p:txBody>
          <a:bodyPr anchor="ctr">
            <a:noAutofit/>
          </a:bodyPr>
          <a:lstStyle/>
          <a:p>
            <a:pPr algn="ctr"/>
            <a:r>
              <a:rPr lang="en-US" sz="5400" dirty="0"/>
              <a:t>Office of Equal Opportunity</a:t>
            </a:r>
          </a:p>
        </p:txBody>
      </p:sp>
    </p:spTree>
    <p:extLst>
      <p:ext uri="{BB962C8B-B14F-4D97-AF65-F5344CB8AC3E}">
        <p14:creationId xmlns:p14="http://schemas.microsoft.com/office/powerpoint/2010/main" val="1098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Letter of the Law</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321" y="2463800"/>
            <a:ext cx="10119680" cy="3187699"/>
          </a:xfrm>
        </p:spPr>
      </p:pic>
    </p:spTree>
    <p:extLst>
      <p:ext uri="{BB962C8B-B14F-4D97-AF65-F5344CB8AC3E}">
        <p14:creationId xmlns:p14="http://schemas.microsoft.com/office/powerpoint/2010/main" val="157585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877</TotalTime>
  <Words>876</Words>
  <Application>Microsoft Macintosh PowerPoint</Application>
  <PresentationFormat>Widescreen</PresentationFormat>
  <Paragraphs>149</Paragraphs>
  <Slides>49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Trebuchet MS</vt:lpstr>
      <vt:lpstr>Wingdings</vt:lpstr>
      <vt:lpstr>Berlin</vt:lpstr>
      <vt:lpstr>PowerPoint Presentation</vt:lpstr>
      <vt:lpstr>My Background</vt:lpstr>
      <vt:lpstr>Alabama</vt:lpstr>
      <vt:lpstr>Mississippi</vt:lpstr>
      <vt:lpstr>Minnesota</vt:lpstr>
      <vt:lpstr>Georgia</vt:lpstr>
      <vt:lpstr>Louisiana </vt:lpstr>
      <vt:lpstr>What's in a Name</vt:lpstr>
      <vt:lpstr>Letter of the Law</vt:lpstr>
      <vt:lpstr>Office of Equal Opportunity</vt:lpstr>
      <vt:lpstr>Office of Inclusive Excellence</vt:lpstr>
      <vt:lpstr>Spirit of the Law: What’s Right as opposed to What’s Legal</vt:lpstr>
      <vt:lpstr>How do we make excellence inclusive?</vt:lpstr>
      <vt:lpstr>PowerPoint Presentation</vt:lpstr>
      <vt:lpstr>Making Excellence Inclusive</vt:lpstr>
      <vt:lpstr>Making Excellence Inclusive</vt:lpstr>
      <vt:lpstr>Making Excellence Inclusive</vt:lpstr>
      <vt:lpstr>4 Pillars of Inclusive Excellence</vt:lpstr>
      <vt:lpstr>Diversity</vt:lpstr>
      <vt:lpstr>Inclusion</vt:lpstr>
      <vt:lpstr>Equity</vt:lpstr>
      <vt:lpstr>Equity-Mindedness</vt:lpstr>
      <vt:lpstr>Creating inclusive excellence change Model</vt:lpstr>
      <vt:lpstr>Inclusive excellence (IE) Change Model:</vt:lpstr>
      <vt:lpstr>Environmental factors that impact IE</vt:lpstr>
      <vt:lpstr>Shifting demographics</vt:lpstr>
      <vt:lpstr>Political and legal imperatives</vt:lpstr>
      <vt:lpstr>Societal inequities</vt:lpstr>
      <vt:lpstr>Workforce imperatives</vt:lpstr>
      <vt:lpstr>Organizational culture of the academy</vt:lpstr>
      <vt:lpstr>Organizational culture vs inclusive excellence</vt:lpstr>
      <vt:lpstr>The Disconnect between Diversity and Educational Excellence</vt:lpstr>
      <vt:lpstr>Creating a culture of Inclusive Excellence</vt:lpstr>
      <vt:lpstr>Disparities in Academic Success across Groups</vt:lpstr>
      <vt:lpstr>Inclusive Excellence</vt:lpstr>
      <vt:lpstr>Transformational change to make excellence inclusive is unlikely to occur without multiple ways of viewing the processes and practices that spring from the deepest levels of organizational culture.</vt:lpstr>
      <vt:lpstr>Diversity scorecard</vt:lpstr>
      <vt:lpstr>PowerPoint Presentation</vt:lpstr>
      <vt:lpstr>Diversity Scorecard components</vt:lpstr>
      <vt:lpstr>Access and Equity</vt:lpstr>
      <vt:lpstr>Diversity in the Formal and Informal Curriculum</vt:lpstr>
      <vt:lpstr>Campus Climate</vt:lpstr>
      <vt:lpstr>Student learning and development</vt:lpstr>
      <vt:lpstr>What McNeese is Doing: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Patrick George Eustis</cp:lastModifiedBy>
  <cp:revision>504</cp:revision>
  <dcterms:created xsi:type="dcterms:W3CDTF">2013-07-15T20:26:40Z</dcterms:created>
  <dcterms:modified xsi:type="dcterms:W3CDTF">2018-12-10T19:04:32Z</dcterms:modified>
</cp:coreProperties>
</file>