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Lst>
  <p:sldIdLst>
    <p:sldId id="1583" r:id="rId4"/>
    <p:sldId id="1584" r:id="rId5"/>
    <p:sldId id="1627" r:id="rId6"/>
    <p:sldId id="1625" r:id="rId7"/>
    <p:sldId id="1697" r:id="rId8"/>
    <p:sldId id="1699" r:id="rId9"/>
    <p:sldId id="1700" r:id="rId10"/>
    <p:sldId id="1702" r:id="rId11"/>
    <p:sldId id="1703" r:id="rId12"/>
    <p:sldId id="1626" r:id="rId13"/>
    <p:sldId id="1704" r:id="rId14"/>
    <p:sldId id="1588" r:id="rId15"/>
    <p:sldId id="1628" r:id="rId16"/>
    <p:sldId id="1603" r:id="rId17"/>
    <p:sldId id="1591" r:id="rId18"/>
    <p:sldId id="1629" r:id="rId19"/>
    <p:sldId id="1582" r:id="rId20"/>
    <p:sldId id="1631" r:id="rId21"/>
    <p:sldId id="1632" r:id="rId22"/>
    <p:sldId id="1633" r:id="rId23"/>
    <p:sldId id="1636" r:id="rId24"/>
    <p:sldId id="1637" r:id="rId25"/>
    <p:sldId id="1638" r:id="rId26"/>
    <p:sldId id="1639" r:id="rId27"/>
    <p:sldId id="1640" r:id="rId28"/>
    <p:sldId id="1641" r:id="rId29"/>
    <p:sldId id="1705" r:id="rId30"/>
    <p:sldId id="1592" r:id="rId31"/>
    <p:sldId id="1590" r:id="rId32"/>
    <p:sldId id="1606" r:id="rId33"/>
    <p:sldId id="1589" r:id="rId34"/>
    <p:sldId id="1608" r:id="rId35"/>
    <p:sldId id="1617" r:id="rId36"/>
    <p:sldId id="1618" r:id="rId37"/>
    <p:sldId id="1654" r:id="rId38"/>
    <p:sldId id="1609" r:id="rId39"/>
    <p:sldId id="1610" r:id="rId40"/>
    <p:sldId id="1611" r:id="rId41"/>
    <p:sldId id="1612" r:id="rId42"/>
    <p:sldId id="1613" r:id="rId43"/>
    <p:sldId id="1614" r:id="rId44"/>
    <p:sldId id="1642" r:id="rId45"/>
    <p:sldId id="1650" r:id="rId46"/>
    <p:sldId id="1660" r:id="rId47"/>
    <p:sldId id="1604" r:id="rId48"/>
    <p:sldId id="1651" r:id="rId49"/>
    <p:sldId id="1652" r:id="rId50"/>
    <p:sldId id="1600" r:id="rId51"/>
    <p:sldId id="1658" r:id="rId52"/>
    <p:sldId id="1659" r:id="rId53"/>
    <p:sldId id="1586"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Ellis" initials="JE" lastIdx="3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0504D"/>
    <a:srgbClr val="4C7BD1"/>
    <a:srgbClr val="00B050"/>
    <a:srgbClr val="FFE699"/>
    <a:srgbClr val="E6E6E6"/>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114" d="100"/>
          <a:sy n="114" d="100"/>
        </p:scale>
        <p:origin x="16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Right Direction</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Jan. 2012</c:v>
                </c:pt>
                <c:pt idx="1">
                  <c:v>May. 2021</c:v>
                </c:pt>
                <c:pt idx="2">
                  <c:v>GOP
(42%)</c:v>
                </c:pt>
                <c:pt idx="3">
                  <c:v>IND
(27%)</c:v>
                </c:pt>
                <c:pt idx="4">
                  <c:v>DEM
(31%)</c:v>
                </c:pt>
              </c:strCache>
            </c:strRef>
          </c:cat>
          <c:val>
            <c:numRef>
              <c:f>Sheet1!$B$2:$B$6</c:f>
              <c:numCache>
                <c:formatCode>0%</c:formatCode>
                <c:ptCount val="5"/>
                <c:pt idx="0">
                  <c:v>0.67</c:v>
                </c:pt>
                <c:pt idx="1">
                  <c:v>0.75</c:v>
                </c:pt>
                <c:pt idx="2">
                  <c:v>0.72</c:v>
                </c:pt>
                <c:pt idx="3">
                  <c:v>0.77</c:v>
                </c:pt>
                <c:pt idx="4">
                  <c:v>0.77</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Wrong Track </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Jan. 2012</c:v>
                </c:pt>
                <c:pt idx="1">
                  <c:v>May. 2021</c:v>
                </c:pt>
                <c:pt idx="2">
                  <c:v>GOP
(42%)</c:v>
                </c:pt>
                <c:pt idx="3">
                  <c:v>IND
(27%)</c:v>
                </c:pt>
                <c:pt idx="4">
                  <c:v>DEM
(31%)</c:v>
                </c:pt>
              </c:strCache>
            </c:strRef>
          </c:cat>
          <c:val>
            <c:numRef>
              <c:f>Sheet1!$C$2:$C$6</c:f>
              <c:numCache>
                <c:formatCode>0%</c:formatCode>
                <c:ptCount val="5"/>
                <c:pt idx="0">
                  <c:v>0.24</c:v>
                </c:pt>
                <c:pt idx="1">
                  <c:v>0.16</c:v>
                </c:pt>
                <c:pt idx="2">
                  <c:v>0.2</c:v>
                </c:pt>
                <c:pt idx="3">
                  <c:v>0.15</c:v>
                </c:pt>
                <c:pt idx="4">
                  <c:v>0.12</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110391680"/>
        <c:axId val="110393216"/>
      </c:barChart>
      <c:catAx>
        <c:axId val="1103916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0393216"/>
        <c:crosses val="autoZero"/>
        <c:auto val="1"/>
        <c:lblAlgn val="ctr"/>
        <c:lblOffset val="100"/>
        <c:noMultiLvlLbl val="0"/>
      </c:catAx>
      <c:valAx>
        <c:axId val="110393216"/>
        <c:scaling>
          <c:orientation val="minMax"/>
          <c:max val="1"/>
        </c:scaling>
        <c:delete val="1"/>
        <c:axPos val="l"/>
        <c:numFmt formatCode="0%" sourceLinked="1"/>
        <c:majorTickMark val="out"/>
        <c:minorTickMark val="none"/>
        <c:tickLblPos val="nextTo"/>
        <c:crossAx val="11039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Agree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Less than 10 yrs
(33%)</c:v>
                </c:pt>
                <c:pt idx="2">
                  <c:v>10-20 yrs
(26%)</c:v>
                </c:pt>
                <c:pt idx="3">
                  <c:v>20+ yrs
(41%)</c:v>
                </c:pt>
              </c:strCache>
            </c:strRef>
          </c:cat>
          <c:val>
            <c:numRef>
              <c:f>Sheet1!$B$2:$B$5</c:f>
              <c:numCache>
                <c:formatCode>0%</c:formatCode>
                <c:ptCount val="4"/>
                <c:pt idx="0">
                  <c:v>0.89</c:v>
                </c:pt>
                <c:pt idx="1">
                  <c:v>0.9</c:v>
                </c:pt>
                <c:pt idx="2">
                  <c:v>0.88</c:v>
                </c:pt>
                <c:pt idx="3">
                  <c:v>0.88</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Disagree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Less than 10 yrs
(33%)</c:v>
                </c:pt>
                <c:pt idx="2">
                  <c:v>10-20 yrs
(26%)</c:v>
                </c:pt>
                <c:pt idx="3">
                  <c:v>20+ yrs
(41%)</c:v>
                </c:pt>
              </c:strCache>
            </c:strRef>
          </c:cat>
          <c:val>
            <c:numRef>
              <c:f>Sheet1!$C$2:$C$5</c:f>
              <c:numCache>
                <c:formatCode>0%</c:formatCode>
                <c:ptCount val="4"/>
                <c:pt idx="0">
                  <c:v>0.09</c:v>
                </c:pt>
                <c:pt idx="1">
                  <c:v>0.08</c:v>
                </c:pt>
                <c:pt idx="2">
                  <c:v>0.11</c:v>
                </c:pt>
                <c:pt idx="3">
                  <c:v>0.1</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113052288"/>
        <c:axId val="113066368"/>
      </c:barChart>
      <c:catAx>
        <c:axId val="1130522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066368"/>
        <c:crosses val="autoZero"/>
        <c:auto val="1"/>
        <c:lblAlgn val="ctr"/>
        <c:lblOffset val="100"/>
        <c:noMultiLvlLbl val="0"/>
      </c:catAx>
      <c:valAx>
        <c:axId val="113066368"/>
        <c:scaling>
          <c:orientation val="minMax"/>
          <c:max val="1"/>
        </c:scaling>
        <c:delete val="1"/>
        <c:axPos val="l"/>
        <c:numFmt formatCode="0%" sourceLinked="1"/>
        <c:majorTickMark val="out"/>
        <c:minorTickMark val="none"/>
        <c:tickLblPos val="nextTo"/>
        <c:crossAx val="1130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Too quickly</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0.23</c:v>
                </c:pt>
              </c:numCache>
            </c:numRef>
          </c:val>
          <c:extLst>
            <c:ext xmlns:c16="http://schemas.microsoft.com/office/drawing/2014/chart" uri="{C3380CC4-5D6E-409C-BE32-E72D297353CC}">
              <c16:uniqueId val="{00000000-42B9-45FE-8648-D51A8206EB81}"/>
            </c:ext>
          </c:extLst>
        </c:ser>
        <c:ser>
          <c:idx val="1"/>
          <c:order val="1"/>
          <c:tx>
            <c:strRef>
              <c:f>Sheet1!$C$1</c:f>
              <c:strCache>
                <c:ptCount val="1"/>
                <c:pt idx="0">
                  <c:v>Too slowly</c:v>
                </c:pt>
              </c:strCache>
            </c:strRef>
          </c:tx>
          <c:spPr>
            <a:solidFill>
              <a:srgbClr val="C0504D"/>
            </a:solidFill>
            <a:ln>
              <a:solidFill>
                <a:srgbClr val="C0504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0.01</c:v>
                </c:pt>
              </c:numCache>
            </c:numRef>
          </c:val>
          <c:extLst>
            <c:ext xmlns:c16="http://schemas.microsoft.com/office/drawing/2014/chart" uri="{C3380CC4-5D6E-409C-BE32-E72D297353CC}">
              <c16:uniqueId val="{00000001-42B9-45FE-8648-D51A8206EB81}"/>
            </c:ext>
          </c:extLst>
        </c:ser>
        <c:ser>
          <c:idx val="2"/>
          <c:order val="2"/>
          <c:tx>
            <c:strRef>
              <c:f>Sheet1!$D$1</c:f>
              <c:strCache>
                <c:ptCount val="1"/>
                <c:pt idx="0">
                  <c:v>At about the right speed</c:v>
                </c:pt>
              </c:strCache>
            </c:strRef>
          </c:tx>
          <c:spPr>
            <a:solidFill>
              <a:srgbClr val="00B050"/>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B9-45FE-8648-D51A8206EB8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0.74</c:v>
                </c:pt>
              </c:numCache>
            </c:numRef>
          </c:val>
          <c:extLst>
            <c:ext xmlns:c16="http://schemas.microsoft.com/office/drawing/2014/chart" uri="{C3380CC4-5D6E-409C-BE32-E72D297353CC}">
              <c16:uniqueId val="{00000003-42B9-45FE-8648-D51A8206EB81}"/>
            </c:ext>
          </c:extLst>
        </c:ser>
        <c:dLbls>
          <c:showLegendKey val="0"/>
          <c:showVal val="0"/>
          <c:showCatName val="0"/>
          <c:showSerName val="0"/>
          <c:showPercent val="0"/>
          <c:showBubbleSize val="0"/>
        </c:dLbls>
        <c:gapWidth val="81"/>
        <c:axId val="113281280"/>
        <c:axId val="113303552"/>
      </c:barChart>
      <c:catAx>
        <c:axId val="1132812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303552"/>
        <c:crosses val="autoZero"/>
        <c:auto val="1"/>
        <c:lblAlgn val="ctr"/>
        <c:lblOffset val="100"/>
        <c:noMultiLvlLbl val="0"/>
      </c:catAx>
      <c:valAx>
        <c:axId val="113303552"/>
        <c:scaling>
          <c:orientation val="minMax"/>
          <c:max val="1"/>
        </c:scaling>
        <c:delete val="1"/>
        <c:axPos val="l"/>
        <c:numFmt formatCode="0%" sourceLinked="1"/>
        <c:majorTickMark val="out"/>
        <c:minorTickMark val="none"/>
        <c:tickLblPos val="nextTo"/>
        <c:crossAx val="113281280"/>
        <c:crosses val="autoZero"/>
        <c:crossBetween val="between"/>
      </c:valAx>
      <c:spPr>
        <a:noFill/>
        <a:ln>
          <a:noFill/>
        </a:ln>
        <a:effectLst/>
      </c:spPr>
    </c:plotArea>
    <c:legend>
      <c:legendPos val="b"/>
      <c:layout>
        <c:manualLayout>
          <c:xMode val="edge"/>
          <c:yMode val="edge"/>
          <c:x val="9.447039756600889E-2"/>
          <c:y val="0.80542996068325512"/>
          <c:w val="0.69866574379700475"/>
          <c:h val="0.1789556339827655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03559848330772"/>
          <c:y val="7.6960285684001303E-2"/>
          <c:w val="0.75996436225288344"/>
          <c:h val="0.86339698473634452"/>
        </c:manualLayout>
      </c:layout>
      <c:barChart>
        <c:barDir val="bar"/>
        <c:grouping val="clustered"/>
        <c:varyColors val="0"/>
        <c:ser>
          <c:idx val="0"/>
          <c:order val="0"/>
          <c:tx>
            <c:strRef>
              <c:f>Sheet1!$B$1</c:f>
              <c:strCache>
                <c:ptCount val="1"/>
                <c:pt idx="0">
                  <c:v>Total</c:v>
                </c:pt>
              </c:strCache>
            </c:strRef>
          </c:tx>
          <c:spPr>
            <a:solidFill>
              <a:srgbClr val="4C7BD1"/>
            </a:solidFill>
            <a:ln w="9525" cap="flat" cmpd="sng" algn="ctr">
              <a:noFill/>
              <a:round/>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Growth/Transportation</c:v>
                </c:pt>
                <c:pt idx="1">
                  <c:v>Taxes</c:v>
                </c:pt>
                <c:pt idx="2">
                  <c:v>State/Local Gov't</c:v>
                </c:pt>
                <c:pt idx="3">
                  <c:v>Energy/Environment</c:v>
                </c:pt>
                <c:pt idx="4">
                  <c:v>Education</c:v>
                </c:pt>
                <c:pt idx="5">
                  <c:v>Health Issues</c:v>
                </c:pt>
                <c:pt idx="6">
                  <c:v>Economic </c:v>
                </c:pt>
                <c:pt idx="7">
                  <c:v>Crime/Drugs</c:v>
                </c:pt>
              </c:strCache>
            </c:strRef>
          </c:cat>
          <c:val>
            <c:numRef>
              <c:f>Sheet1!$B$2:$B$9</c:f>
              <c:numCache>
                <c:formatCode>0%</c:formatCode>
                <c:ptCount val="8"/>
                <c:pt idx="0">
                  <c:v>0.44</c:v>
                </c:pt>
                <c:pt idx="1">
                  <c:v>0.45</c:v>
                </c:pt>
                <c:pt idx="2">
                  <c:v>0.5</c:v>
                </c:pt>
                <c:pt idx="3">
                  <c:v>0.6</c:v>
                </c:pt>
                <c:pt idx="4">
                  <c:v>0.61</c:v>
                </c:pt>
                <c:pt idx="5">
                  <c:v>0.61</c:v>
                </c:pt>
                <c:pt idx="6">
                  <c:v>0.67</c:v>
                </c:pt>
                <c:pt idx="7">
                  <c:v>0.74</c:v>
                </c:pt>
              </c:numCache>
            </c:numRef>
          </c:val>
          <c:extLst>
            <c:ext xmlns:c16="http://schemas.microsoft.com/office/drawing/2014/chart" uri="{C3380CC4-5D6E-409C-BE32-E72D297353CC}">
              <c16:uniqueId val="{00000000-1D52-450B-A404-DA9A3163D3CE}"/>
            </c:ext>
          </c:extLst>
        </c:ser>
        <c:dLbls>
          <c:showLegendKey val="0"/>
          <c:showVal val="0"/>
          <c:showCatName val="0"/>
          <c:showSerName val="0"/>
          <c:showPercent val="0"/>
          <c:showBubbleSize val="0"/>
        </c:dLbls>
        <c:gapWidth val="12"/>
        <c:axId val="113609728"/>
        <c:axId val="113632000"/>
      </c:barChart>
      <c:catAx>
        <c:axId val="113609728"/>
        <c:scaling>
          <c:orientation val="minMax"/>
        </c:scaling>
        <c:delete val="1"/>
        <c:axPos val="l"/>
        <c:numFmt formatCode="General" sourceLinked="1"/>
        <c:majorTickMark val="none"/>
        <c:minorTickMark val="none"/>
        <c:tickLblPos val="nextTo"/>
        <c:crossAx val="113632000"/>
        <c:crosses val="autoZero"/>
        <c:auto val="0"/>
        <c:lblAlgn val="ctr"/>
        <c:lblOffset val="100"/>
        <c:noMultiLvlLbl val="0"/>
      </c:catAx>
      <c:valAx>
        <c:axId val="113632000"/>
        <c:scaling>
          <c:orientation val="minMax"/>
          <c:max val="1.05"/>
          <c:min val="0"/>
        </c:scaling>
        <c:delete val="0"/>
        <c:axPos val="b"/>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3609728"/>
        <c:crosses val="autoZero"/>
        <c:crossBetween val="between"/>
        <c:majorUnit val="0.1"/>
        <c:minorUnit val="2.0000000000000052E-2"/>
      </c:valAx>
      <c:spPr>
        <a:noFill/>
        <a:ln>
          <a:noFill/>
        </a:ln>
        <a:effectLst/>
      </c:spPr>
    </c:plotArea>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03559848330772"/>
          <c:y val="7.6960285684001303E-2"/>
          <c:w val="0.75996436225288344"/>
          <c:h val="0.86339698473634452"/>
        </c:manualLayout>
      </c:layout>
      <c:barChart>
        <c:barDir val="bar"/>
        <c:grouping val="clustered"/>
        <c:varyColors val="0"/>
        <c:ser>
          <c:idx val="0"/>
          <c:order val="0"/>
          <c:tx>
            <c:strRef>
              <c:f>Sheet1!$B$1</c:f>
              <c:strCache>
                <c:ptCount val="1"/>
                <c:pt idx="0">
                  <c:v>Total</c:v>
                </c:pt>
              </c:strCache>
            </c:strRef>
          </c:tx>
          <c:spPr>
            <a:solidFill>
              <a:srgbClr val="4C7BD1"/>
            </a:solidFill>
            <a:ln w="9525" cap="flat" cmpd="sng" algn="ctr">
              <a:noFill/>
              <a:round/>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Sheet1!$A$3:$A$9</c:f>
              <c:strCache>
                <c:ptCount val="7"/>
                <c:pt idx="0">
                  <c:v>Taxes</c:v>
                </c:pt>
                <c:pt idx="1">
                  <c:v>State/Local Gov't</c:v>
                </c:pt>
                <c:pt idx="2">
                  <c:v>Energy/Environment</c:v>
                </c:pt>
                <c:pt idx="3">
                  <c:v>Education</c:v>
                </c:pt>
                <c:pt idx="4">
                  <c:v>Health Issues</c:v>
                </c:pt>
                <c:pt idx="5">
                  <c:v>Economic </c:v>
                </c:pt>
                <c:pt idx="6">
                  <c:v>Crime/Drugs</c:v>
                </c:pt>
              </c:strCache>
            </c:strRef>
          </c:cat>
          <c:val>
            <c:numRef>
              <c:f>Sheet1!$B$3:$B$9</c:f>
              <c:numCache>
                <c:formatCode>0%</c:formatCode>
                <c:ptCount val="7"/>
                <c:pt idx="0">
                  <c:v>0.27</c:v>
                </c:pt>
                <c:pt idx="1">
                  <c:v>0.28000000000000003</c:v>
                </c:pt>
                <c:pt idx="2">
                  <c:v>0.35</c:v>
                </c:pt>
                <c:pt idx="3">
                  <c:v>0.37</c:v>
                </c:pt>
                <c:pt idx="4">
                  <c:v>0.39</c:v>
                </c:pt>
                <c:pt idx="5">
                  <c:v>0.42</c:v>
                </c:pt>
                <c:pt idx="6">
                  <c:v>0.44</c:v>
                </c:pt>
              </c:numCache>
            </c:numRef>
          </c:val>
          <c:extLst>
            <c:ext xmlns:c16="http://schemas.microsoft.com/office/drawing/2014/chart" uri="{C3380CC4-5D6E-409C-BE32-E72D297353CC}">
              <c16:uniqueId val="{00000000-C551-4B0E-8A38-C7335F4CEB11}"/>
            </c:ext>
          </c:extLst>
        </c:ser>
        <c:dLbls>
          <c:showLegendKey val="0"/>
          <c:showVal val="0"/>
          <c:showCatName val="0"/>
          <c:showSerName val="0"/>
          <c:showPercent val="0"/>
          <c:showBubbleSize val="0"/>
        </c:dLbls>
        <c:gapWidth val="5"/>
        <c:axId val="113788032"/>
        <c:axId val="113789568"/>
      </c:barChart>
      <c:catAx>
        <c:axId val="113788032"/>
        <c:scaling>
          <c:orientation val="minMax"/>
        </c:scaling>
        <c:delete val="1"/>
        <c:axPos val="l"/>
        <c:numFmt formatCode="General" sourceLinked="1"/>
        <c:majorTickMark val="none"/>
        <c:minorTickMark val="none"/>
        <c:tickLblPos val="nextTo"/>
        <c:crossAx val="113789568"/>
        <c:crosses val="autoZero"/>
        <c:auto val="0"/>
        <c:lblAlgn val="ctr"/>
        <c:lblOffset val="100"/>
        <c:noMultiLvlLbl val="0"/>
      </c:catAx>
      <c:valAx>
        <c:axId val="113789568"/>
        <c:scaling>
          <c:orientation val="minMax"/>
          <c:max val="1.05"/>
          <c:min val="0"/>
        </c:scaling>
        <c:delete val="0"/>
        <c:axPos val="b"/>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3788032"/>
        <c:crosses val="autoZero"/>
        <c:crossBetween val="between"/>
        <c:majorUnit val="0.1"/>
        <c:minorUnit val="2.0000000000000052E-2"/>
      </c:valAx>
      <c:spPr>
        <a:noFill/>
        <a:ln>
          <a:noFill/>
        </a:ln>
        <a:effectLst/>
      </c:spPr>
    </c:plotArea>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03559848330772"/>
          <c:y val="7.6960285684001303E-2"/>
          <c:w val="0.75996436225288344"/>
          <c:h val="0.86339698473634452"/>
        </c:manualLayout>
      </c:layout>
      <c:barChart>
        <c:barDir val="bar"/>
        <c:grouping val="clustered"/>
        <c:varyColors val="0"/>
        <c:ser>
          <c:idx val="0"/>
          <c:order val="0"/>
          <c:tx>
            <c:strRef>
              <c:f>Sheet1!$B$1</c:f>
              <c:strCache>
                <c:ptCount val="1"/>
                <c:pt idx="0">
                  <c:v>Total</c:v>
                </c:pt>
              </c:strCache>
            </c:strRef>
          </c:tx>
          <c:spPr>
            <a:solidFill>
              <a:srgbClr val="4C7BD1"/>
            </a:solidFill>
            <a:ln w="9525" cap="flat" cmpd="sng" algn="ctr">
              <a:noFill/>
              <a:round/>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Sheet1!$A$7:$A$9</c:f>
              <c:strCache>
                <c:ptCount val="3"/>
                <c:pt idx="0">
                  <c:v>Health Issues</c:v>
                </c:pt>
                <c:pt idx="1">
                  <c:v>Economic </c:v>
                </c:pt>
                <c:pt idx="2">
                  <c:v>Crime/Drugs</c:v>
                </c:pt>
              </c:strCache>
            </c:strRef>
          </c:cat>
          <c:val>
            <c:numRef>
              <c:f>Sheet1!$B$7:$B$9</c:f>
              <c:numCache>
                <c:formatCode>0%</c:formatCode>
                <c:ptCount val="3"/>
                <c:pt idx="0">
                  <c:v>0.19</c:v>
                </c:pt>
                <c:pt idx="1">
                  <c:v>0.19</c:v>
                </c:pt>
                <c:pt idx="2">
                  <c:v>0.2</c:v>
                </c:pt>
              </c:numCache>
            </c:numRef>
          </c:val>
          <c:extLst>
            <c:ext xmlns:c16="http://schemas.microsoft.com/office/drawing/2014/chart" uri="{C3380CC4-5D6E-409C-BE32-E72D297353CC}">
              <c16:uniqueId val="{00000000-3A9B-4520-9A6B-FB2EE40A75D9}"/>
            </c:ext>
          </c:extLst>
        </c:ser>
        <c:dLbls>
          <c:showLegendKey val="0"/>
          <c:showVal val="0"/>
          <c:showCatName val="0"/>
          <c:showSerName val="0"/>
          <c:showPercent val="0"/>
          <c:showBubbleSize val="0"/>
        </c:dLbls>
        <c:gapWidth val="5"/>
        <c:axId val="113822336"/>
        <c:axId val="115343744"/>
      </c:barChart>
      <c:catAx>
        <c:axId val="113822336"/>
        <c:scaling>
          <c:orientation val="minMax"/>
        </c:scaling>
        <c:delete val="1"/>
        <c:axPos val="l"/>
        <c:numFmt formatCode="General" sourceLinked="1"/>
        <c:majorTickMark val="none"/>
        <c:minorTickMark val="none"/>
        <c:tickLblPos val="nextTo"/>
        <c:crossAx val="115343744"/>
        <c:crosses val="autoZero"/>
        <c:auto val="0"/>
        <c:lblAlgn val="ctr"/>
        <c:lblOffset val="100"/>
        <c:noMultiLvlLbl val="0"/>
      </c:catAx>
      <c:valAx>
        <c:axId val="115343744"/>
        <c:scaling>
          <c:orientation val="minMax"/>
          <c:max val="1.05"/>
          <c:min val="0"/>
        </c:scaling>
        <c:delete val="0"/>
        <c:axPos val="b"/>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3822336"/>
        <c:crosses val="autoZero"/>
        <c:crossBetween val="between"/>
        <c:majorUnit val="0.1"/>
        <c:minorUnit val="2.0000000000000052E-2"/>
      </c:valAx>
      <c:spPr>
        <a:noFill/>
        <a:ln>
          <a:noFill/>
        </a:ln>
        <a:effectLst/>
      </c:spPr>
    </c:plotArea>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Favor</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0.3</c:v>
                </c:pt>
              </c:numCache>
            </c:numRef>
          </c:val>
          <c:extLst>
            <c:ext xmlns:c16="http://schemas.microsoft.com/office/drawing/2014/chart" uri="{C3380CC4-5D6E-409C-BE32-E72D297353CC}">
              <c16:uniqueId val="{00000000-5F64-4452-8C6E-CEC42B20057E}"/>
            </c:ext>
          </c:extLst>
        </c:ser>
        <c:ser>
          <c:idx val="1"/>
          <c:order val="1"/>
          <c:tx>
            <c:strRef>
              <c:f>Sheet1!$C$1</c:f>
              <c:strCache>
                <c:ptCount val="1"/>
                <c:pt idx="0">
                  <c:v>Oppose</c:v>
                </c:pt>
              </c:strCache>
            </c:strRef>
          </c:tx>
          <c:spPr>
            <a:solidFill>
              <a:srgbClr val="C0504D"/>
            </a:solidFill>
            <a:ln>
              <a:solidFill>
                <a:srgbClr val="C0504D"/>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0.36</c:v>
                </c:pt>
              </c:numCache>
            </c:numRef>
          </c:val>
          <c:extLst>
            <c:ext xmlns:c16="http://schemas.microsoft.com/office/drawing/2014/chart" uri="{C3380CC4-5D6E-409C-BE32-E72D297353CC}">
              <c16:uniqueId val="{00000001-5F64-4452-8C6E-CEC42B20057E}"/>
            </c:ext>
          </c:extLst>
        </c:ser>
        <c:ser>
          <c:idx val="2"/>
          <c:order val="2"/>
          <c:tx>
            <c:strRef>
              <c:f>Sheet1!$D$1</c:f>
              <c:strCache>
                <c:ptCount val="1"/>
                <c:pt idx="0">
                  <c:v>Issue I don't care about</c:v>
                </c:pt>
              </c:strCache>
            </c:strRef>
          </c:tx>
          <c:spPr>
            <a:solidFill>
              <a:srgbClr val="00B05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64-4452-8C6E-CEC42B20057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0.28000000000000003</c:v>
                </c:pt>
              </c:numCache>
            </c:numRef>
          </c:val>
          <c:extLst>
            <c:ext xmlns:c16="http://schemas.microsoft.com/office/drawing/2014/chart" uri="{C3380CC4-5D6E-409C-BE32-E72D297353CC}">
              <c16:uniqueId val="{00000003-5F64-4452-8C6E-CEC42B20057E}"/>
            </c:ext>
          </c:extLst>
        </c:ser>
        <c:dLbls>
          <c:showLegendKey val="0"/>
          <c:showVal val="0"/>
          <c:showCatName val="0"/>
          <c:showSerName val="0"/>
          <c:showPercent val="0"/>
          <c:showBubbleSize val="0"/>
        </c:dLbls>
        <c:gapWidth val="81"/>
        <c:axId val="117298688"/>
        <c:axId val="117300224"/>
      </c:barChart>
      <c:catAx>
        <c:axId val="117298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US"/>
          </a:p>
        </c:txPr>
        <c:crossAx val="117300224"/>
        <c:crosses val="autoZero"/>
        <c:auto val="1"/>
        <c:lblAlgn val="ctr"/>
        <c:lblOffset val="100"/>
        <c:noMultiLvlLbl val="0"/>
      </c:catAx>
      <c:valAx>
        <c:axId val="117300224"/>
        <c:scaling>
          <c:orientation val="minMax"/>
          <c:max val="1"/>
        </c:scaling>
        <c:delete val="1"/>
        <c:axPos val="l"/>
        <c:numFmt formatCode="0%" sourceLinked="1"/>
        <c:majorTickMark val="out"/>
        <c:minorTickMark val="none"/>
        <c:tickLblPos val="nextTo"/>
        <c:crossAx val="11729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024008889965367E-2"/>
          <c:w val="1"/>
          <c:h val="0.77968893727578625"/>
        </c:manualLayout>
      </c:layout>
      <c:barChart>
        <c:barDir val="col"/>
        <c:grouping val="clustered"/>
        <c:varyColors val="0"/>
        <c:ser>
          <c:idx val="0"/>
          <c:order val="0"/>
          <c:tx>
            <c:strRef>
              <c:f>Sheet1!$B$1</c:f>
              <c:strCache>
                <c:ptCount val="1"/>
                <c:pt idx="0">
                  <c:v>Favor</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GOP
(42%)</c:v>
                </c:pt>
                <c:pt idx="1">
                  <c:v>IND
(27%)</c:v>
                </c:pt>
                <c:pt idx="2">
                  <c:v>DEM
(31%)</c:v>
                </c:pt>
                <c:pt idx="3">
                  <c:v>Conservative
(28%)</c:v>
                </c:pt>
                <c:pt idx="4">
                  <c:v>Moderate
(44%)</c:v>
                </c:pt>
                <c:pt idx="5">
                  <c:v>Liberal 
(26%)</c:v>
                </c:pt>
              </c:strCache>
            </c:strRef>
          </c:cat>
          <c:val>
            <c:numRef>
              <c:f>Sheet1!$B$2:$B$7</c:f>
              <c:numCache>
                <c:formatCode>0%</c:formatCode>
                <c:ptCount val="6"/>
                <c:pt idx="0">
                  <c:v>0.33</c:v>
                </c:pt>
                <c:pt idx="1">
                  <c:v>0.28999999999999998</c:v>
                </c:pt>
                <c:pt idx="2">
                  <c:v>0.28999999999999998</c:v>
                </c:pt>
                <c:pt idx="3">
                  <c:v>0.36</c:v>
                </c:pt>
                <c:pt idx="4">
                  <c:v>0.28999999999999998</c:v>
                </c:pt>
                <c:pt idx="5">
                  <c:v>0.26</c:v>
                </c:pt>
              </c:numCache>
            </c:numRef>
          </c:val>
          <c:extLst>
            <c:ext xmlns:c16="http://schemas.microsoft.com/office/drawing/2014/chart" uri="{C3380CC4-5D6E-409C-BE32-E72D297353CC}">
              <c16:uniqueId val="{00000000-D71E-4F57-9A02-021095FAD12F}"/>
            </c:ext>
          </c:extLst>
        </c:ser>
        <c:ser>
          <c:idx val="1"/>
          <c:order val="1"/>
          <c:tx>
            <c:strRef>
              <c:f>Sheet1!$C$1</c:f>
              <c:strCache>
                <c:ptCount val="1"/>
                <c:pt idx="0">
                  <c:v>Oppose</c:v>
                </c:pt>
              </c:strCache>
            </c:strRef>
          </c:tx>
          <c:spPr>
            <a:solidFill>
              <a:srgbClr val="C0504D"/>
            </a:solidFill>
            <a:ln>
              <a:solidFill>
                <a:srgbClr val="C0504D"/>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GOP
(42%)</c:v>
                </c:pt>
                <c:pt idx="1">
                  <c:v>IND
(27%)</c:v>
                </c:pt>
                <c:pt idx="2">
                  <c:v>DEM
(31%)</c:v>
                </c:pt>
                <c:pt idx="3">
                  <c:v>Conservative
(28%)</c:v>
                </c:pt>
                <c:pt idx="4">
                  <c:v>Moderate
(44%)</c:v>
                </c:pt>
                <c:pt idx="5">
                  <c:v>Liberal 
(26%)</c:v>
                </c:pt>
              </c:strCache>
            </c:strRef>
          </c:cat>
          <c:val>
            <c:numRef>
              <c:f>Sheet1!$C$2:$C$7</c:f>
              <c:numCache>
                <c:formatCode>0%</c:formatCode>
                <c:ptCount val="6"/>
                <c:pt idx="0">
                  <c:v>0.4</c:v>
                </c:pt>
                <c:pt idx="1">
                  <c:v>0.38</c:v>
                </c:pt>
                <c:pt idx="2">
                  <c:v>0.28000000000000003</c:v>
                </c:pt>
                <c:pt idx="3">
                  <c:v>0.35</c:v>
                </c:pt>
                <c:pt idx="4">
                  <c:v>0.4</c:v>
                </c:pt>
                <c:pt idx="5">
                  <c:v>0.31</c:v>
                </c:pt>
              </c:numCache>
            </c:numRef>
          </c:val>
          <c:extLst>
            <c:ext xmlns:c16="http://schemas.microsoft.com/office/drawing/2014/chart" uri="{C3380CC4-5D6E-409C-BE32-E72D297353CC}">
              <c16:uniqueId val="{00000001-D71E-4F57-9A02-021095FAD12F}"/>
            </c:ext>
          </c:extLst>
        </c:ser>
        <c:dLbls>
          <c:showLegendKey val="0"/>
          <c:showVal val="0"/>
          <c:showCatName val="0"/>
          <c:showSerName val="0"/>
          <c:showPercent val="0"/>
          <c:showBubbleSize val="0"/>
        </c:dLbls>
        <c:gapWidth val="81"/>
        <c:axId val="117064448"/>
        <c:axId val="117065984"/>
      </c:barChart>
      <c:catAx>
        <c:axId val="1170644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US"/>
          </a:p>
        </c:txPr>
        <c:crossAx val="117065984"/>
        <c:crosses val="autoZero"/>
        <c:auto val="1"/>
        <c:lblAlgn val="ctr"/>
        <c:lblOffset val="100"/>
        <c:noMultiLvlLbl val="0"/>
      </c:catAx>
      <c:valAx>
        <c:axId val="117065984"/>
        <c:scaling>
          <c:orientation val="minMax"/>
          <c:max val="1"/>
        </c:scaling>
        <c:delete val="1"/>
        <c:axPos val="l"/>
        <c:numFmt formatCode="0%" sourceLinked="1"/>
        <c:majorTickMark val="out"/>
        <c:minorTickMark val="none"/>
        <c:tickLblPos val="nextTo"/>
        <c:crossAx val="117064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2">
                  <a:lumMod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Appropriate variety of housing options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GOP
(42%)</c:v>
                </c:pt>
                <c:pt idx="2">
                  <c:v>IND
(27%)</c:v>
                </c:pt>
                <c:pt idx="3">
                  <c:v>DEM
(31%)</c:v>
                </c:pt>
              </c:strCache>
            </c:strRef>
          </c:cat>
          <c:val>
            <c:numRef>
              <c:f>Sheet1!$B$2:$B$5</c:f>
              <c:numCache>
                <c:formatCode>0%</c:formatCode>
                <c:ptCount val="4"/>
                <c:pt idx="0">
                  <c:v>0.56000000000000005</c:v>
                </c:pt>
                <c:pt idx="1">
                  <c:v>0.66</c:v>
                </c:pt>
                <c:pt idx="2">
                  <c:v>0.59</c:v>
                </c:pt>
                <c:pt idx="3">
                  <c:v>0.39</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Choice is too limited </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GOP
(42%)</c:v>
                </c:pt>
                <c:pt idx="2">
                  <c:v>IND
(27%)</c:v>
                </c:pt>
                <c:pt idx="3">
                  <c:v>DEM
(31%)</c:v>
                </c:pt>
              </c:strCache>
            </c:strRef>
          </c:cat>
          <c:val>
            <c:numRef>
              <c:f>Sheet1!$C$2:$C$5</c:f>
              <c:numCache>
                <c:formatCode>0%</c:formatCode>
                <c:ptCount val="4"/>
                <c:pt idx="0">
                  <c:v>0.4</c:v>
                </c:pt>
                <c:pt idx="1">
                  <c:v>0.28999999999999998</c:v>
                </c:pt>
                <c:pt idx="2">
                  <c:v>0.37</c:v>
                </c:pt>
                <c:pt idx="3">
                  <c:v>0.57999999999999996</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117319552"/>
        <c:axId val="117321088"/>
      </c:barChart>
      <c:catAx>
        <c:axId val="1173195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321088"/>
        <c:crosses val="autoZero"/>
        <c:auto val="1"/>
        <c:lblAlgn val="ctr"/>
        <c:lblOffset val="100"/>
        <c:noMultiLvlLbl val="0"/>
      </c:catAx>
      <c:valAx>
        <c:axId val="117321088"/>
        <c:scaling>
          <c:orientation val="minMax"/>
          <c:max val="1"/>
        </c:scaling>
        <c:delete val="1"/>
        <c:axPos val="l"/>
        <c:numFmt formatCode="0%" sourceLinked="1"/>
        <c:majorTickMark val="out"/>
        <c:minorTickMark val="none"/>
        <c:tickLblPos val="nextTo"/>
        <c:crossAx val="11731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Appropriate variety of housing options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&lt;10 Years
(33%)</c:v>
                </c:pt>
                <c:pt idx="1">
                  <c:v>10-20 Years
(28%)</c:v>
                </c:pt>
                <c:pt idx="2">
                  <c:v>20+ Years 
(39%)</c:v>
                </c:pt>
              </c:strCache>
            </c:strRef>
          </c:cat>
          <c:val>
            <c:numRef>
              <c:f>Sheet1!$B$2:$B$4</c:f>
              <c:numCache>
                <c:formatCode>0%</c:formatCode>
                <c:ptCount val="3"/>
                <c:pt idx="0">
                  <c:v>0.54</c:v>
                </c:pt>
                <c:pt idx="1">
                  <c:v>0.61</c:v>
                </c:pt>
                <c:pt idx="2">
                  <c:v>0.54</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Choice is too limited </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&lt;10 Years
(33%)</c:v>
                </c:pt>
                <c:pt idx="1">
                  <c:v>10-20 Years
(28%)</c:v>
                </c:pt>
                <c:pt idx="2">
                  <c:v>20+ Years 
(39%)</c:v>
                </c:pt>
              </c:strCache>
            </c:strRef>
          </c:cat>
          <c:val>
            <c:numRef>
              <c:f>Sheet1!$C$2:$C$4</c:f>
              <c:numCache>
                <c:formatCode>0%</c:formatCode>
                <c:ptCount val="3"/>
                <c:pt idx="0">
                  <c:v>0.45</c:v>
                </c:pt>
                <c:pt idx="1">
                  <c:v>0.35</c:v>
                </c:pt>
                <c:pt idx="2">
                  <c:v>0.41</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116953088"/>
        <c:axId val="116954624"/>
      </c:barChart>
      <c:catAx>
        <c:axId val="1169530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954624"/>
        <c:crosses val="autoZero"/>
        <c:auto val="1"/>
        <c:lblAlgn val="ctr"/>
        <c:lblOffset val="100"/>
        <c:noMultiLvlLbl val="0"/>
      </c:catAx>
      <c:valAx>
        <c:axId val="116954624"/>
        <c:scaling>
          <c:orientation val="minMax"/>
          <c:max val="1"/>
        </c:scaling>
        <c:delete val="1"/>
        <c:axPos val="l"/>
        <c:numFmt formatCode="0%" sourceLinked="1"/>
        <c:majorTickMark val="out"/>
        <c:minorTickMark val="none"/>
        <c:tickLblPos val="nextTo"/>
        <c:crossAx val="11695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Too many apartments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18-34
(19%)</c:v>
                </c:pt>
                <c:pt idx="2">
                  <c:v>35-44 
(24%)</c:v>
                </c:pt>
                <c:pt idx="3">
                  <c:v>45-54
(17%)</c:v>
                </c:pt>
                <c:pt idx="4">
                  <c:v>55-64
(19%)</c:v>
                </c:pt>
                <c:pt idx="5">
                  <c:v>65+
(21%)</c:v>
                </c:pt>
              </c:strCache>
            </c:strRef>
          </c:cat>
          <c:val>
            <c:numRef>
              <c:f>Sheet1!$B$2:$B$7</c:f>
              <c:numCache>
                <c:formatCode>0%</c:formatCode>
                <c:ptCount val="6"/>
                <c:pt idx="0">
                  <c:v>0.45</c:v>
                </c:pt>
                <c:pt idx="1">
                  <c:v>0.3</c:v>
                </c:pt>
                <c:pt idx="2">
                  <c:v>0.37</c:v>
                </c:pt>
                <c:pt idx="3">
                  <c:v>0.5</c:v>
                </c:pt>
                <c:pt idx="4">
                  <c:v>0.55000000000000004</c:v>
                </c:pt>
                <c:pt idx="5">
                  <c:v>0.55000000000000004</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Apartments needed</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18-34
(19%)</c:v>
                </c:pt>
                <c:pt idx="2">
                  <c:v>35-44 
(24%)</c:v>
                </c:pt>
                <c:pt idx="3">
                  <c:v>45-54
(17%)</c:v>
                </c:pt>
                <c:pt idx="4">
                  <c:v>55-64
(19%)</c:v>
                </c:pt>
                <c:pt idx="5">
                  <c:v>65+
(21%)</c:v>
                </c:pt>
              </c:strCache>
            </c:strRef>
          </c:cat>
          <c:val>
            <c:numRef>
              <c:f>Sheet1!$C$2:$C$7</c:f>
              <c:numCache>
                <c:formatCode>0%</c:formatCode>
                <c:ptCount val="6"/>
                <c:pt idx="0">
                  <c:v>0.5</c:v>
                </c:pt>
                <c:pt idx="1">
                  <c:v>0.66</c:v>
                </c:pt>
                <c:pt idx="2">
                  <c:v>0.59</c:v>
                </c:pt>
                <c:pt idx="3">
                  <c:v>0.46</c:v>
                </c:pt>
                <c:pt idx="4">
                  <c:v>0.41</c:v>
                </c:pt>
                <c:pt idx="5">
                  <c:v>0.39</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117998336"/>
        <c:axId val="117999872"/>
      </c:barChart>
      <c:catAx>
        <c:axId val="117998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999872"/>
        <c:crosses val="autoZero"/>
        <c:auto val="1"/>
        <c:lblAlgn val="ctr"/>
        <c:lblOffset val="100"/>
        <c:noMultiLvlLbl val="0"/>
      </c:catAx>
      <c:valAx>
        <c:axId val="117999872"/>
        <c:scaling>
          <c:orientation val="minMax"/>
          <c:max val="1"/>
        </c:scaling>
        <c:delete val="1"/>
        <c:axPos val="l"/>
        <c:numFmt formatCode="0%" sourceLinked="1"/>
        <c:majorTickMark val="out"/>
        <c:minorTickMark val="none"/>
        <c:tickLblPos val="nextTo"/>
        <c:crossAx val="11799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Right Direction</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Ward 1
(15%)</c:v>
                </c:pt>
                <c:pt idx="1">
                  <c:v>Ward 2
(17%)</c:v>
                </c:pt>
                <c:pt idx="2">
                  <c:v>Ward 3
(18%)</c:v>
                </c:pt>
                <c:pt idx="3">
                  <c:v>Ward 4
(17%)</c:v>
                </c:pt>
                <c:pt idx="4">
                  <c:v>Ward 5
(16%)</c:v>
                </c:pt>
                <c:pt idx="5">
                  <c:v>Ward 6
(16%)</c:v>
                </c:pt>
              </c:strCache>
            </c:strRef>
          </c:cat>
          <c:val>
            <c:numRef>
              <c:f>Sheet1!$B$2:$B$7</c:f>
              <c:numCache>
                <c:formatCode>0%</c:formatCode>
                <c:ptCount val="6"/>
                <c:pt idx="0">
                  <c:v>0.76</c:v>
                </c:pt>
                <c:pt idx="1">
                  <c:v>0.81</c:v>
                </c:pt>
                <c:pt idx="2">
                  <c:v>0.7</c:v>
                </c:pt>
                <c:pt idx="3">
                  <c:v>0.74</c:v>
                </c:pt>
                <c:pt idx="4">
                  <c:v>0.76</c:v>
                </c:pt>
                <c:pt idx="5">
                  <c:v>0.72</c:v>
                </c:pt>
              </c:numCache>
            </c:numRef>
          </c:val>
          <c:extLst>
            <c:ext xmlns:c16="http://schemas.microsoft.com/office/drawing/2014/chart" uri="{C3380CC4-5D6E-409C-BE32-E72D297353CC}">
              <c16:uniqueId val="{00000000-D4FE-4463-AF84-CB7368E5578D}"/>
            </c:ext>
          </c:extLst>
        </c:ser>
        <c:ser>
          <c:idx val="1"/>
          <c:order val="1"/>
          <c:tx>
            <c:strRef>
              <c:f>Sheet1!$C$1</c:f>
              <c:strCache>
                <c:ptCount val="1"/>
                <c:pt idx="0">
                  <c:v>Wrong  Track </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Ward 1
(15%)</c:v>
                </c:pt>
                <c:pt idx="1">
                  <c:v>Ward 2
(17%)</c:v>
                </c:pt>
                <c:pt idx="2">
                  <c:v>Ward 3
(18%)</c:v>
                </c:pt>
                <c:pt idx="3">
                  <c:v>Ward 4
(17%)</c:v>
                </c:pt>
                <c:pt idx="4">
                  <c:v>Ward 5
(16%)</c:v>
                </c:pt>
                <c:pt idx="5">
                  <c:v>Ward 6
(16%)</c:v>
                </c:pt>
              </c:strCache>
            </c:strRef>
          </c:cat>
          <c:val>
            <c:numRef>
              <c:f>Sheet1!$C$2:$C$7</c:f>
              <c:numCache>
                <c:formatCode>0%</c:formatCode>
                <c:ptCount val="6"/>
                <c:pt idx="0">
                  <c:v>0.18</c:v>
                </c:pt>
                <c:pt idx="1">
                  <c:v>0.1</c:v>
                </c:pt>
                <c:pt idx="2">
                  <c:v>0.16</c:v>
                </c:pt>
                <c:pt idx="3">
                  <c:v>0.16</c:v>
                </c:pt>
                <c:pt idx="4">
                  <c:v>0.18</c:v>
                </c:pt>
                <c:pt idx="5">
                  <c:v>0.22</c:v>
                </c:pt>
              </c:numCache>
            </c:numRef>
          </c:val>
          <c:extLst>
            <c:ext xmlns:c16="http://schemas.microsoft.com/office/drawing/2014/chart" uri="{C3380CC4-5D6E-409C-BE32-E72D297353CC}">
              <c16:uniqueId val="{00000001-D4FE-4463-AF84-CB7368E5578D}"/>
            </c:ext>
          </c:extLst>
        </c:ser>
        <c:dLbls>
          <c:showLegendKey val="0"/>
          <c:showVal val="0"/>
          <c:showCatName val="0"/>
          <c:showSerName val="0"/>
          <c:showPercent val="0"/>
          <c:showBubbleSize val="0"/>
        </c:dLbls>
        <c:gapWidth val="81"/>
        <c:axId val="101475840"/>
        <c:axId val="101477376"/>
      </c:barChart>
      <c:catAx>
        <c:axId val="1014758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1477376"/>
        <c:crosses val="autoZero"/>
        <c:auto val="1"/>
        <c:lblAlgn val="ctr"/>
        <c:lblOffset val="100"/>
        <c:noMultiLvlLbl val="0"/>
      </c:catAx>
      <c:valAx>
        <c:axId val="101477376"/>
        <c:scaling>
          <c:orientation val="minMax"/>
          <c:max val="1"/>
        </c:scaling>
        <c:delete val="1"/>
        <c:axPos val="l"/>
        <c:numFmt formatCode="0%" sourceLinked="1"/>
        <c:majorTickMark val="out"/>
        <c:minorTickMark val="none"/>
        <c:tickLblPos val="nextTo"/>
        <c:crossAx val="10147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Too many apartments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GOP
(42%)</c:v>
                </c:pt>
                <c:pt idx="1">
                  <c:v>IND
(27%)</c:v>
                </c:pt>
                <c:pt idx="2">
                  <c:v>DEM 
(31%)</c:v>
                </c:pt>
                <c:pt idx="3">
                  <c:v>&lt;10 Years
(33%)</c:v>
                </c:pt>
                <c:pt idx="4">
                  <c:v>10-20 Years
(28%)</c:v>
                </c:pt>
                <c:pt idx="5">
                  <c:v>20+ Years 
(39%)</c:v>
                </c:pt>
              </c:strCache>
            </c:strRef>
          </c:cat>
          <c:val>
            <c:numRef>
              <c:f>Sheet1!$B$2:$B$7</c:f>
              <c:numCache>
                <c:formatCode>0%</c:formatCode>
                <c:ptCount val="6"/>
                <c:pt idx="0">
                  <c:v>0.6</c:v>
                </c:pt>
                <c:pt idx="1">
                  <c:v>0.38</c:v>
                </c:pt>
                <c:pt idx="2">
                  <c:v>0.31</c:v>
                </c:pt>
                <c:pt idx="3">
                  <c:v>0.34</c:v>
                </c:pt>
                <c:pt idx="4">
                  <c:v>0.47</c:v>
                </c:pt>
                <c:pt idx="5">
                  <c:v>0.52</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Apartments needed</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GOP
(42%)</c:v>
                </c:pt>
                <c:pt idx="1">
                  <c:v>IND
(27%)</c:v>
                </c:pt>
                <c:pt idx="2">
                  <c:v>DEM 
(31%)</c:v>
                </c:pt>
                <c:pt idx="3">
                  <c:v>&lt;10 Years
(33%)</c:v>
                </c:pt>
                <c:pt idx="4">
                  <c:v>10-20 Years
(28%)</c:v>
                </c:pt>
                <c:pt idx="5">
                  <c:v>20+ Years 
(39%)</c:v>
                </c:pt>
              </c:strCache>
            </c:strRef>
          </c:cat>
          <c:val>
            <c:numRef>
              <c:f>Sheet1!$C$2:$C$7</c:f>
              <c:numCache>
                <c:formatCode>0%</c:formatCode>
                <c:ptCount val="6"/>
                <c:pt idx="0">
                  <c:v>0.36</c:v>
                </c:pt>
                <c:pt idx="1">
                  <c:v>0.55000000000000004</c:v>
                </c:pt>
                <c:pt idx="2">
                  <c:v>0.66</c:v>
                </c:pt>
                <c:pt idx="3">
                  <c:v>0.59</c:v>
                </c:pt>
                <c:pt idx="4">
                  <c:v>0.49</c:v>
                </c:pt>
                <c:pt idx="5">
                  <c:v>0.44</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117700864"/>
        <c:axId val="117710848"/>
      </c:barChart>
      <c:catAx>
        <c:axId val="1177008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710848"/>
        <c:crosses val="autoZero"/>
        <c:auto val="1"/>
        <c:lblAlgn val="ctr"/>
        <c:lblOffset val="100"/>
        <c:noMultiLvlLbl val="0"/>
      </c:catAx>
      <c:valAx>
        <c:axId val="117710848"/>
        <c:scaling>
          <c:orientation val="minMax"/>
          <c:max val="1"/>
        </c:scaling>
        <c:delete val="1"/>
        <c:axPos val="l"/>
        <c:numFmt formatCode="0%" sourceLinked="1"/>
        <c:majorTickMark val="out"/>
        <c:minorTickMark val="none"/>
        <c:tickLblPos val="nextTo"/>
        <c:crossAx val="117700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3421608000968829E-2"/>
          <c:w val="1"/>
          <c:h val="0.77968893727578625"/>
        </c:manualLayout>
      </c:layout>
      <c:barChart>
        <c:barDir val="col"/>
        <c:grouping val="clustered"/>
        <c:varyColors val="0"/>
        <c:ser>
          <c:idx val="0"/>
          <c:order val="0"/>
          <c:tx>
            <c:strRef>
              <c:f>Sheet1!$B$1</c:f>
              <c:strCache>
                <c:ptCount val="1"/>
                <c:pt idx="0">
                  <c:v>Support</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Total </c:v>
                </c:pt>
                <c:pt idx="1">
                  <c:v>Less $60k
(19%)</c:v>
                </c:pt>
                <c:pt idx="2">
                  <c:v>$60k+
(73%)</c:v>
                </c:pt>
                <c:pt idx="3">
                  <c:v>$100k+
(46%)</c:v>
                </c:pt>
                <c:pt idx="4">
                  <c:v>Own
(72%)</c:v>
                </c:pt>
                <c:pt idx="5">
                  <c:v>Rent
(18%)</c:v>
                </c:pt>
                <c:pt idx="6">
                  <c:v>Total Not Own 
(28%)</c:v>
                </c:pt>
              </c:strCache>
            </c:strRef>
          </c:cat>
          <c:val>
            <c:numRef>
              <c:f>Sheet1!$B$2:$B$8</c:f>
              <c:numCache>
                <c:formatCode>0%</c:formatCode>
                <c:ptCount val="7"/>
                <c:pt idx="0">
                  <c:v>0.64</c:v>
                </c:pt>
                <c:pt idx="1">
                  <c:v>0.76</c:v>
                </c:pt>
                <c:pt idx="2">
                  <c:v>0.64</c:v>
                </c:pt>
                <c:pt idx="3">
                  <c:v>0.56000000000000005</c:v>
                </c:pt>
                <c:pt idx="4">
                  <c:v>0.6</c:v>
                </c:pt>
                <c:pt idx="5">
                  <c:v>0.78</c:v>
                </c:pt>
                <c:pt idx="6">
                  <c:v>0.74</c:v>
                </c:pt>
              </c:numCache>
            </c:numRef>
          </c:val>
          <c:extLst>
            <c:ext xmlns:c16="http://schemas.microsoft.com/office/drawing/2014/chart" uri="{C3380CC4-5D6E-409C-BE32-E72D297353CC}">
              <c16:uniqueId val="{00000000-D4FE-4463-AF84-CB7368E5578D}"/>
            </c:ext>
          </c:extLst>
        </c:ser>
        <c:ser>
          <c:idx val="1"/>
          <c:order val="1"/>
          <c:tx>
            <c:strRef>
              <c:f>Sheet1!$C$1</c:f>
              <c:strCache>
                <c:ptCount val="1"/>
                <c:pt idx="0">
                  <c:v>Oppose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Total </c:v>
                </c:pt>
                <c:pt idx="1">
                  <c:v>Less $60k
(19%)</c:v>
                </c:pt>
                <c:pt idx="2">
                  <c:v>$60k+
(73%)</c:v>
                </c:pt>
                <c:pt idx="3">
                  <c:v>$100k+
(46%)</c:v>
                </c:pt>
                <c:pt idx="4">
                  <c:v>Own
(72%)</c:v>
                </c:pt>
                <c:pt idx="5">
                  <c:v>Rent
(18%)</c:v>
                </c:pt>
                <c:pt idx="6">
                  <c:v>Total Not Own 
(28%)</c:v>
                </c:pt>
              </c:strCache>
            </c:strRef>
          </c:cat>
          <c:val>
            <c:numRef>
              <c:f>Sheet1!$C$2:$C$8</c:f>
              <c:numCache>
                <c:formatCode>0%</c:formatCode>
                <c:ptCount val="7"/>
                <c:pt idx="0">
                  <c:v>0.35</c:v>
                </c:pt>
                <c:pt idx="1">
                  <c:v>0.18</c:v>
                </c:pt>
                <c:pt idx="2">
                  <c:v>0.36</c:v>
                </c:pt>
                <c:pt idx="3">
                  <c:v>0.44</c:v>
                </c:pt>
                <c:pt idx="4">
                  <c:v>0.39</c:v>
                </c:pt>
                <c:pt idx="5">
                  <c:v>0.22</c:v>
                </c:pt>
                <c:pt idx="6">
                  <c:v>0.26</c:v>
                </c:pt>
              </c:numCache>
            </c:numRef>
          </c:val>
          <c:extLst>
            <c:ext xmlns:c16="http://schemas.microsoft.com/office/drawing/2014/chart" uri="{C3380CC4-5D6E-409C-BE32-E72D297353CC}">
              <c16:uniqueId val="{00000001-D4FE-4463-AF84-CB7368E5578D}"/>
            </c:ext>
          </c:extLst>
        </c:ser>
        <c:dLbls>
          <c:showLegendKey val="0"/>
          <c:showVal val="0"/>
          <c:showCatName val="0"/>
          <c:showSerName val="0"/>
          <c:showPercent val="0"/>
          <c:showBubbleSize val="0"/>
        </c:dLbls>
        <c:gapWidth val="81"/>
        <c:axId val="124793216"/>
        <c:axId val="124794752"/>
      </c:barChart>
      <c:catAx>
        <c:axId val="1247932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794752"/>
        <c:crosses val="autoZero"/>
        <c:auto val="1"/>
        <c:lblAlgn val="ctr"/>
        <c:lblOffset val="100"/>
        <c:noMultiLvlLbl val="0"/>
      </c:catAx>
      <c:valAx>
        <c:axId val="124794752"/>
        <c:scaling>
          <c:orientation val="minMax"/>
          <c:max val="1"/>
        </c:scaling>
        <c:delete val="1"/>
        <c:axPos val="l"/>
        <c:numFmt formatCode="0%" sourceLinked="1"/>
        <c:majorTickMark val="out"/>
        <c:minorTickMark val="none"/>
        <c:tickLblPos val="nextTo"/>
        <c:crossAx val="12479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024008889965367E-2"/>
          <c:w val="1"/>
          <c:h val="0.77968893727578625"/>
        </c:manualLayout>
      </c:layout>
      <c:barChart>
        <c:barDir val="col"/>
        <c:grouping val="clustered"/>
        <c:varyColors val="0"/>
        <c:ser>
          <c:idx val="0"/>
          <c:order val="0"/>
          <c:tx>
            <c:strRef>
              <c:f>Sheet1!$B$1</c:f>
              <c:strCache>
                <c:ptCount val="1"/>
                <c:pt idx="0">
                  <c:v>Far too high</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GOP
(42%)</c:v>
                </c:pt>
                <c:pt idx="2">
                  <c:v>IND
(27%)</c:v>
                </c:pt>
                <c:pt idx="3">
                  <c:v>DEM 
(31%)</c:v>
                </c:pt>
              </c:strCache>
            </c:strRef>
          </c:cat>
          <c:val>
            <c:numRef>
              <c:f>Sheet1!$B$2:$B$5</c:f>
              <c:numCache>
                <c:formatCode>0%</c:formatCode>
                <c:ptCount val="4"/>
                <c:pt idx="0">
                  <c:v>0.09</c:v>
                </c:pt>
                <c:pt idx="1">
                  <c:v>0.13</c:v>
                </c:pt>
                <c:pt idx="2">
                  <c:v>0.1</c:v>
                </c:pt>
                <c:pt idx="3">
                  <c:v>0.03</c:v>
                </c:pt>
              </c:numCache>
            </c:numRef>
          </c:val>
          <c:extLst>
            <c:ext xmlns:c16="http://schemas.microsoft.com/office/drawing/2014/chart" uri="{C3380CC4-5D6E-409C-BE32-E72D297353CC}">
              <c16:uniqueId val="{00000000-1388-4403-A3BC-316AB3D8DFF2}"/>
            </c:ext>
          </c:extLst>
        </c:ser>
        <c:ser>
          <c:idx val="1"/>
          <c:order val="1"/>
          <c:tx>
            <c:strRef>
              <c:f>Sheet1!$C$1</c:f>
              <c:strCache>
                <c:ptCount val="1"/>
                <c:pt idx="0">
                  <c:v>Somewhat too high</c:v>
                </c:pt>
              </c:strCache>
            </c:strRef>
          </c:tx>
          <c:spPr>
            <a:solidFill>
              <a:srgbClr val="C0504D"/>
            </a:solidFill>
            <a:ln>
              <a:solidFill>
                <a:srgbClr val="C0504D"/>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GOP
(42%)</c:v>
                </c:pt>
                <c:pt idx="2">
                  <c:v>IND
(27%)</c:v>
                </c:pt>
                <c:pt idx="3">
                  <c:v>DEM 
(31%)</c:v>
                </c:pt>
              </c:strCache>
            </c:strRef>
          </c:cat>
          <c:val>
            <c:numRef>
              <c:f>Sheet1!$C$2:$C$5</c:f>
              <c:numCache>
                <c:formatCode>0%</c:formatCode>
                <c:ptCount val="4"/>
                <c:pt idx="0">
                  <c:v>0.17</c:v>
                </c:pt>
                <c:pt idx="1">
                  <c:v>0.19</c:v>
                </c:pt>
                <c:pt idx="2">
                  <c:v>0.18</c:v>
                </c:pt>
                <c:pt idx="3">
                  <c:v>0.14000000000000001</c:v>
                </c:pt>
              </c:numCache>
            </c:numRef>
          </c:val>
          <c:extLst>
            <c:ext xmlns:c16="http://schemas.microsoft.com/office/drawing/2014/chart" uri="{C3380CC4-5D6E-409C-BE32-E72D297353CC}">
              <c16:uniqueId val="{00000001-1388-4403-A3BC-316AB3D8DFF2}"/>
            </c:ext>
          </c:extLst>
        </c:ser>
        <c:ser>
          <c:idx val="2"/>
          <c:order val="2"/>
          <c:tx>
            <c:strRef>
              <c:f>Sheet1!$D$1</c:f>
              <c:strCache>
                <c:ptCount val="1"/>
                <c:pt idx="0">
                  <c:v>About right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GOP
(42%)</c:v>
                </c:pt>
                <c:pt idx="2">
                  <c:v>IND
(27%)</c:v>
                </c:pt>
                <c:pt idx="3">
                  <c:v>DEM 
(31%)</c:v>
                </c:pt>
              </c:strCache>
            </c:strRef>
          </c:cat>
          <c:val>
            <c:numRef>
              <c:f>Sheet1!$D$2:$D$5</c:f>
              <c:numCache>
                <c:formatCode>0%</c:formatCode>
                <c:ptCount val="4"/>
                <c:pt idx="0">
                  <c:v>0.72</c:v>
                </c:pt>
                <c:pt idx="1">
                  <c:v>0.67</c:v>
                </c:pt>
                <c:pt idx="2">
                  <c:v>0.69</c:v>
                </c:pt>
                <c:pt idx="3">
                  <c:v>0.83</c:v>
                </c:pt>
              </c:numCache>
            </c:numRef>
          </c:val>
          <c:extLst>
            <c:ext xmlns:c16="http://schemas.microsoft.com/office/drawing/2014/chart" uri="{C3380CC4-5D6E-409C-BE32-E72D297353CC}">
              <c16:uniqueId val="{00000002-1388-4403-A3BC-316AB3D8DFF2}"/>
            </c:ext>
          </c:extLst>
        </c:ser>
        <c:dLbls>
          <c:showLegendKey val="0"/>
          <c:showVal val="0"/>
          <c:showCatName val="0"/>
          <c:showSerName val="0"/>
          <c:showPercent val="0"/>
          <c:showBubbleSize val="0"/>
        </c:dLbls>
        <c:gapWidth val="81"/>
        <c:axId val="117774208"/>
        <c:axId val="117775744"/>
      </c:barChart>
      <c:catAx>
        <c:axId val="11777420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US"/>
          </a:p>
        </c:txPr>
        <c:crossAx val="117775744"/>
        <c:crosses val="autoZero"/>
        <c:auto val="1"/>
        <c:lblAlgn val="ctr"/>
        <c:lblOffset val="100"/>
        <c:noMultiLvlLbl val="0"/>
      </c:catAx>
      <c:valAx>
        <c:axId val="117775744"/>
        <c:scaling>
          <c:orientation val="minMax"/>
          <c:max val="1"/>
        </c:scaling>
        <c:delete val="1"/>
        <c:axPos val="l"/>
        <c:numFmt formatCode="0%" sourceLinked="1"/>
        <c:majorTickMark val="out"/>
        <c:minorTickMark val="none"/>
        <c:tickLblPos val="nextTo"/>
        <c:crossAx val="11777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2">
                  <a:lumMod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024008889965367E-2"/>
          <c:w val="1"/>
          <c:h val="0.77968893727578625"/>
        </c:manualLayout>
      </c:layout>
      <c:barChart>
        <c:barDir val="col"/>
        <c:grouping val="clustered"/>
        <c:varyColors val="0"/>
        <c:ser>
          <c:idx val="0"/>
          <c:order val="0"/>
          <c:tx>
            <c:strRef>
              <c:f>Sheet1!$C$1</c:f>
              <c:strCache>
                <c:ptCount val="1"/>
                <c:pt idx="0">
                  <c:v>Far/Somewhat too high</c:v>
                </c:pt>
              </c:strCache>
            </c:strRef>
          </c:tx>
          <c:spPr>
            <a:solidFill>
              <a:srgbClr val="4C7BD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Conservative
(28%)</c:v>
                </c:pt>
                <c:pt idx="1">
                  <c:v>Moderate
(44%)</c:v>
                </c:pt>
                <c:pt idx="2">
                  <c:v>Liberal
(26%)</c:v>
                </c:pt>
                <c:pt idx="3">
                  <c:v>&lt;College
(27%)</c:v>
                </c:pt>
                <c:pt idx="4">
                  <c:v>College+
(73%)</c:v>
                </c:pt>
                <c:pt idx="5">
                  <c:v>&lt;$60K 
(20%)</c:v>
                </c:pt>
                <c:pt idx="6">
                  <c:v>$60K+
(73%)</c:v>
                </c:pt>
                <c:pt idx="7">
                  <c:v>$100K+
(47%)</c:v>
                </c:pt>
              </c:strCache>
            </c:strRef>
          </c:cat>
          <c:val>
            <c:numRef>
              <c:f>Sheet1!$C$2:$C$9</c:f>
              <c:numCache>
                <c:formatCode>0%</c:formatCode>
                <c:ptCount val="8"/>
                <c:pt idx="0">
                  <c:v>0.45</c:v>
                </c:pt>
                <c:pt idx="1">
                  <c:v>0.22</c:v>
                </c:pt>
                <c:pt idx="2">
                  <c:v>0.15</c:v>
                </c:pt>
                <c:pt idx="3">
                  <c:v>0.36</c:v>
                </c:pt>
                <c:pt idx="4">
                  <c:v>0.22</c:v>
                </c:pt>
                <c:pt idx="5">
                  <c:v>0.31</c:v>
                </c:pt>
                <c:pt idx="6">
                  <c:v>0.25</c:v>
                </c:pt>
                <c:pt idx="7">
                  <c:v>0.25</c:v>
                </c:pt>
              </c:numCache>
            </c:numRef>
          </c:val>
          <c:extLst>
            <c:ext xmlns:c16="http://schemas.microsoft.com/office/drawing/2014/chart" uri="{C3380CC4-5D6E-409C-BE32-E72D297353CC}">
              <c16:uniqueId val="{00000000-1388-4403-A3BC-316AB3D8DFF2}"/>
            </c:ext>
          </c:extLst>
        </c:ser>
        <c:ser>
          <c:idx val="1"/>
          <c:order val="1"/>
          <c:tx>
            <c:strRef>
              <c:f>Sheet1!$D$1</c:f>
              <c:strCache>
                <c:ptCount val="1"/>
                <c:pt idx="0">
                  <c:v>About right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lumMod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Conservative
(28%)</c:v>
                </c:pt>
                <c:pt idx="1">
                  <c:v>Moderate
(44%)</c:v>
                </c:pt>
                <c:pt idx="2">
                  <c:v>Liberal
(26%)</c:v>
                </c:pt>
                <c:pt idx="3">
                  <c:v>&lt;College
(27%)</c:v>
                </c:pt>
                <c:pt idx="4">
                  <c:v>College+
(73%)</c:v>
                </c:pt>
                <c:pt idx="5">
                  <c:v>&lt;$60K 
(20%)</c:v>
                </c:pt>
                <c:pt idx="6">
                  <c:v>$60K+
(73%)</c:v>
                </c:pt>
                <c:pt idx="7">
                  <c:v>$100K+
(47%)</c:v>
                </c:pt>
              </c:strCache>
            </c:strRef>
          </c:cat>
          <c:val>
            <c:numRef>
              <c:f>Sheet1!$D$2:$D$9</c:f>
              <c:numCache>
                <c:formatCode>0%</c:formatCode>
                <c:ptCount val="8"/>
                <c:pt idx="0">
                  <c:v>0.55000000000000004</c:v>
                </c:pt>
                <c:pt idx="1">
                  <c:v>0.77</c:v>
                </c:pt>
                <c:pt idx="2">
                  <c:v>0.82</c:v>
                </c:pt>
                <c:pt idx="3">
                  <c:v>0.61</c:v>
                </c:pt>
                <c:pt idx="4">
                  <c:v>0.77</c:v>
                </c:pt>
                <c:pt idx="5">
                  <c:v>0.68</c:v>
                </c:pt>
                <c:pt idx="6">
                  <c:v>0.75</c:v>
                </c:pt>
                <c:pt idx="7">
                  <c:v>0.74</c:v>
                </c:pt>
              </c:numCache>
            </c:numRef>
          </c:val>
          <c:extLst>
            <c:ext xmlns:c16="http://schemas.microsoft.com/office/drawing/2014/chart" uri="{C3380CC4-5D6E-409C-BE32-E72D297353CC}">
              <c16:uniqueId val="{00000001-1388-4403-A3BC-316AB3D8DFF2}"/>
            </c:ext>
          </c:extLst>
        </c:ser>
        <c:dLbls>
          <c:showLegendKey val="0"/>
          <c:showVal val="0"/>
          <c:showCatName val="0"/>
          <c:showSerName val="0"/>
          <c:showPercent val="0"/>
          <c:showBubbleSize val="0"/>
        </c:dLbls>
        <c:gapWidth val="81"/>
        <c:axId val="117945472"/>
        <c:axId val="117947008"/>
      </c:barChart>
      <c:catAx>
        <c:axId val="1179454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US"/>
          </a:p>
        </c:txPr>
        <c:crossAx val="117947008"/>
        <c:crosses val="autoZero"/>
        <c:auto val="1"/>
        <c:lblAlgn val="ctr"/>
        <c:lblOffset val="100"/>
        <c:noMultiLvlLbl val="0"/>
      </c:catAx>
      <c:valAx>
        <c:axId val="117947008"/>
        <c:scaling>
          <c:orientation val="minMax"/>
          <c:max val="1"/>
        </c:scaling>
        <c:delete val="1"/>
        <c:axPos val="l"/>
        <c:numFmt formatCode="0%" sourceLinked="1"/>
        <c:majorTickMark val="out"/>
        <c:minorTickMark val="none"/>
        <c:tickLblPos val="nextTo"/>
        <c:crossAx val="11794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2">
                  <a:lumMod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0.99841922461847288"/>
          <c:h val="0.77968893727578625"/>
        </c:manualLayout>
      </c:layout>
      <c:barChart>
        <c:barDir val="col"/>
        <c:grouping val="clustered"/>
        <c:varyColors val="0"/>
        <c:ser>
          <c:idx val="0"/>
          <c:order val="0"/>
          <c:tx>
            <c:strRef>
              <c:f>Sheet1!$B$1</c:f>
              <c:strCache>
                <c:ptCount val="1"/>
                <c:pt idx="0">
                  <c:v>Higher than</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0.32</c:v>
                </c:pt>
              </c:numCache>
            </c:numRef>
          </c:val>
          <c:extLst>
            <c:ext xmlns:c16="http://schemas.microsoft.com/office/drawing/2014/chart" uri="{C3380CC4-5D6E-409C-BE32-E72D297353CC}">
              <c16:uniqueId val="{00000000-9045-4980-962D-274149E08C42}"/>
            </c:ext>
          </c:extLst>
        </c:ser>
        <c:ser>
          <c:idx val="1"/>
          <c:order val="1"/>
          <c:tx>
            <c:strRef>
              <c:f>Sheet1!$C$1</c:f>
              <c:strCache>
                <c:ptCount val="1"/>
                <c:pt idx="0">
                  <c:v>Less than</c:v>
                </c:pt>
              </c:strCache>
            </c:strRef>
          </c:tx>
          <c:spPr>
            <a:solidFill>
              <a:srgbClr val="C0504D"/>
            </a:solidFill>
            <a:ln>
              <a:solidFill>
                <a:srgbClr val="C0504D"/>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0.11</c:v>
                </c:pt>
              </c:numCache>
            </c:numRef>
          </c:val>
          <c:extLst>
            <c:ext xmlns:c16="http://schemas.microsoft.com/office/drawing/2014/chart" uri="{C3380CC4-5D6E-409C-BE32-E72D297353CC}">
              <c16:uniqueId val="{00000001-9045-4980-962D-274149E08C42}"/>
            </c:ext>
          </c:extLst>
        </c:ser>
        <c:ser>
          <c:idx val="2"/>
          <c:order val="2"/>
          <c:tx>
            <c:strRef>
              <c:f>Sheet1!$D$1</c:f>
              <c:strCache>
                <c:ptCount val="1"/>
                <c:pt idx="0">
                  <c:v>About the same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0.45</c:v>
                </c:pt>
              </c:numCache>
            </c:numRef>
          </c:val>
          <c:extLst>
            <c:ext xmlns:c16="http://schemas.microsoft.com/office/drawing/2014/chart" uri="{C3380CC4-5D6E-409C-BE32-E72D297353CC}">
              <c16:uniqueId val="{00000002-9045-4980-962D-274149E08C42}"/>
            </c:ext>
          </c:extLst>
        </c:ser>
        <c:ser>
          <c:idx val="3"/>
          <c:order val="3"/>
          <c:tx>
            <c:strRef>
              <c:f>Sheet1!$E$1</c:f>
              <c:strCache>
                <c:ptCount val="1"/>
                <c:pt idx="0">
                  <c:v>Don't Know </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0.12</c:v>
                </c:pt>
              </c:numCache>
            </c:numRef>
          </c:val>
          <c:extLst>
            <c:ext xmlns:c16="http://schemas.microsoft.com/office/drawing/2014/chart" uri="{C3380CC4-5D6E-409C-BE32-E72D297353CC}">
              <c16:uniqueId val="{00000001-344D-4DCA-891E-59A1379FAA4B}"/>
            </c:ext>
          </c:extLst>
        </c:ser>
        <c:dLbls>
          <c:showLegendKey val="0"/>
          <c:showVal val="0"/>
          <c:showCatName val="0"/>
          <c:showSerName val="0"/>
          <c:showPercent val="0"/>
          <c:showBubbleSize val="0"/>
        </c:dLbls>
        <c:gapWidth val="81"/>
        <c:axId val="118226944"/>
        <c:axId val="118228480"/>
      </c:barChart>
      <c:catAx>
        <c:axId val="1182269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US"/>
          </a:p>
        </c:txPr>
        <c:crossAx val="118228480"/>
        <c:crosses val="autoZero"/>
        <c:auto val="1"/>
        <c:lblAlgn val="ctr"/>
        <c:lblOffset val="100"/>
        <c:noMultiLvlLbl val="0"/>
      </c:catAx>
      <c:valAx>
        <c:axId val="118228480"/>
        <c:scaling>
          <c:orientation val="minMax"/>
          <c:max val="1"/>
        </c:scaling>
        <c:delete val="1"/>
        <c:axPos val="l"/>
        <c:numFmt formatCode="0%" sourceLinked="1"/>
        <c:majorTickMark val="out"/>
        <c:minorTickMark val="none"/>
        <c:tickLblPos val="nextTo"/>
        <c:crossAx val="118226944"/>
        <c:crosses val="autoZero"/>
        <c:crossBetween val="between"/>
      </c:valAx>
      <c:spPr>
        <a:noFill/>
        <a:ln>
          <a:noFill/>
        </a:ln>
        <a:effectLst/>
      </c:spPr>
    </c:plotArea>
    <c:legend>
      <c:legendPos val="b"/>
      <c:layout>
        <c:manualLayout>
          <c:xMode val="edge"/>
          <c:yMode val="edge"/>
          <c:x val="0.13481573721038961"/>
          <c:y val="0.84382889808403871"/>
          <c:w val="0.70545692196425747"/>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2">
                  <a:lumMod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024008889965367E-2"/>
          <c:w val="1"/>
          <c:h val="0.77968893727578625"/>
        </c:manualLayout>
      </c:layout>
      <c:barChart>
        <c:barDir val="col"/>
        <c:grouping val="clustered"/>
        <c:varyColors val="0"/>
        <c:ser>
          <c:idx val="0"/>
          <c:order val="0"/>
          <c:tx>
            <c:strRef>
              <c:f>Sheet1!$B$1</c:f>
              <c:strCache>
                <c:ptCount val="1"/>
                <c:pt idx="0">
                  <c:v> Important </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Conservative
(28%)</c:v>
                </c:pt>
                <c:pt idx="2">
                  <c:v>Moderate
(44%)</c:v>
                </c:pt>
                <c:pt idx="3">
                  <c:v>Liberal
(26%)</c:v>
                </c:pt>
              </c:strCache>
            </c:strRef>
          </c:cat>
          <c:val>
            <c:numRef>
              <c:f>Sheet1!$B$2:$B$5</c:f>
              <c:numCache>
                <c:formatCode>0%</c:formatCode>
                <c:ptCount val="4"/>
                <c:pt idx="0">
                  <c:v>0.43</c:v>
                </c:pt>
                <c:pt idx="1">
                  <c:v>0.56999999999999995</c:v>
                </c:pt>
                <c:pt idx="2">
                  <c:v>0.43</c:v>
                </c:pt>
                <c:pt idx="3">
                  <c:v>0.28999999999999998</c:v>
                </c:pt>
              </c:numCache>
            </c:numRef>
          </c:val>
          <c:extLst>
            <c:ext xmlns:c16="http://schemas.microsoft.com/office/drawing/2014/chart" uri="{C3380CC4-5D6E-409C-BE32-E72D297353CC}">
              <c16:uniqueId val="{00000000-1388-4403-A3BC-316AB3D8DFF2}"/>
            </c:ext>
          </c:extLst>
        </c:ser>
        <c:ser>
          <c:idx val="1"/>
          <c:order val="1"/>
          <c:tx>
            <c:strRef>
              <c:f>Sheet1!$C$1</c:f>
              <c:strCache>
                <c:ptCount val="1"/>
                <c:pt idx="0">
                  <c:v> Not Important </c:v>
                </c:pt>
              </c:strCache>
            </c:strRef>
          </c:tx>
          <c:spPr>
            <a:solidFill>
              <a:srgbClr val="C0504D"/>
            </a:solidFill>
            <a:ln>
              <a:solidFill>
                <a:srgbClr val="C0504D"/>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Conservative
(28%)</c:v>
                </c:pt>
                <c:pt idx="2">
                  <c:v>Moderate
(44%)</c:v>
                </c:pt>
                <c:pt idx="3">
                  <c:v>Liberal
(26%)</c:v>
                </c:pt>
              </c:strCache>
            </c:strRef>
          </c:cat>
          <c:val>
            <c:numRef>
              <c:f>Sheet1!$C$2:$C$5</c:f>
              <c:numCache>
                <c:formatCode>0%</c:formatCode>
                <c:ptCount val="4"/>
                <c:pt idx="0">
                  <c:v>0.55000000000000004</c:v>
                </c:pt>
                <c:pt idx="1">
                  <c:v>0.4</c:v>
                </c:pt>
                <c:pt idx="2">
                  <c:v>0.56000000000000005</c:v>
                </c:pt>
                <c:pt idx="3">
                  <c:v>0.7</c:v>
                </c:pt>
              </c:numCache>
            </c:numRef>
          </c:val>
          <c:extLst>
            <c:ext xmlns:c16="http://schemas.microsoft.com/office/drawing/2014/chart" uri="{C3380CC4-5D6E-409C-BE32-E72D297353CC}">
              <c16:uniqueId val="{00000001-1388-4403-A3BC-316AB3D8DFF2}"/>
            </c:ext>
          </c:extLst>
        </c:ser>
        <c:dLbls>
          <c:showLegendKey val="0"/>
          <c:showVal val="0"/>
          <c:showCatName val="0"/>
          <c:showSerName val="0"/>
          <c:showPercent val="0"/>
          <c:showBubbleSize val="0"/>
        </c:dLbls>
        <c:gapWidth val="81"/>
        <c:axId val="122921344"/>
        <c:axId val="122922880"/>
      </c:barChart>
      <c:catAx>
        <c:axId val="1229213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US"/>
          </a:p>
        </c:txPr>
        <c:crossAx val="122922880"/>
        <c:crosses val="autoZero"/>
        <c:auto val="1"/>
        <c:lblAlgn val="ctr"/>
        <c:lblOffset val="100"/>
        <c:noMultiLvlLbl val="0"/>
      </c:catAx>
      <c:valAx>
        <c:axId val="122922880"/>
        <c:scaling>
          <c:orientation val="minMax"/>
          <c:max val="1"/>
        </c:scaling>
        <c:delete val="1"/>
        <c:axPos val="l"/>
        <c:numFmt formatCode="0%" sourceLinked="1"/>
        <c:majorTickMark val="out"/>
        <c:minorTickMark val="none"/>
        <c:tickLblPos val="nextTo"/>
        <c:crossAx val="122921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2">
                  <a:lumMod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024008889965367E-2"/>
          <c:w val="1"/>
          <c:h val="0.77968893727578625"/>
        </c:manualLayout>
      </c:layout>
      <c:barChart>
        <c:barDir val="col"/>
        <c:grouping val="clustered"/>
        <c:varyColors val="0"/>
        <c:ser>
          <c:idx val="0"/>
          <c:order val="0"/>
          <c:tx>
            <c:strRef>
              <c:f>Sheet1!$B$1</c:f>
              <c:strCache>
                <c:ptCount val="1"/>
                <c:pt idx="0">
                  <c:v>Important</c:v>
                </c:pt>
              </c:strCache>
            </c:strRef>
          </c:tx>
          <c:spPr>
            <a:solidFill>
              <a:schemeClr val="accent1"/>
            </a:solidFill>
            <a:ln>
              <a:noFill/>
            </a:ln>
            <a:effectLst/>
            <a:scene3d>
              <a:camera prst="orthographicFront"/>
              <a:lightRig rig="threePt" dir="t"/>
            </a:scene3d>
            <a:sp3d/>
          </c:spPr>
          <c:invertIfNegative val="0"/>
          <c:dLbls>
            <c:dLbl>
              <c:idx val="1"/>
              <c:layout>
                <c:manualLayout>
                  <c:x val="-1.0178553467260121E-2"/>
                  <c:y val="5.2119445457307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EE-4951-BA42-F1E1E155715E}"/>
                </c:ext>
              </c:extLst>
            </c:dLbl>
            <c:dLbl>
              <c:idx val="2"/>
              <c:layout>
                <c:manualLayout>
                  <c:x val="-1.0178553467260168E-2"/>
                  <c:y val="7.8179168185962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EE-4951-BA42-F1E1E155715E}"/>
                </c:ext>
              </c:extLst>
            </c:dLbl>
            <c:dLbl>
              <c:idx val="3"/>
              <c:layout>
                <c:manualLayout>
                  <c:x val="-7.633915100445185E-3"/>
                  <c:y val="2.60597227286540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EE-4951-BA42-F1E1E155715E}"/>
                </c:ext>
              </c:extLst>
            </c:dLbl>
            <c:dLbl>
              <c:idx val="4"/>
              <c:layout>
                <c:manualLayout>
                  <c:x val="-5.0892767336301542E-3"/>
                  <c:y val="7.81791681859617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EE-4951-BA42-F1E1E155715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18-34
(19%)</c:v>
                </c:pt>
                <c:pt idx="1">
                  <c:v>35-44
(24%)</c:v>
                </c:pt>
                <c:pt idx="2">
                  <c:v>45-54
(17%)</c:v>
                </c:pt>
                <c:pt idx="3">
                  <c:v>55-64
(19%)</c:v>
                </c:pt>
                <c:pt idx="4">
                  <c:v>65+
(21%)</c:v>
                </c:pt>
              </c:strCache>
            </c:strRef>
          </c:cat>
          <c:val>
            <c:numRef>
              <c:f>Sheet1!$B$2:$B$6</c:f>
              <c:numCache>
                <c:formatCode>0%</c:formatCode>
                <c:ptCount val="5"/>
                <c:pt idx="0">
                  <c:v>0.42</c:v>
                </c:pt>
                <c:pt idx="1">
                  <c:v>0.45</c:v>
                </c:pt>
                <c:pt idx="2">
                  <c:v>0.46</c:v>
                </c:pt>
                <c:pt idx="3">
                  <c:v>0.35</c:v>
                </c:pt>
                <c:pt idx="4">
                  <c:v>0.45</c:v>
                </c:pt>
              </c:numCache>
            </c:numRef>
          </c:val>
          <c:extLst>
            <c:ext xmlns:c16="http://schemas.microsoft.com/office/drawing/2014/chart" uri="{C3380CC4-5D6E-409C-BE32-E72D297353CC}">
              <c16:uniqueId val="{00000000-1388-4403-A3BC-316AB3D8DFF2}"/>
            </c:ext>
          </c:extLst>
        </c:ser>
        <c:ser>
          <c:idx val="1"/>
          <c:order val="1"/>
          <c:tx>
            <c:strRef>
              <c:f>Sheet1!$C$1</c:f>
              <c:strCache>
                <c:ptCount val="1"/>
                <c:pt idx="0">
                  <c:v>Not Important </c:v>
                </c:pt>
              </c:strCache>
            </c:strRef>
          </c:tx>
          <c:spPr>
            <a:solidFill>
              <a:srgbClr val="C0504D"/>
            </a:solidFill>
            <a:ln>
              <a:solidFill>
                <a:srgbClr val="C0504D"/>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18-34
(19%)</c:v>
                </c:pt>
                <c:pt idx="1">
                  <c:v>35-44
(24%)</c:v>
                </c:pt>
                <c:pt idx="2">
                  <c:v>45-54
(17%)</c:v>
                </c:pt>
                <c:pt idx="3">
                  <c:v>55-64
(19%)</c:v>
                </c:pt>
                <c:pt idx="4">
                  <c:v>65+
(21%)</c:v>
                </c:pt>
              </c:strCache>
            </c:strRef>
          </c:cat>
          <c:val>
            <c:numRef>
              <c:f>Sheet1!$C$2:$C$6</c:f>
              <c:numCache>
                <c:formatCode>0%</c:formatCode>
                <c:ptCount val="5"/>
                <c:pt idx="0">
                  <c:v>0.56999999999999995</c:v>
                </c:pt>
                <c:pt idx="1">
                  <c:v>0.55000000000000004</c:v>
                </c:pt>
                <c:pt idx="2">
                  <c:v>0.52</c:v>
                </c:pt>
                <c:pt idx="3">
                  <c:v>0.62</c:v>
                </c:pt>
                <c:pt idx="4">
                  <c:v>0.52</c:v>
                </c:pt>
              </c:numCache>
            </c:numRef>
          </c:val>
          <c:extLst>
            <c:ext xmlns:c16="http://schemas.microsoft.com/office/drawing/2014/chart" uri="{C3380CC4-5D6E-409C-BE32-E72D297353CC}">
              <c16:uniqueId val="{00000001-1388-4403-A3BC-316AB3D8DFF2}"/>
            </c:ext>
          </c:extLst>
        </c:ser>
        <c:dLbls>
          <c:showLegendKey val="0"/>
          <c:showVal val="0"/>
          <c:showCatName val="0"/>
          <c:showSerName val="0"/>
          <c:showPercent val="0"/>
          <c:showBubbleSize val="0"/>
        </c:dLbls>
        <c:gapWidth val="81"/>
        <c:axId val="122986880"/>
        <c:axId val="122988416"/>
      </c:barChart>
      <c:catAx>
        <c:axId val="1229868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US"/>
          </a:p>
        </c:txPr>
        <c:crossAx val="122988416"/>
        <c:crosses val="autoZero"/>
        <c:auto val="1"/>
        <c:lblAlgn val="ctr"/>
        <c:lblOffset val="100"/>
        <c:noMultiLvlLbl val="0"/>
      </c:catAx>
      <c:valAx>
        <c:axId val="122988416"/>
        <c:scaling>
          <c:orientation val="minMax"/>
          <c:max val="1"/>
        </c:scaling>
        <c:delete val="1"/>
        <c:axPos val="l"/>
        <c:numFmt formatCode="0%" sourceLinked="1"/>
        <c:majorTickMark val="out"/>
        <c:minorTickMark val="none"/>
        <c:tickLblPos val="nextTo"/>
        <c:crossAx val="12298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22235290883637"/>
          <c:y val="2.6024008889965367E-2"/>
          <c:w val="0.4377764709116363"/>
          <c:h val="0.77968893727578625"/>
        </c:manualLayout>
      </c:layout>
      <c:barChart>
        <c:barDir val="col"/>
        <c:grouping val="clustered"/>
        <c:varyColors val="0"/>
        <c:ser>
          <c:idx val="0"/>
          <c:order val="0"/>
          <c:tx>
            <c:strRef>
              <c:f>Sheet1!$B$1</c:f>
              <c:strCache>
                <c:ptCount val="1"/>
                <c:pt idx="0">
                  <c:v>Important</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&lt;$60K 
(20%)</c:v>
                </c:pt>
                <c:pt idx="1">
                  <c:v>$60K+
(73%)</c:v>
                </c:pt>
                <c:pt idx="2">
                  <c:v>$100K+
(47%)</c:v>
                </c:pt>
              </c:strCache>
            </c:strRef>
          </c:cat>
          <c:val>
            <c:numRef>
              <c:f>Sheet1!$B$4:$B$6</c:f>
              <c:numCache>
                <c:formatCode>0%</c:formatCode>
                <c:ptCount val="3"/>
                <c:pt idx="0">
                  <c:v>0.48</c:v>
                </c:pt>
                <c:pt idx="1">
                  <c:v>0.4</c:v>
                </c:pt>
                <c:pt idx="2">
                  <c:v>0.43</c:v>
                </c:pt>
              </c:numCache>
            </c:numRef>
          </c:val>
          <c:extLst>
            <c:ext xmlns:c16="http://schemas.microsoft.com/office/drawing/2014/chart" uri="{C3380CC4-5D6E-409C-BE32-E72D297353CC}">
              <c16:uniqueId val="{00000000-FF3C-4073-A321-AE7CAA0135A9}"/>
            </c:ext>
          </c:extLst>
        </c:ser>
        <c:ser>
          <c:idx val="1"/>
          <c:order val="1"/>
          <c:tx>
            <c:strRef>
              <c:f>Sheet1!$C$1</c:f>
              <c:strCache>
                <c:ptCount val="1"/>
                <c:pt idx="0">
                  <c:v>Not Important </c:v>
                </c:pt>
              </c:strCache>
            </c:strRef>
          </c:tx>
          <c:spPr>
            <a:solidFill>
              <a:srgbClr val="C0504D"/>
            </a:solidFill>
            <a:ln>
              <a:solidFill>
                <a:srgbClr val="C0504D"/>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&lt;$60K 
(20%)</c:v>
                </c:pt>
                <c:pt idx="1">
                  <c:v>$60K+
(73%)</c:v>
                </c:pt>
                <c:pt idx="2">
                  <c:v>$100K+
(47%)</c:v>
                </c:pt>
              </c:strCache>
            </c:strRef>
          </c:cat>
          <c:val>
            <c:numRef>
              <c:f>Sheet1!$C$4:$C$6</c:f>
              <c:numCache>
                <c:formatCode>0%</c:formatCode>
                <c:ptCount val="3"/>
                <c:pt idx="0">
                  <c:v>0.5</c:v>
                </c:pt>
                <c:pt idx="1">
                  <c:v>0.57999999999999996</c:v>
                </c:pt>
                <c:pt idx="2">
                  <c:v>0.55000000000000004</c:v>
                </c:pt>
              </c:numCache>
            </c:numRef>
          </c:val>
          <c:extLst>
            <c:ext xmlns:c16="http://schemas.microsoft.com/office/drawing/2014/chart" uri="{C3380CC4-5D6E-409C-BE32-E72D297353CC}">
              <c16:uniqueId val="{00000001-FF3C-4073-A321-AE7CAA0135A9}"/>
            </c:ext>
          </c:extLst>
        </c:ser>
        <c:dLbls>
          <c:showLegendKey val="0"/>
          <c:showVal val="0"/>
          <c:showCatName val="0"/>
          <c:showSerName val="0"/>
          <c:showPercent val="0"/>
          <c:showBubbleSize val="0"/>
        </c:dLbls>
        <c:gapWidth val="81"/>
        <c:axId val="122986880"/>
        <c:axId val="122988416"/>
      </c:barChart>
      <c:catAx>
        <c:axId val="1229868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US"/>
          </a:p>
        </c:txPr>
        <c:crossAx val="122988416"/>
        <c:crosses val="autoZero"/>
        <c:auto val="1"/>
        <c:lblAlgn val="ctr"/>
        <c:lblOffset val="100"/>
        <c:noMultiLvlLbl val="0"/>
      </c:catAx>
      <c:valAx>
        <c:axId val="122988416"/>
        <c:scaling>
          <c:orientation val="minMax"/>
          <c:max val="1"/>
        </c:scaling>
        <c:delete val="1"/>
        <c:axPos val="l"/>
        <c:numFmt formatCode="0%" sourceLinked="1"/>
        <c:majorTickMark val="out"/>
        <c:minorTickMark val="none"/>
        <c:tickLblPos val="nextTo"/>
        <c:crossAx val="12298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2">
                  <a:lumMod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Favor</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GOP
(42%)</c:v>
                </c:pt>
                <c:pt idx="2">
                  <c:v>IND
(27%)</c:v>
                </c:pt>
                <c:pt idx="3">
                  <c:v>DEM
(31%)</c:v>
                </c:pt>
              </c:strCache>
            </c:strRef>
          </c:cat>
          <c:val>
            <c:numRef>
              <c:f>Sheet1!$B$2:$B$5</c:f>
              <c:numCache>
                <c:formatCode>0%</c:formatCode>
                <c:ptCount val="4"/>
                <c:pt idx="0">
                  <c:v>0.86</c:v>
                </c:pt>
                <c:pt idx="1">
                  <c:v>0.83</c:v>
                </c:pt>
                <c:pt idx="2">
                  <c:v>0.84</c:v>
                </c:pt>
                <c:pt idx="3">
                  <c:v>0.92</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Oppose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GOP
(42%)</c:v>
                </c:pt>
                <c:pt idx="2">
                  <c:v>IND
(27%)</c:v>
                </c:pt>
                <c:pt idx="3">
                  <c:v>DEM
(31%)</c:v>
                </c:pt>
              </c:strCache>
            </c:strRef>
          </c:cat>
          <c:val>
            <c:numRef>
              <c:f>Sheet1!$C$2:$C$5</c:f>
              <c:numCache>
                <c:formatCode>0%</c:formatCode>
                <c:ptCount val="4"/>
                <c:pt idx="0">
                  <c:v>0.13</c:v>
                </c:pt>
                <c:pt idx="1">
                  <c:v>0.16</c:v>
                </c:pt>
                <c:pt idx="2">
                  <c:v>0.16</c:v>
                </c:pt>
                <c:pt idx="3">
                  <c:v>0.06</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123386880"/>
        <c:axId val="123396864"/>
      </c:barChart>
      <c:catAx>
        <c:axId val="1233868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396864"/>
        <c:crosses val="autoZero"/>
        <c:auto val="1"/>
        <c:lblAlgn val="ctr"/>
        <c:lblOffset val="100"/>
        <c:noMultiLvlLbl val="0"/>
      </c:catAx>
      <c:valAx>
        <c:axId val="123396864"/>
        <c:scaling>
          <c:orientation val="minMax"/>
          <c:max val="1"/>
        </c:scaling>
        <c:delete val="1"/>
        <c:axPos val="l"/>
        <c:numFmt formatCode="0%" sourceLinked="1"/>
        <c:majorTickMark val="out"/>
        <c:minorTickMark val="none"/>
        <c:tickLblPos val="nextTo"/>
        <c:crossAx val="12338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5106252749682423"/>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Sheet1!$B$2:$B$8</c:f>
              <c:numCache>
                <c:formatCode>0%</c:formatCode>
                <c:ptCount val="7"/>
                <c:pt idx="0">
                  <c:v>0.84</c:v>
                </c:pt>
                <c:pt idx="1">
                  <c:v>0.82</c:v>
                </c:pt>
                <c:pt idx="2">
                  <c:v>0.77</c:v>
                </c:pt>
                <c:pt idx="3">
                  <c:v>0.76</c:v>
                </c:pt>
                <c:pt idx="4">
                  <c:v>0.72</c:v>
                </c:pt>
                <c:pt idx="5">
                  <c:v>0.64</c:v>
                </c:pt>
                <c:pt idx="6">
                  <c:v>0.63</c:v>
                </c:pt>
              </c:numCache>
            </c:numRef>
          </c:val>
          <c:extLst>
            <c:ext xmlns:c16="http://schemas.microsoft.com/office/drawing/2014/chart" uri="{C3380CC4-5D6E-409C-BE32-E72D297353CC}">
              <c16:uniqueId val="{00000000-CFB6-4FFE-BD2D-28094BE5B4B0}"/>
            </c:ext>
          </c:extLst>
        </c:ser>
        <c:ser>
          <c:idx val="1"/>
          <c:order val="1"/>
          <c:tx>
            <c:strRef>
              <c:f>Sheet1!$C$1</c:f>
              <c:strCache>
                <c:ptCount val="1"/>
                <c:pt idx="0">
                  <c:v>No</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Sheet1!$C$2:$C$8</c:f>
              <c:numCache>
                <c:formatCode>0%</c:formatCode>
                <c:ptCount val="7"/>
                <c:pt idx="0">
                  <c:v>0.16</c:v>
                </c:pt>
                <c:pt idx="1">
                  <c:v>0.17</c:v>
                </c:pt>
                <c:pt idx="2">
                  <c:v>0.23</c:v>
                </c:pt>
                <c:pt idx="3">
                  <c:v>0.23</c:v>
                </c:pt>
                <c:pt idx="4">
                  <c:v>0.28000000000000003</c:v>
                </c:pt>
                <c:pt idx="5">
                  <c:v>0.36</c:v>
                </c:pt>
                <c:pt idx="6">
                  <c:v>0.37</c:v>
                </c:pt>
              </c:numCache>
            </c:numRef>
          </c:val>
          <c:extLst>
            <c:ext xmlns:c16="http://schemas.microsoft.com/office/drawing/2014/chart" uri="{C3380CC4-5D6E-409C-BE32-E72D297353CC}">
              <c16:uniqueId val="{00000001-CFB6-4FFE-BD2D-28094BE5B4B0}"/>
            </c:ext>
          </c:extLst>
        </c:ser>
        <c:dLbls>
          <c:showLegendKey val="0"/>
          <c:showVal val="0"/>
          <c:showCatName val="0"/>
          <c:showSerName val="0"/>
          <c:showPercent val="0"/>
          <c:showBubbleSize val="0"/>
        </c:dLbls>
        <c:gapWidth val="81"/>
        <c:axId val="124312960"/>
        <c:axId val="124314752"/>
      </c:barChart>
      <c:catAx>
        <c:axId val="1243129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314752"/>
        <c:crosses val="autoZero"/>
        <c:auto val="1"/>
        <c:lblAlgn val="ctr"/>
        <c:lblOffset val="100"/>
        <c:noMultiLvlLbl val="0"/>
      </c:catAx>
      <c:valAx>
        <c:axId val="124314752"/>
        <c:scaling>
          <c:orientation val="minMax"/>
          <c:max val="1"/>
        </c:scaling>
        <c:delete val="1"/>
        <c:axPos val="l"/>
        <c:numFmt formatCode="0%" sourceLinked="1"/>
        <c:majorTickMark val="out"/>
        <c:minorTickMark val="none"/>
        <c:tickLblPos val="nextTo"/>
        <c:crossAx val="124312960"/>
        <c:crosses val="autoZero"/>
        <c:crossBetween val="between"/>
      </c:valAx>
      <c:spPr>
        <a:noFill/>
        <a:ln>
          <a:noFill/>
        </a:ln>
        <a:effectLst/>
      </c:spPr>
    </c:plotArea>
    <c:legend>
      <c:legendPos val="b"/>
      <c:layout>
        <c:manualLayout>
          <c:xMode val="edge"/>
          <c:yMode val="edge"/>
          <c:x val="0.41897263802625662"/>
          <c:y val="0.94078185548724425"/>
          <c:w val="0.16205472394748691"/>
          <c:h val="5.661574362375922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03563774711648"/>
          <c:y val="7.9439422367480569E-2"/>
          <c:w val="0.75996436225288344"/>
          <c:h val="0.86339698473634452"/>
        </c:manualLayout>
      </c:layout>
      <c:barChart>
        <c:barDir val="bar"/>
        <c:grouping val="clustered"/>
        <c:varyColors val="0"/>
        <c:ser>
          <c:idx val="0"/>
          <c:order val="0"/>
          <c:tx>
            <c:strRef>
              <c:f>Sheet1!$B$1</c:f>
              <c:strCache>
                <c:ptCount val="1"/>
                <c:pt idx="0">
                  <c:v>Total</c:v>
                </c:pt>
              </c:strCache>
            </c:strRef>
          </c:tx>
          <c:spPr>
            <a:solidFill>
              <a:srgbClr val="4C7BD1"/>
            </a:solidFill>
            <a:ln w="9525" cap="flat" cmpd="sng" algn="ctr">
              <a:noFill/>
              <a:round/>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2">
                  <c:v>Growth/Transportation</c:v>
                </c:pt>
                <c:pt idx="3">
                  <c:v>Taxes</c:v>
                </c:pt>
                <c:pt idx="4">
                  <c:v>State/Local Gov't</c:v>
                </c:pt>
                <c:pt idx="5">
                  <c:v>Energy/Environment</c:v>
                </c:pt>
                <c:pt idx="6">
                  <c:v>Education</c:v>
                </c:pt>
                <c:pt idx="7">
                  <c:v>Health Issues</c:v>
                </c:pt>
                <c:pt idx="8">
                  <c:v>Economic </c:v>
                </c:pt>
                <c:pt idx="9">
                  <c:v>Crime/Drugs</c:v>
                </c:pt>
              </c:strCache>
            </c:strRef>
          </c:cat>
          <c:val>
            <c:numRef>
              <c:f>Sheet1!$B$2:$B$11</c:f>
              <c:numCache>
                <c:formatCode>0%</c:formatCode>
                <c:ptCount val="10"/>
                <c:pt idx="0">
                  <c:v>0.15</c:v>
                </c:pt>
                <c:pt idx="1">
                  <c:v>0.01</c:v>
                </c:pt>
                <c:pt idx="2">
                  <c:v>0.04</c:v>
                </c:pt>
                <c:pt idx="3">
                  <c:v>0.05</c:v>
                </c:pt>
                <c:pt idx="4">
                  <c:v>0.09</c:v>
                </c:pt>
                <c:pt idx="5">
                  <c:v>0.1</c:v>
                </c:pt>
                <c:pt idx="6">
                  <c:v>0.1</c:v>
                </c:pt>
                <c:pt idx="7">
                  <c:v>0.11</c:v>
                </c:pt>
                <c:pt idx="8">
                  <c:v>0.14000000000000001</c:v>
                </c:pt>
                <c:pt idx="9">
                  <c:v>0.18</c:v>
                </c:pt>
              </c:numCache>
            </c:numRef>
          </c:val>
          <c:extLst>
            <c:ext xmlns:c16="http://schemas.microsoft.com/office/drawing/2014/chart" uri="{C3380CC4-5D6E-409C-BE32-E72D297353CC}">
              <c16:uniqueId val="{00000000-1D52-450B-A404-DA9A3163D3CE}"/>
            </c:ext>
          </c:extLst>
        </c:ser>
        <c:dLbls>
          <c:showLegendKey val="0"/>
          <c:showVal val="0"/>
          <c:showCatName val="0"/>
          <c:showSerName val="0"/>
          <c:showPercent val="0"/>
          <c:showBubbleSize val="0"/>
        </c:dLbls>
        <c:gapWidth val="12"/>
        <c:axId val="110629632"/>
        <c:axId val="110631168"/>
      </c:barChart>
      <c:catAx>
        <c:axId val="110629632"/>
        <c:scaling>
          <c:orientation val="minMax"/>
        </c:scaling>
        <c:delete val="1"/>
        <c:axPos val="l"/>
        <c:numFmt formatCode="General" sourceLinked="1"/>
        <c:majorTickMark val="none"/>
        <c:minorTickMark val="none"/>
        <c:tickLblPos val="nextTo"/>
        <c:crossAx val="110631168"/>
        <c:crosses val="autoZero"/>
        <c:auto val="0"/>
        <c:lblAlgn val="ctr"/>
        <c:lblOffset val="100"/>
        <c:noMultiLvlLbl val="0"/>
      </c:catAx>
      <c:valAx>
        <c:axId val="110631168"/>
        <c:scaling>
          <c:orientation val="minMax"/>
          <c:max val="1.05"/>
          <c:min val="0"/>
        </c:scaling>
        <c:delete val="0"/>
        <c:axPos val="b"/>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0629632"/>
        <c:crosses val="autoZero"/>
        <c:crossBetween val="between"/>
        <c:majorUnit val="0.1"/>
        <c:minorUnit val="2.0000000000000052E-2"/>
      </c:valAx>
      <c:spPr>
        <a:noFill/>
        <a:ln>
          <a:noFill/>
        </a:ln>
        <a:effectLst/>
      </c:spPr>
    </c:plotArea>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9855220446920349E-2"/>
          <c:w val="1"/>
          <c:h val="0.71983371682886588"/>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Sheet1!$B$2:$B$9</c:f>
              <c:numCache>
                <c:formatCode>0%</c:formatCode>
                <c:ptCount val="8"/>
                <c:pt idx="0">
                  <c:v>0.6</c:v>
                </c:pt>
                <c:pt idx="1">
                  <c:v>0.56999999999999995</c:v>
                </c:pt>
                <c:pt idx="2">
                  <c:v>0.55000000000000004</c:v>
                </c:pt>
                <c:pt idx="3">
                  <c:v>0.52</c:v>
                </c:pt>
                <c:pt idx="4">
                  <c:v>0.46</c:v>
                </c:pt>
                <c:pt idx="5">
                  <c:v>0.39</c:v>
                </c:pt>
                <c:pt idx="6">
                  <c:v>0.32</c:v>
                </c:pt>
                <c:pt idx="7">
                  <c:v>0.09</c:v>
                </c:pt>
              </c:numCache>
            </c:numRef>
          </c:val>
          <c:extLst>
            <c:ext xmlns:c16="http://schemas.microsoft.com/office/drawing/2014/chart" uri="{C3380CC4-5D6E-409C-BE32-E72D297353CC}">
              <c16:uniqueId val="{00000000-CFB6-4FFE-BD2D-28094BE5B4B0}"/>
            </c:ext>
          </c:extLst>
        </c:ser>
        <c:ser>
          <c:idx val="1"/>
          <c:order val="1"/>
          <c:tx>
            <c:strRef>
              <c:f>Sheet1!$C$1</c:f>
              <c:strCache>
                <c:ptCount val="1"/>
                <c:pt idx="0">
                  <c:v>No</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Sheet1!$C$2:$C$9</c:f>
              <c:numCache>
                <c:formatCode>0%</c:formatCode>
                <c:ptCount val="8"/>
                <c:pt idx="0">
                  <c:v>0.39</c:v>
                </c:pt>
                <c:pt idx="1">
                  <c:v>0.4</c:v>
                </c:pt>
                <c:pt idx="2">
                  <c:v>0.42</c:v>
                </c:pt>
                <c:pt idx="3">
                  <c:v>0.46</c:v>
                </c:pt>
                <c:pt idx="4">
                  <c:v>0.53</c:v>
                </c:pt>
                <c:pt idx="5">
                  <c:v>0.55000000000000004</c:v>
                </c:pt>
                <c:pt idx="6">
                  <c:v>0.67</c:v>
                </c:pt>
                <c:pt idx="7">
                  <c:v>0.88</c:v>
                </c:pt>
              </c:numCache>
            </c:numRef>
          </c:val>
          <c:extLst>
            <c:ext xmlns:c16="http://schemas.microsoft.com/office/drawing/2014/chart" uri="{C3380CC4-5D6E-409C-BE32-E72D297353CC}">
              <c16:uniqueId val="{00000001-CFB6-4FFE-BD2D-28094BE5B4B0}"/>
            </c:ext>
          </c:extLst>
        </c:ser>
        <c:dLbls>
          <c:showLegendKey val="0"/>
          <c:showVal val="0"/>
          <c:showCatName val="0"/>
          <c:showSerName val="0"/>
          <c:showPercent val="0"/>
          <c:showBubbleSize val="0"/>
        </c:dLbls>
        <c:gapWidth val="81"/>
        <c:axId val="117437568"/>
        <c:axId val="117439104"/>
      </c:barChart>
      <c:catAx>
        <c:axId val="11743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439104"/>
        <c:crosses val="autoZero"/>
        <c:auto val="1"/>
        <c:lblAlgn val="ctr"/>
        <c:lblOffset val="100"/>
        <c:noMultiLvlLbl val="0"/>
      </c:catAx>
      <c:valAx>
        <c:axId val="117439104"/>
        <c:scaling>
          <c:orientation val="minMax"/>
          <c:max val="1"/>
        </c:scaling>
        <c:delete val="1"/>
        <c:axPos val="l"/>
        <c:numFmt formatCode="0%" sourceLinked="1"/>
        <c:majorTickMark val="out"/>
        <c:minorTickMark val="none"/>
        <c:tickLblPos val="nextTo"/>
        <c:crossAx val="117437568"/>
        <c:crosses val="autoZero"/>
        <c:crossBetween val="between"/>
      </c:valAx>
      <c:spPr>
        <a:noFill/>
        <a:ln>
          <a:noFill/>
        </a:ln>
        <a:effectLst/>
      </c:spPr>
    </c:plotArea>
    <c:legend>
      <c:legendPos val="b"/>
      <c:layout>
        <c:manualLayout>
          <c:xMode val="edge"/>
          <c:yMode val="edge"/>
          <c:x val="0.41897263802625662"/>
          <c:y val="0.94078185548724425"/>
          <c:w val="0.16205472394748691"/>
          <c:h val="5.661574362375922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983048534366753"/>
          <c:w val="1"/>
          <c:h val="0.58450887060104595"/>
        </c:manualLayout>
      </c:layout>
      <c:barChart>
        <c:barDir val="col"/>
        <c:grouping val="clustered"/>
        <c:varyColors val="0"/>
        <c:ser>
          <c:idx val="0"/>
          <c:order val="0"/>
          <c:tx>
            <c:strRef>
              <c:f>Sheet1!$B$1</c:f>
              <c:strCache>
                <c:ptCount val="1"/>
                <c:pt idx="0">
                  <c:v>Favorable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0.94</c:v>
                </c:pt>
              </c:numCache>
            </c:numRef>
          </c:val>
          <c:extLst>
            <c:ext xmlns:c16="http://schemas.microsoft.com/office/drawing/2014/chart" uri="{C3380CC4-5D6E-409C-BE32-E72D297353CC}">
              <c16:uniqueId val="{00000000-D28D-4E53-9DE3-74F1DEB8A773}"/>
            </c:ext>
          </c:extLst>
        </c:ser>
        <c:ser>
          <c:idx val="1"/>
          <c:order val="1"/>
          <c:tx>
            <c:strRef>
              <c:f>Sheet1!$C$1</c:f>
              <c:strCache>
                <c:ptCount val="1"/>
                <c:pt idx="0">
                  <c:v>Unfavorable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c:v>
                </c:pt>
              </c:numCache>
            </c:numRef>
          </c:val>
          <c:extLst>
            <c:ext xmlns:c16="http://schemas.microsoft.com/office/drawing/2014/chart" uri="{C3380CC4-5D6E-409C-BE32-E72D297353CC}">
              <c16:uniqueId val="{00000000-C317-480B-AB16-EF5291F77CAE}"/>
            </c:ext>
          </c:extLst>
        </c:ser>
        <c:dLbls>
          <c:showLegendKey val="0"/>
          <c:showVal val="0"/>
          <c:showCatName val="0"/>
          <c:showSerName val="0"/>
          <c:showPercent val="0"/>
          <c:showBubbleSize val="0"/>
        </c:dLbls>
        <c:gapWidth val="81"/>
        <c:axId val="124699008"/>
        <c:axId val="124700544"/>
      </c:barChart>
      <c:catAx>
        <c:axId val="12469900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700544"/>
        <c:crosses val="autoZero"/>
        <c:auto val="1"/>
        <c:lblAlgn val="ctr"/>
        <c:lblOffset val="100"/>
        <c:noMultiLvlLbl val="0"/>
      </c:catAx>
      <c:valAx>
        <c:axId val="124700544"/>
        <c:scaling>
          <c:orientation val="minMax"/>
          <c:max val="1"/>
        </c:scaling>
        <c:delete val="1"/>
        <c:axPos val="l"/>
        <c:numFmt formatCode="0%" sourceLinked="1"/>
        <c:majorTickMark val="out"/>
        <c:minorTickMark val="none"/>
        <c:tickLblPos val="nextTo"/>
        <c:crossAx val="12469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983048534366753"/>
          <c:w val="1"/>
          <c:h val="0.58450887060104595"/>
        </c:manualLayout>
      </c:layout>
      <c:barChart>
        <c:barDir val="col"/>
        <c:grouping val="clustered"/>
        <c:varyColors val="0"/>
        <c:ser>
          <c:idx val="0"/>
          <c:order val="0"/>
          <c:tx>
            <c:strRef>
              <c:f>Sheet1!$B$1</c:f>
              <c:strCache>
                <c:ptCount val="1"/>
                <c:pt idx="0">
                  <c:v>Agree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0.77</c:v>
                </c:pt>
              </c:numCache>
            </c:numRef>
          </c:val>
          <c:extLst>
            <c:ext xmlns:c16="http://schemas.microsoft.com/office/drawing/2014/chart" uri="{C3380CC4-5D6E-409C-BE32-E72D297353CC}">
              <c16:uniqueId val="{00000000-F756-420B-B08B-B97755A9DD5F}"/>
            </c:ext>
          </c:extLst>
        </c:ser>
        <c:ser>
          <c:idx val="1"/>
          <c:order val="1"/>
          <c:tx>
            <c:strRef>
              <c:f>Sheet1!$C$1</c:f>
              <c:strCache>
                <c:ptCount val="1"/>
                <c:pt idx="0">
                  <c:v>Disagree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c:v>
                </c:pt>
              </c:numCache>
            </c:numRef>
          </c:val>
          <c:extLst>
            <c:ext xmlns:c16="http://schemas.microsoft.com/office/drawing/2014/chart" uri="{C3380CC4-5D6E-409C-BE32-E72D297353CC}">
              <c16:uniqueId val="{00000001-F756-420B-B08B-B97755A9DD5F}"/>
            </c:ext>
          </c:extLst>
        </c:ser>
        <c:dLbls>
          <c:showLegendKey val="0"/>
          <c:showVal val="0"/>
          <c:showCatName val="0"/>
          <c:showSerName val="0"/>
          <c:showPercent val="0"/>
          <c:showBubbleSize val="0"/>
        </c:dLbls>
        <c:gapWidth val="81"/>
        <c:axId val="125260160"/>
        <c:axId val="125261696"/>
      </c:barChart>
      <c:catAx>
        <c:axId val="1252601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261696"/>
        <c:crosses val="autoZero"/>
        <c:auto val="1"/>
        <c:lblAlgn val="ctr"/>
        <c:lblOffset val="100"/>
        <c:noMultiLvlLbl val="0"/>
      </c:catAx>
      <c:valAx>
        <c:axId val="125261696"/>
        <c:scaling>
          <c:orientation val="minMax"/>
          <c:max val="1"/>
        </c:scaling>
        <c:delete val="1"/>
        <c:axPos val="l"/>
        <c:numFmt formatCode="0%" sourceLinked="1"/>
        <c:majorTickMark val="out"/>
        <c:minorTickMark val="none"/>
        <c:tickLblPos val="nextTo"/>
        <c:crossAx val="12526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983048534366753"/>
          <c:w val="1"/>
          <c:h val="0.58450887060104595"/>
        </c:manualLayout>
      </c:layout>
      <c:barChart>
        <c:barDir val="col"/>
        <c:grouping val="clustered"/>
        <c:varyColors val="0"/>
        <c:ser>
          <c:idx val="0"/>
          <c:order val="0"/>
          <c:tx>
            <c:strRef>
              <c:f>Sheet1!$B$1</c:f>
              <c:strCache>
                <c:ptCount val="1"/>
                <c:pt idx="0">
                  <c:v>Favorable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0.74</c:v>
                </c:pt>
              </c:numCache>
            </c:numRef>
          </c:val>
          <c:extLst>
            <c:ext xmlns:c16="http://schemas.microsoft.com/office/drawing/2014/chart" uri="{C3380CC4-5D6E-409C-BE32-E72D297353CC}">
              <c16:uniqueId val="{00000000-D28D-4E53-9DE3-74F1DEB8A773}"/>
            </c:ext>
          </c:extLst>
        </c:ser>
        <c:ser>
          <c:idx val="1"/>
          <c:order val="1"/>
          <c:tx>
            <c:strRef>
              <c:f>Sheet1!$C$1</c:f>
              <c:strCache>
                <c:ptCount val="1"/>
                <c:pt idx="0">
                  <c:v>Unfavorable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0.06</c:v>
                </c:pt>
              </c:numCache>
            </c:numRef>
          </c:val>
          <c:extLst>
            <c:ext xmlns:c16="http://schemas.microsoft.com/office/drawing/2014/chart" uri="{C3380CC4-5D6E-409C-BE32-E72D297353CC}">
              <c16:uniqueId val="{00000000-C317-480B-AB16-EF5291F77CAE}"/>
            </c:ext>
          </c:extLst>
        </c:ser>
        <c:dLbls>
          <c:showLegendKey val="0"/>
          <c:showVal val="0"/>
          <c:showCatName val="0"/>
          <c:showSerName val="0"/>
          <c:showPercent val="0"/>
          <c:showBubbleSize val="0"/>
        </c:dLbls>
        <c:gapWidth val="81"/>
        <c:axId val="125027840"/>
        <c:axId val="125029376"/>
      </c:barChart>
      <c:catAx>
        <c:axId val="1250278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029376"/>
        <c:crosses val="autoZero"/>
        <c:auto val="1"/>
        <c:lblAlgn val="ctr"/>
        <c:lblOffset val="100"/>
        <c:noMultiLvlLbl val="0"/>
      </c:catAx>
      <c:valAx>
        <c:axId val="125029376"/>
        <c:scaling>
          <c:orientation val="minMax"/>
          <c:max val="1"/>
        </c:scaling>
        <c:delete val="1"/>
        <c:axPos val="l"/>
        <c:numFmt formatCode="0%" sourceLinked="1"/>
        <c:majorTickMark val="out"/>
        <c:minorTickMark val="none"/>
        <c:tickLblPos val="nextTo"/>
        <c:crossAx val="125027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983048534366753"/>
          <c:w val="1"/>
          <c:h val="0.58450887060104595"/>
        </c:manualLayout>
      </c:layout>
      <c:barChart>
        <c:barDir val="col"/>
        <c:grouping val="clustered"/>
        <c:varyColors val="0"/>
        <c:ser>
          <c:idx val="0"/>
          <c:order val="0"/>
          <c:tx>
            <c:strRef>
              <c:f>Sheet1!$B$1</c:f>
              <c:strCache>
                <c:ptCount val="1"/>
                <c:pt idx="0">
                  <c:v>Agree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0.59</c:v>
                </c:pt>
              </c:numCache>
            </c:numRef>
          </c:val>
          <c:extLst>
            <c:ext xmlns:c16="http://schemas.microsoft.com/office/drawing/2014/chart" uri="{C3380CC4-5D6E-409C-BE32-E72D297353CC}">
              <c16:uniqueId val="{00000000-F756-420B-B08B-B97755A9DD5F}"/>
            </c:ext>
          </c:extLst>
        </c:ser>
        <c:ser>
          <c:idx val="1"/>
          <c:order val="1"/>
          <c:tx>
            <c:strRef>
              <c:f>Sheet1!$C$1</c:f>
              <c:strCache>
                <c:ptCount val="1"/>
                <c:pt idx="0">
                  <c:v>Disagree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0.34</c:v>
                </c:pt>
              </c:numCache>
            </c:numRef>
          </c:val>
          <c:extLst>
            <c:ext xmlns:c16="http://schemas.microsoft.com/office/drawing/2014/chart" uri="{C3380CC4-5D6E-409C-BE32-E72D297353CC}">
              <c16:uniqueId val="{00000001-F756-420B-B08B-B97755A9DD5F}"/>
            </c:ext>
          </c:extLst>
        </c:ser>
        <c:dLbls>
          <c:showLegendKey val="0"/>
          <c:showVal val="0"/>
          <c:showCatName val="0"/>
          <c:showSerName val="0"/>
          <c:showPercent val="0"/>
          <c:showBubbleSize val="0"/>
        </c:dLbls>
        <c:gapWidth val="81"/>
        <c:axId val="124966400"/>
        <c:axId val="124967936"/>
      </c:barChart>
      <c:catAx>
        <c:axId val="1249664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967936"/>
        <c:crosses val="autoZero"/>
        <c:auto val="1"/>
        <c:lblAlgn val="ctr"/>
        <c:lblOffset val="100"/>
        <c:noMultiLvlLbl val="0"/>
      </c:catAx>
      <c:valAx>
        <c:axId val="124967936"/>
        <c:scaling>
          <c:orientation val="minMax"/>
          <c:max val="1"/>
        </c:scaling>
        <c:delete val="1"/>
        <c:axPos val="l"/>
        <c:numFmt formatCode="0%" sourceLinked="1"/>
        <c:majorTickMark val="out"/>
        <c:minorTickMark val="none"/>
        <c:tickLblPos val="nextTo"/>
        <c:crossAx val="12496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983048534366753"/>
          <c:w val="1"/>
          <c:h val="0.58450887060104595"/>
        </c:manualLayout>
      </c:layout>
      <c:barChart>
        <c:barDir val="col"/>
        <c:grouping val="clustered"/>
        <c:varyColors val="0"/>
        <c:ser>
          <c:idx val="0"/>
          <c:order val="0"/>
          <c:tx>
            <c:strRef>
              <c:f>Sheet1!$B$1</c:f>
              <c:strCache>
                <c:ptCount val="1"/>
                <c:pt idx="0">
                  <c:v>Favorable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0.86</c:v>
                </c:pt>
              </c:numCache>
            </c:numRef>
          </c:val>
          <c:extLst>
            <c:ext xmlns:c16="http://schemas.microsoft.com/office/drawing/2014/chart" uri="{C3380CC4-5D6E-409C-BE32-E72D297353CC}">
              <c16:uniqueId val="{00000000-D28D-4E53-9DE3-74F1DEB8A773}"/>
            </c:ext>
          </c:extLst>
        </c:ser>
        <c:ser>
          <c:idx val="1"/>
          <c:order val="1"/>
          <c:tx>
            <c:strRef>
              <c:f>Sheet1!$C$1</c:f>
              <c:strCache>
                <c:ptCount val="1"/>
                <c:pt idx="0">
                  <c:v>Unfavorable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7.0000000000000007E-2</c:v>
                </c:pt>
              </c:numCache>
            </c:numRef>
          </c:val>
          <c:extLst>
            <c:ext xmlns:c16="http://schemas.microsoft.com/office/drawing/2014/chart" uri="{C3380CC4-5D6E-409C-BE32-E72D297353CC}">
              <c16:uniqueId val="{00000000-C317-480B-AB16-EF5291F77CAE}"/>
            </c:ext>
          </c:extLst>
        </c:ser>
        <c:dLbls>
          <c:showLegendKey val="0"/>
          <c:showVal val="0"/>
          <c:showCatName val="0"/>
          <c:showSerName val="0"/>
          <c:showPercent val="0"/>
          <c:showBubbleSize val="0"/>
        </c:dLbls>
        <c:gapWidth val="81"/>
        <c:axId val="125094528"/>
        <c:axId val="125100416"/>
      </c:barChart>
      <c:catAx>
        <c:axId val="1250945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100416"/>
        <c:crosses val="autoZero"/>
        <c:auto val="1"/>
        <c:lblAlgn val="ctr"/>
        <c:lblOffset val="100"/>
        <c:noMultiLvlLbl val="0"/>
      </c:catAx>
      <c:valAx>
        <c:axId val="125100416"/>
        <c:scaling>
          <c:orientation val="minMax"/>
          <c:max val="1"/>
        </c:scaling>
        <c:delete val="1"/>
        <c:axPos val="l"/>
        <c:numFmt formatCode="0%" sourceLinked="1"/>
        <c:majorTickMark val="out"/>
        <c:minorTickMark val="none"/>
        <c:tickLblPos val="nextTo"/>
        <c:crossAx val="125094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19985174810124"/>
          <c:y val="0.24722808445467098"/>
          <c:w val="0.47380014825189887"/>
          <c:h val="0.58450887060104595"/>
        </c:manualLayout>
      </c:layout>
      <c:barChart>
        <c:barDir val="col"/>
        <c:grouping val="clustered"/>
        <c:varyColors val="0"/>
        <c:ser>
          <c:idx val="0"/>
          <c:order val="0"/>
          <c:tx>
            <c:strRef>
              <c:f>Sheet1!$B$1</c:f>
              <c:strCache>
                <c:ptCount val="1"/>
                <c:pt idx="0">
                  <c:v>Agree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0.67</c:v>
                </c:pt>
              </c:numCache>
            </c:numRef>
          </c:val>
          <c:extLst>
            <c:ext xmlns:c16="http://schemas.microsoft.com/office/drawing/2014/chart" uri="{C3380CC4-5D6E-409C-BE32-E72D297353CC}">
              <c16:uniqueId val="{00000000-F756-420B-B08B-B97755A9DD5F}"/>
            </c:ext>
          </c:extLst>
        </c:ser>
        <c:ser>
          <c:idx val="1"/>
          <c:order val="1"/>
          <c:tx>
            <c:strRef>
              <c:f>Sheet1!$C$1</c:f>
              <c:strCache>
                <c:ptCount val="1"/>
                <c:pt idx="0">
                  <c:v>Disagree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0.15</c:v>
                </c:pt>
              </c:numCache>
            </c:numRef>
          </c:val>
          <c:extLst>
            <c:ext xmlns:c16="http://schemas.microsoft.com/office/drawing/2014/chart" uri="{C3380CC4-5D6E-409C-BE32-E72D297353CC}">
              <c16:uniqueId val="{00000001-F756-420B-B08B-B97755A9DD5F}"/>
            </c:ext>
          </c:extLst>
        </c:ser>
        <c:dLbls>
          <c:showLegendKey val="0"/>
          <c:showVal val="0"/>
          <c:showCatName val="0"/>
          <c:showSerName val="0"/>
          <c:showPercent val="0"/>
          <c:showBubbleSize val="0"/>
        </c:dLbls>
        <c:gapWidth val="81"/>
        <c:axId val="126036224"/>
        <c:axId val="126042112"/>
      </c:barChart>
      <c:catAx>
        <c:axId val="1260362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6042112"/>
        <c:crosses val="autoZero"/>
        <c:auto val="1"/>
        <c:lblAlgn val="ctr"/>
        <c:lblOffset val="100"/>
        <c:noMultiLvlLbl val="0"/>
      </c:catAx>
      <c:valAx>
        <c:axId val="126042112"/>
        <c:scaling>
          <c:orientation val="minMax"/>
          <c:max val="1"/>
        </c:scaling>
        <c:delete val="1"/>
        <c:axPos val="l"/>
        <c:numFmt formatCode="0%" sourceLinked="1"/>
        <c:majorTickMark val="out"/>
        <c:minorTickMark val="none"/>
        <c:tickLblPos val="nextTo"/>
        <c:crossAx val="126036224"/>
        <c:crosses val="autoZero"/>
        <c:crossBetween val="between"/>
      </c:valAx>
      <c:spPr>
        <a:noFill/>
        <a:ln>
          <a:noFill/>
        </a:ln>
        <a:effectLst/>
      </c:spPr>
    </c:plotArea>
    <c:legend>
      <c:legendPos val="b"/>
      <c:layout>
        <c:manualLayout>
          <c:xMode val="edge"/>
          <c:yMode val="edge"/>
          <c:x val="0.35569484527387935"/>
          <c:y val="0.92516745015326507"/>
          <c:w val="0.27304226650111424"/>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Approve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GOP
(42%)</c:v>
                </c:pt>
                <c:pt idx="2">
                  <c:v>IND
(27%)</c:v>
                </c:pt>
                <c:pt idx="3">
                  <c:v>DEM
(31%)</c:v>
                </c:pt>
              </c:strCache>
            </c:strRef>
          </c:cat>
          <c:val>
            <c:numRef>
              <c:f>Sheet1!$B$2:$B$5</c:f>
              <c:numCache>
                <c:formatCode>0%</c:formatCode>
                <c:ptCount val="4"/>
                <c:pt idx="0">
                  <c:v>0.65</c:v>
                </c:pt>
                <c:pt idx="1">
                  <c:v>0.69</c:v>
                </c:pt>
                <c:pt idx="2">
                  <c:v>0.56999999999999995</c:v>
                </c:pt>
                <c:pt idx="3">
                  <c:v>0.68</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Disapprove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GOP
(42%)</c:v>
                </c:pt>
                <c:pt idx="2">
                  <c:v>IND
(27%)</c:v>
                </c:pt>
                <c:pt idx="3">
                  <c:v>DEM
(31%)</c:v>
                </c:pt>
              </c:strCache>
            </c:strRef>
          </c:cat>
          <c:val>
            <c:numRef>
              <c:f>Sheet1!$C$2:$C$5</c:f>
              <c:numCache>
                <c:formatCode>0%</c:formatCode>
                <c:ptCount val="4"/>
                <c:pt idx="0">
                  <c:v>0.1</c:v>
                </c:pt>
                <c:pt idx="1">
                  <c:v>0.13</c:v>
                </c:pt>
                <c:pt idx="2">
                  <c:v>7.0000000000000007E-2</c:v>
                </c:pt>
                <c:pt idx="3">
                  <c:v>0.08</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110865024"/>
        <c:axId val="110875008"/>
      </c:barChart>
      <c:catAx>
        <c:axId val="1108650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0875008"/>
        <c:crosses val="autoZero"/>
        <c:auto val="1"/>
        <c:lblAlgn val="ctr"/>
        <c:lblOffset val="100"/>
        <c:noMultiLvlLbl val="0"/>
      </c:catAx>
      <c:valAx>
        <c:axId val="110875008"/>
        <c:scaling>
          <c:orientation val="minMax"/>
          <c:max val="1"/>
        </c:scaling>
        <c:delete val="1"/>
        <c:axPos val="l"/>
        <c:numFmt formatCode="0%" sourceLinked="1"/>
        <c:majorTickMark val="out"/>
        <c:minorTickMark val="none"/>
        <c:tickLblPos val="nextTo"/>
        <c:crossAx val="11086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272244533882338"/>
          <c:w val="1"/>
          <c:h val="0.67038809993793169"/>
        </c:manualLayout>
      </c:layout>
      <c:barChart>
        <c:barDir val="col"/>
        <c:grouping val="clustered"/>
        <c:varyColors val="0"/>
        <c:ser>
          <c:idx val="0"/>
          <c:order val="0"/>
          <c:tx>
            <c:strRef>
              <c:f>Sheet1!$B$1</c:f>
              <c:strCache>
                <c:ptCount val="1"/>
                <c:pt idx="0">
                  <c:v>Agree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Sheet1!$B$2:$B$2</c:f>
              <c:numCache>
                <c:formatCode>0%</c:formatCode>
                <c:ptCount val="1"/>
                <c:pt idx="0">
                  <c:v>0.76</c:v>
                </c:pt>
              </c:numCache>
            </c:numRef>
          </c:val>
          <c:extLst>
            <c:ext xmlns:c16="http://schemas.microsoft.com/office/drawing/2014/chart" uri="{C3380CC4-5D6E-409C-BE32-E72D297353CC}">
              <c16:uniqueId val="{00000000-ED9D-4D4F-8C7E-68C67BA6E06F}"/>
            </c:ext>
          </c:extLst>
        </c:ser>
        <c:ser>
          <c:idx val="1"/>
          <c:order val="1"/>
          <c:tx>
            <c:strRef>
              <c:f>Sheet1!$C$1</c:f>
              <c:strCache>
                <c:ptCount val="1"/>
                <c:pt idx="0">
                  <c:v>Disagree</c:v>
                </c:pt>
              </c:strCache>
            </c:strRef>
          </c:tx>
          <c:spPr>
            <a:solidFill>
              <a:srgbClr val="C0504D"/>
            </a:solidFill>
            <a:ln>
              <a:solidFill>
                <a:srgbClr val="C0504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Sheet1!$C$2:$C$2</c:f>
              <c:numCache>
                <c:formatCode>0%</c:formatCode>
                <c:ptCount val="1"/>
                <c:pt idx="0">
                  <c:v>0.17</c:v>
                </c:pt>
              </c:numCache>
            </c:numRef>
          </c:val>
          <c:extLst>
            <c:ext xmlns:c16="http://schemas.microsoft.com/office/drawing/2014/chart" uri="{C3380CC4-5D6E-409C-BE32-E72D297353CC}">
              <c16:uniqueId val="{00000001-ED9D-4D4F-8C7E-68C67BA6E06F}"/>
            </c:ext>
          </c:extLst>
        </c:ser>
        <c:dLbls>
          <c:showLegendKey val="0"/>
          <c:showVal val="0"/>
          <c:showCatName val="0"/>
          <c:showSerName val="0"/>
          <c:showPercent val="0"/>
          <c:showBubbleSize val="0"/>
        </c:dLbls>
        <c:gapWidth val="81"/>
        <c:axId val="111403392"/>
        <c:axId val="111404928"/>
      </c:barChart>
      <c:catAx>
        <c:axId val="1114033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404928"/>
        <c:crosses val="autoZero"/>
        <c:auto val="1"/>
        <c:lblAlgn val="ctr"/>
        <c:lblOffset val="100"/>
        <c:noMultiLvlLbl val="0"/>
      </c:catAx>
      <c:valAx>
        <c:axId val="111404928"/>
        <c:scaling>
          <c:orientation val="minMax"/>
          <c:max val="1"/>
        </c:scaling>
        <c:delete val="1"/>
        <c:axPos val="l"/>
        <c:numFmt formatCode="0%" sourceLinked="1"/>
        <c:majorTickMark val="out"/>
        <c:minorTickMark val="none"/>
        <c:tickLblPos val="nextTo"/>
        <c:crossAx val="11140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69632604517645"/>
          <c:w val="1"/>
          <c:h val="0.6261472848249906"/>
        </c:manualLayout>
      </c:layout>
      <c:barChart>
        <c:barDir val="col"/>
        <c:grouping val="clustered"/>
        <c:varyColors val="0"/>
        <c:ser>
          <c:idx val="0"/>
          <c:order val="0"/>
          <c:tx>
            <c:strRef>
              <c:f>Sheet1!$B$1</c:f>
              <c:strCache>
                <c:ptCount val="1"/>
                <c:pt idx="0">
                  <c:v>Approve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Sheet1!$B$2:$B$2</c:f>
              <c:numCache>
                <c:formatCode>0%</c:formatCode>
                <c:ptCount val="1"/>
                <c:pt idx="0">
                  <c:v>0.72</c:v>
                </c:pt>
              </c:numCache>
            </c:numRef>
          </c:val>
          <c:extLst>
            <c:ext xmlns:c16="http://schemas.microsoft.com/office/drawing/2014/chart" uri="{C3380CC4-5D6E-409C-BE32-E72D297353CC}">
              <c16:uniqueId val="{00000000-7787-41B5-8E26-51EF1FEC7A20}"/>
            </c:ext>
          </c:extLst>
        </c:ser>
        <c:ser>
          <c:idx val="1"/>
          <c:order val="1"/>
          <c:tx>
            <c:strRef>
              <c:f>Sheet1!$C$1</c:f>
              <c:strCache>
                <c:ptCount val="1"/>
                <c:pt idx="0">
                  <c:v>Disapprove</c:v>
                </c:pt>
              </c:strCache>
            </c:strRef>
          </c:tx>
          <c:spPr>
            <a:solidFill>
              <a:srgbClr val="C0504D"/>
            </a:solidFill>
            <a:ln>
              <a:solidFill>
                <a:srgbClr val="C0504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Sheet1!$C$2:$C$2</c:f>
              <c:numCache>
                <c:formatCode>0%</c:formatCode>
                <c:ptCount val="1"/>
                <c:pt idx="0">
                  <c:v>0.21</c:v>
                </c:pt>
              </c:numCache>
            </c:numRef>
          </c:val>
          <c:extLst>
            <c:ext xmlns:c16="http://schemas.microsoft.com/office/drawing/2014/chart" uri="{C3380CC4-5D6E-409C-BE32-E72D297353CC}">
              <c16:uniqueId val="{00000001-7787-41B5-8E26-51EF1FEC7A20}"/>
            </c:ext>
          </c:extLst>
        </c:ser>
        <c:dLbls>
          <c:showLegendKey val="0"/>
          <c:showVal val="0"/>
          <c:showCatName val="0"/>
          <c:showSerName val="0"/>
          <c:showPercent val="0"/>
          <c:showBubbleSize val="0"/>
        </c:dLbls>
        <c:gapWidth val="81"/>
        <c:axId val="111739264"/>
        <c:axId val="111740800"/>
      </c:barChart>
      <c:catAx>
        <c:axId val="1117392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740800"/>
        <c:crosses val="autoZero"/>
        <c:auto val="1"/>
        <c:lblAlgn val="ctr"/>
        <c:lblOffset val="100"/>
        <c:noMultiLvlLbl val="0"/>
      </c:catAx>
      <c:valAx>
        <c:axId val="111740800"/>
        <c:scaling>
          <c:orientation val="minMax"/>
          <c:max val="1"/>
        </c:scaling>
        <c:delete val="1"/>
        <c:axPos val="l"/>
        <c:numFmt formatCode="0%" sourceLinked="1"/>
        <c:majorTickMark val="out"/>
        <c:minorTickMark val="none"/>
        <c:tickLblPos val="nextTo"/>
        <c:crossAx val="11173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Agree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Sheet1!$B$2:$B$2</c:f>
              <c:numCache>
                <c:formatCode>0%</c:formatCode>
                <c:ptCount val="1"/>
                <c:pt idx="0">
                  <c:v>0.8</c:v>
                </c:pt>
              </c:numCache>
            </c:numRef>
          </c:val>
          <c:extLst>
            <c:ext xmlns:c16="http://schemas.microsoft.com/office/drawing/2014/chart" uri="{C3380CC4-5D6E-409C-BE32-E72D297353CC}">
              <c16:uniqueId val="{00000000-ED9D-4D4F-8C7E-68C67BA6E06F}"/>
            </c:ext>
          </c:extLst>
        </c:ser>
        <c:ser>
          <c:idx val="1"/>
          <c:order val="1"/>
          <c:tx>
            <c:strRef>
              <c:f>Sheet1!$C$1</c:f>
              <c:strCache>
                <c:ptCount val="1"/>
                <c:pt idx="0">
                  <c:v>Disagree</c:v>
                </c:pt>
              </c:strCache>
            </c:strRef>
          </c:tx>
          <c:spPr>
            <a:solidFill>
              <a:srgbClr val="C0504D"/>
            </a:solidFill>
            <a:ln>
              <a:solidFill>
                <a:srgbClr val="C0504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Sheet1!$C$2:$C$2</c:f>
              <c:numCache>
                <c:formatCode>0%</c:formatCode>
                <c:ptCount val="1"/>
                <c:pt idx="0">
                  <c:v>0.13</c:v>
                </c:pt>
              </c:numCache>
            </c:numRef>
          </c:val>
          <c:extLst>
            <c:ext xmlns:c16="http://schemas.microsoft.com/office/drawing/2014/chart" uri="{C3380CC4-5D6E-409C-BE32-E72D297353CC}">
              <c16:uniqueId val="{00000001-ED9D-4D4F-8C7E-68C67BA6E06F}"/>
            </c:ext>
          </c:extLst>
        </c:ser>
        <c:dLbls>
          <c:showLegendKey val="0"/>
          <c:showVal val="0"/>
          <c:showCatName val="0"/>
          <c:showSerName val="0"/>
          <c:showPercent val="0"/>
          <c:showBubbleSize val="0"/>
        </c:dLbls>
        <c:gapWidth val="81"/>
        <c:axId val="87878272"/>
        <c:axId val="111612288"/>
      </c:barChart>
      <c:catAx>
        <c:axId val="878782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612288"/>
        <c:crosses val="autoZero"/>
        <c:auto val="1"/>
        <c:lblAlgn val="ctr"/>
        <c:lblOffset val="100"/>
        <c:noMultiLvlLbl val="0"/>
      </c:catAx>
      <c:valAx>
        <c:axId val="111612288"/>
        <c:scaling>
          <c:orientation val="minMax"/>
          <c:max val="1"/>
        </c:scaling>
        <c:delete val="1"/>
        <c:axPos val="l"/>
        <c:numFmt formatCode="0%" sourceLinked="1"/>
        <c:majorTickMark val="out"/>
        <c:minorTickMark val="none"/>
        <c:tickLblPos val="nextTo"/>
        <c:crossAx val="8787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Agree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GOP
(42%)</c:v>
                </c:pt>
                <c:pt idx="2">
                  <c:v>IND
(27%)</c:v>
                </c:pt>
                <c:pt idx="3">
                  <c:v>DEM
(31%)</c:v>
                </c:pt>
              </c:strCache>
            </c:strRef>
          </c:cat>
          <c:val>
            <c:numRef>
              <c:f>Sheet1!$B$2:$B$5</c:f>
              <c:numCache>
                <c:formatCode>0%</c:formatCode>
                <c:ptCount val="4"/>
                <c:pt idx="0">
                  <c:v>0.45</c:v>
                </c:pt>
                <c:pt idx="1">
                  <c:v>0.51</c:v>
                </c:pt>
                <c:pt idx="2">
                  <c:v>0.47</c:v>
                </c:pt>
                <c:pt idx="3">
                  <c:v>0.35</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Disagree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GOP
(42%)</c:v>
                </c:pt>
                <c:pt idx="2">
                  <c:v>IND
(27%)</c:v>
                </c:pt>
                <c:pt idx="3">
                  <c:v>DEM
(31%)</c:v>
                </c:pt>
              </c:strCache>
            </c:strRef>
          </c:cat>
          <c:val>
            <c:numRef>
              <c:f>Sheet1!$C$2:$C$5</c:f>
              <c:numCache>
                <c:formatCode>0%</c:formatCode>
                <c:ptCount val="4"/>
                <c:pt idx="0">
                  <c:v>0.5</c:v>
                </c:pt>
                <c:pt idx="1">
                  <c:v>0.42</c:v>
                </c:pt>
                <c:pt idx="2">
                  <c:v>0.47</c:v>
                </c:pt>
                <c:pt idx="3">
                  <c:v>0.63</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111851392"/>
        <c:axId val="111852928"/>
      </c:barChart>
      <c:catAx>
        <c:axId val="1118513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852928"/>
        <c:crosses val="autoZero"/>
        <c:auto val="1"/>
        <c:lblAlgn val="ctr"/>
        <c:lblOffset val="100"/>
        <c:noMultiLvlLbl val="0"/>
      </c:catAx>
      <c:valAx>
        <c:axId val="111852928"/>
        <c:scaling>
          <c:orientation val="minMax"/>
          <c:max val="1"/>
        </c:scaling>
        <c:delete val="1"/>
        <c:axPos val="l"/>
        <c:numFmt formatCode="0%" sourceLinked="1"/>
        <c:majorTickMark val="out"/>
        <c:minorTickMark val="none"/>
        <c:tickLblPos val="nextTo"/>
        <c:crossAx val="11185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65477369460395252"/>
        </c:manualLayout>
      </c:layout>
      <c:barChart>
        <c:barDir val="col"/>
        <c:grouping val="clustered"/>
        <c:varyColors val="0"/>
        <c:ser>
          <c:idx val="0"/>
          <c:order val="0"/>
          <c:tx>
            <c:strRef>
              <c:f>Sheet1!$B$1</c:f>
              <c:strCache>
                <c:ptCount val="1"/>
                <c:pt idx="0">
                  <c:v>One of the best places in the country to live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c:v>
                </c:pt>
              </c:numCache>
            </c:numRef>
          </c:val>
          <c:extLst>
            <c:ext xmlns:c16="http://schemas.microsoft.com/office/drawing/2014/chart" uri="{C3380CC4-5D6E-409C-BE32-E72D297353CC}">
              <c16:uniqueId val="{00000000-ED9D-4D4F-8C7E-68C67BA6E06F}"/>
            </c:ext>
          </c:extLst>
        </c:ser>
        <c:ser>
          <c:idx val="1"/>
          <c:order val="1"/>
          <c:tx>
            <c:strRef>
              <c:f>Sheet1!$C$1</c:f>
              <c:strCache>
                <c:ptCount val="1"/>
                <c:pt idx="0">
                  <c:v>A good place and getting better</c:v>
                </c:pt>
              </c:strCache>
            </c:strRef>
          </c:tx>
          <c:spPr>
            <a:solidFill>
              <a:srgbClr val="C0504D"/>
            </a:solidFill>
            <a:ln>
              <a:solidFill>
                <a:srgbClr val="C0504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0.32</c:v>
                </c:pt>
              </c:numCache>
            </c:numRef>
          </c:val>
          <c:extLst>
            <c:ext xmlns:c16="http://schemas.microsoft.com/office/drawing/2014/chart" uri="{C3380CC4-5D6E-409C-BE32-E72D297353CC}">
              <c16:uniqueId val="{00000001-ED9D-4D4F-8C7E-68C67BA6E06F}"/>
            </c:ext>
          </c:extLst>
        </c:ser>
        <c:ser>
          <c:idx val="2"/>
          <c:order val="2"/>
          <c:tx>
            <c:strRef>
              <c:f>Sheet1!$D$1</c:f>
              <c:strCache>
                <c:ptCount val="1"/>
                <c:pt idx="0">
                  <c:v>A good place, but not really getting better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0.22</c:v>
                </c:pt>
              </c:numCache>
            </c:numRef>
          </c:val>
          <c:extLst>
            <c:ext xmlns:c16="http://schemas.microsoft.com/office/drawing/2014/chart" uri="{C3380CC4-5D6E-409C-BE32-E72D297353CC}">
              <c16:uniqueId val="{00000000-265B-4839-B53E-6DDE56D98BE7}"/>
            </c:ext>
          </c:extLst>
        </c:ser>
        <c:ser>
          <c:idx val="3"/>
          <c:order val="3"/>
          <c:tx>
            <c:strRef>
              <c:f>Sheet1!$E$1</c:f>
              <c:strCache>
                <c:ptCount val="1"/>
                <c:pt idx="0">
                  <c:v>A good place, but getting worse</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0.06</c:v>
                </c:pt>
              </c:numCache>
            </c:numRef>
          </c:val>
          <c:extLst>
            <c:ext xmlns:c16="http://schemas.microsoft.com/office/drawing/2014/chart" uri="{C3380CC4-5D6E-409C-BE32-E72D297353CC}">
              <c16:uniqueId val="{00000001-265B-4839-B53E-6DDE56D98BE7}"/>
            </c:ext>
          </c:extLst>
        </c:ser>
        <c:ser>
          <c:idx val="4"/>
          <c:order val="4"/>
          <c:tx>
            <c:strRef>
              <c:f>Sheet1!$F$1</c:f>
              <c:strCache>
                <c:ptCount val="1"/>
                <c:pt idx="0">
                  <c:v>Not all that great a place to live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c:v>
                </c:pt>
              </c:numCache>
            </c:numRef>
          </c:val>
          <c:extLst>
            <c:ext xmlns:c16="http://schemas.microsoft.com/office/drawing/2014/chart" uri="{C3380CC4-5D6E-409C-BE32-E72D297353CC}">
              <c16:uniqueId val="{00000002-265B-4839-B53E-6DDE56D98BE7}"/>
            </c:ext>
          </c:extLst>
        </c:ser>
        <c:dLbls>
          <c:dLblPos val="outEnd"/>
          <c:showLegendKey val="0"/>
          <c:showVal val="1"/>
          <c:showCatName val="0"/>
          <c:showSerName val="0"/>
          <c:showPercent val="0"/>
          <c:showBubbleSize val="0"/>
        </c:dLbls>
        <c:gapWidth val="81"/>
        <c:axId val="112777088"/>
        <c:axId val="112778624"/>
      </c:barChart>
      <c:catAx>
        <c:axId val="1127770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778624"/>
        <c:crosses val="autoZero"/>
        <c:auto val="1"/>
        <c:lblAlgn val="ctr"/>
        <c:lblOffset val="100"/>
        <c:noMultiLvlLbl val="0"/>
      </c:catAx>
      <c:valAx>
        <c:axId val="112778624"/>
        <c:scaling>
          <c:orientation val="minMax"/>
          <c:max val="1"/>
        </c:scaling>
        <c:delete val="1"/>
        <c:axPos val="l"/>
        <c:numFmt formatCode="0%" sourceLinked="1"/>
        <c:majorTickMark val="out"/>
        <c:minorTickMark val="none"/>
        <c:tickLblPos val="nextTo"/>
        <c:crossAx val="112777088"/>
        <c:crosses val="autoZero"/>
        <c:crossBetween val="between"/>
      </c:valAx>
      <c:spPr>
        <a:noFill/>
        <a:ln>
          <a:noFill/>
        </a:ln>
        <a:effectLst/>
      </c:spPr>
    </c:plotArea>
    <c:legend>
      <c:legendPos val="b"/>
      <c:layout>
        <c:manualLayout>
          <c:xMode val="edge"/>
          <c:yMode val="edge"/>
          <c:x val="1.0905606188075149E-2"/>
          <c:y val="0.71041527965871254"/>
          <c:w val="0.9339269579798839"/>
          <c:h val="0.2739703150073082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C656E5-A100-4ECC-AD34-2D0E3C84D186}" type="datetime1">
              <a:rPr lang="en-US" smtClean="0"/>
              <a:t>9/24/2021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4293541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F3D779-F657-45D0-BDD1-C6576C4707CD}" type="datetime1">
              <a:rPr lang="en-US" smtClean="0"/>
              <a:t>9/24/2021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8354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4117F79-B645-46FD-AF3B-40CEF92B2DB8}" type="datetime1">
              <a:rPr lang="en-US" smtClean="0"/>
              <a:t>9/24/2021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107560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98B673F1-EA8F-4CAB-A46E-05CEF2FBDC0F}" type="datetime1">
              <a:rPr lang="en-US" smtClean="0"/>
              <a:t>9/24/2021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32847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390545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
        <p:nvSpPr>
          <p:cNvPr id="12" name="Title 1">
            <a:extLst>
              <a:ext uri="{FF2B5EF4-FFF2-40B4-BE49-F238E27FC236}">
                <a16:creationId xmlns:a16="http://schemas.microsoft.com/office/drawing/2014/main" id="{4B54292E-A774-4649-AC4F-D20D22B67DD9}"/>
              </a:ext>
            </a:extLst>
          </p:cNvPr>
          <p:cNvSpPr>
            <a:spLocks noGrp="1"/>
          </p:cNvSpPr>
          <p:nvPr>
            <p:ph type="title"/>
          </p:nvPr>
        </p:nvSpPr>
        <p:spPr>
          <a:xfrm>
            <a:off x="628650" y="324487"/>
            <a:ext cx="7886700" cy="438912"/>
          </a:xfrm>
        </p:spPr>
        <p:txBody>
          <a:bodyPr lIns="0" tIns="0" rIns="0" bIns="0">
            <a:noAutofit/>
          </a:bodyPr>
          <a:lstStyle/>
          <a:p>
            <a:r>
              <a:rPr lang="en-US" sz="2400" b="1" dirty="0">
                <a:solidFill>
                  <a:srgbClr val="333333"/>
                </a:solidFill>
              </a:rPr>
              <a:t>Who We Are</a:t>
            </a:r>
          </a:p>
        </p:txBody>
      </p:sp>
      <p:sp>
        <p:nvSpPr>
          <p:cNvPr id="13" name="Content Placeholder 2">
            <a:extLst>
              <a:ext uri="{FF2B5EF4-FFF2-40B4-BE49-F238E27FC236}">
                <a16:creationId xmlns:a16="http://schemas.microsoft.com/office/drawing/2014/main" id="{7B4FAAC9-2E74-454F-958E-0888FAE17E70}"/>
              </a:ext>
            </a:extLst>
          </p:cNvPr>
          <p:cNvSpPr>
            <a:spLocks noGrp="1"/>
          </p:cNvSpPr>
          <p:nvPr>
            <p:ph idx="1"/>
          </p:nvPr>
        </p:nvSpPr>
        <p:spPr>
          <a:xfrm>
            <a:off x="2072640" y="1635760"/>
            <a:ext cx="6442710" cy="4541203"/>
          </a:xfrm>
        </p:spPr>
        <p:txBody>
          <a:bodyPr lIns="0" tIns="0" rIns="0" bIns="0">
            <a:noAutofit/>
          </a:bodyPr>
          <a:lstStyle/>
          <a:p>
            <a:pPr marL="0" indent="0">
              <a:buNone/>
            </a:pPr>
            <a:r>
              <a:rPr lang="en-US" sz="1800" i="1" dirty="0"/>
              <a:t>Public Opinion Strategies is a national public opinion research company.  </a:t>
            </a:r>
            <a:endParaRPr lang="en-US" sz="1800" dirty="0"/>
          </a:p>
          <a:p>
            <a:pPr marL="0" indent="0">
              <a:buNone/>
            </a:pPr>
            <a:r>
              <a:rPr lang="en-US" sz="1400" dirty="0"/>
              <a:t>As our roots are in political campaign management, our research is focused on producing information that compels decisions – and then results.  Here’s who we are not: a passive participant that simply produces numbers.</a:t>
            </a:r>
          </a:p>
          <a:p>
            <a:pPr>
              <a:buClr>
                <a:srgbClr val="DB3024"/>
              </a:buClr>
            </a:pPr>
            <a:r>
              <a:rPr lang="en-US" sz="2000" b="1" dirty="0">
                <a:solidFill>
                  <a:srgbClr val="DB3024"/>
                </a:solidFill>
              </a:rPr>
              <a:t>We are strategic partners.  </a:t>
            </a:r>
            <a:endParaRPr lang="en-US" sz="2000" dirty="0">
              <a:solidFill>
                <a:srgbClr val="DB3024"/>
              </a:solidFill>
            </a:endParaRPr>
          </a:p>
          <a:p>
            <a:pPr>
              <a:buClr>
                <a:srgbClr val="DB3024"/>
              </a:buClr>
            </a:pPr>
            <a:r>
              <a:rPr lang="en-US" sz="2000" b="1" dirty="0">
                <a:solidFill>
                  <a:srgbClr val="DB3024"/>
                </a:solidFill>
              </a:rPr>
              <a:t>We use data to make informed decisions.  </a:t>
            </a:r>
            <a:endParaRPr lang="en-US" sz="2000" dirty="0">
              <a:solidFill>
                <a:srgbClr val="DB3024"/>
              </a:solidFill>
            </a:endParaRPr>
          </a:p>
          <a:p>
            <a:pPr>
              <a:buClr>
                <a:srgbClr val="DB3024"/>
              </a:buClr>
            </a:pPr>
            <a:r>
              <a:rPr lang="en-US" sz="2000" b="1" dirty="0">
                <a:solidFill>
                  <a:srgbClr val="DB3024"/>
                </a:solidFill>
              </a:rPr>
              <a:t>And we don’t hesitate to have an opinion, make a decision, and then live or die by the results.</a:t>
            </a:r>
            <a:endParaRPr lang="en-US" sz="2000" dirty="0">
              <a:solidFill>
                <a:srgbClr val="DB3024"/>
              </a:solidFill>
            </a:endParaRPr>
          </a:p>
          <a:p>
            <a:pPr marL="0" indent="0">
              <a:buNone/>
            </a:pPr>
            <a:endParaRPr lang="en-US" sz="1400" dirty="0">
              <a:solidFill>
                <a:srgbClr val="333333"/>
              </a:solidFill>
            </a:endParaRPr>
          </a:p>
        </p:txBody>
      </p:sp>
    </p:spTree>
    <p:extLst>
      <p:ext uri="{BB962C8B-B14F-4D97-AF65-F5344CB8AC3E}">
        <p14:creationId xmlns:p14="http://schemas.microsoft.com/office/powerpoint/2010/main" val="43217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4033413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786532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088148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167888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03647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
        <p:nvSpPr>
          <p:cNvPr id="12" name="Title 1">
            <a:extLst>
              <a:ext uri="{FF2B5EF4-FFF2-40B4-BE49-F238E27FC236}">
                <a16:creationId xmlns:a16="http://schemas.microsoft.com/office/drawing/2014/main" id="{4B54292E-A774-4649-AC4F-D20D22B67DD9}"/>
              </a:ext>
            </a:extLst>
          </p:cNvPr>
          <p:cNvSpPr>
            <a:spLocks noGrp="1"/>
          </p:cNvSpPr>
          <p:nvPr>
            <p:ph type="title"/>
          </p:nvPr>
        </p:nvSpPr>
        <p:spPr>
          <a:xfrm>
            <a:off x="628650" y="324487"/>
            <a:ext cx="7886700" cy="438912"/>
          </a:xfrm>
        </p:spPr>
        <p:txBody>
          <a:bodyPr lIns="0" tIns="0" rIns="0" bIns="0">
            <a:noAutofit/>
          </a:bodyPr>
          <a:lstStyle/>
          <a:p>
            <a:r>
              <a:rPr lang="en-US" sz="2400" b="1" dirty="0">
                <a:solidFill>
                  <a:srgbClr val="333333"/>
                </a:solidFill>
              </a:rPr>
              <a:t>Who We Are</a:t>
            </a:r>
          </a:p>
        </p:txBody>
      </p:sp>
      <p:sp>
        <p:nvSpPr>
          <p:cNvPr id="13" name="Content Placeholder 2">
            <a:extLst>
              <a:ext uri="{FF2B5EF4-FFF2-40B4-BE49-F238E27FC236}">
                <a16:creationId xmlns:a16="http://schemas.microsoft.com/office/drawing/2014/main" id="{7B4FAAC9-2E74-454F-958E-0888FAE17E70}"/>
              </a:ext>
            </a:extLst>
          </p:cNvPr>
          <p:cNvSpPr>
            <a:spLocks noGrp="1"/>
          </p:cNvSpPr>
          <p:nvPr>
            <p:ph idx="1"/>
          </p:nvPr>
        </p:nvSpPr>
        <p:spPr>
          <a:xfrm>
            <a:off x="2072640" y="1635760"/>
            <a:ext cx="6442710" cy="4541203"/>
          </a:xfrm>
        </p:spPr>
        <p:txBody>
          <a:bodyPr lIns="0" tIns="0" rIns="0" bIns="0">
            <a:noAutofit/>
          </a:bodyPr>
          <a:lstStyle/>
          <a:p>
            <a:pPr marL="0" indent="0">
              <a:buNone/>
            </a:pPr>
            <a:r>
              <a:rPr lang="en-US" sz="1800" i="1" dirty="0"/>
              <a:t>Public Opinion Strategies is a national public opinion research company.  </a:t>
            </a:r>
            <a:endParaRPr lang="en-US" sz="1800" dirty="0"/>
          </a:p>
          <a:p>
            <a:pPr marL="0" indent="0">
              <a:buNone/>
            </a:pPr>
            <a:r>
              <a:rPr lang="en-US" sz="1400" dirty="0"/>
              <a:t>As our roots are in political campaign management, our research is focused on producing information that compels decisions – and then results.  Here’s who we are not: a passive participant that simply produces numbers.</a:t>
            </a:r>
          </a:p>
          <a:p>
            <a:pPr>
              <a:buClr>
                <a:srgbClr val="DB3024"/>
              </a:buClr>
            </a:pPr>
            <a:r>
              <a:rPr lang="en-US" sz="2000" b="1" dirty="0">
                <a:solidFill>
                  <a:srgbClr val="DB3024"/>
                </a:solidFill>
              </a:rPr>
              <a:t>We are strategic partners.  </a:t>
            </a:r>
            <a:endParaRPr lang="en-US" sz="2000" dirty="0">
              <a:solidFill>
                <a:srgbClr val="DB3024"/>
              </a:solidFill>
            </a:endParaRPr>
          </a:p>
          <a:p>
            <a:pPr>
              <a:buClr>
                <a:srgbClr val="DB3024"/>
              </a:buClr>
            </a:pPr>
            <a:r>
              <a:rPr lang="en-US" sz="2000" b="1" dirty="0">
                <a:solidFill>
                  <a:srgbClr val="DB3024"/>
                </a:solidFill>
              </a:rPr>
              <a:t>We use data to make informed decisions.  </a:t>
            </a:r>
            <a:endParaRPr lang="en-US" sz="2000" dirty="0">
              <a:solidFill>
                <a:srgbClr val="DB3024"/>
              </a:solidFill>
            </a:endParaRPr>
          </a:p>
          <a:p>
            <a:pPr>
              <a:buClr>
                <a:srgbClr val="DB3024"/>
              </a:buClr>
            </a:pPr>
            <a:r>
              <a:rPr lang="en-US" sz="2000" b="1" dirty="0">
                <a:solidFill>
                  <a:srgbClr val="DB3024"/>
                </a:solidFill>
              </a:rPr>
              <a:t>And we don’t hesitate to have an opinion, make a decision, and then live or die by the results.</a:t>
            </a:r>
            <a:endParaRPr lang="en-US" sz="2000" dirty="0">
              <a:solidFill>
                <a:srgbClr val="DB3024"/>
              </a:solidFill>
            </a:endParaRPr>
          </a:p>
          <a:p>
            <a:pPr marL="0" indent="0">
              <a:buNone/>
            </a:pPr>
            <a:endParaRPr lang="en-US" sz="1400" dirty="0">
              <a:solidFill>
                <a:srgbClr val="333333"/>
              </a:solidFill>
            </a:endParaRPr>
          </a:p>
        </p:txBody>
      </p:sp>
    </p:spTree>
    <p:extLst>
      <p:ext uri="{BB962C8B-B14F-4D97-AF65-F5344CB8AC3E}">
        <p14:creationId xmlns:p14="http://schemas.microsoft.com/office/powerpoint/2010/main" val="1780971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047632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44545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499697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509712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2557424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3938115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823159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98E15-CE95-4D7B-9861-719B8E81FBF8}"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2353203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98E15-CE95-4D7B-9861-719B8E81FBF8}"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2975171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98E15-CE95-4D7B-9861-719B8E81FBF8}" type="datetimeFigureOut">
              <a:rPr lang="en-US" smtClean="0"/>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372122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FFB0E8A-4479-4102-8856-EF85523E5AE0}" type="datetime1">
              <a:rPr lang="en-US" smtClean="0"/>
              <a:t>9/24/2021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232031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C98E15-CE95-4D7B-9861-719B8E81FBF8}"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2452281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8E15-CE95-4D7B-9861-719B8E81FBF8}"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1661554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98E15-CE95-4D7B-9861-719B8E81FBF8}"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2366753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98E15-CE95-4D7B-9861-719B8E81FBF8}"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1001688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3220950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1116526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9/24/2021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335801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8FAA3C1-E0D3-4B12-8C96-7EC601AA609F}" type="datetime1">
              <a:rPr lang="en-US" smtClean="0"/>
              <a:t>9/24/2021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83464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3D9CEF3-DDFE-41EB-BCF4-E8F46CFF5BB1}" type="datetime1">
              <a:rPr lang="en-US" smtClean="0"/>
              <a:t>9/24/2021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24094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4B96210-E371-4E9C-92F5-141CE9D797E2}" type="datetime1">
              <a:rPr lang="en-US" smtClean="0"/>
              <a:t>9/24/2021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81949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FC8BEF7-C83A-4C1E-BA82-803611E7A80D}" type="datetime1">
              <a:rPr lang="en-US" smtClean="0"/>
              <a:t>9/24/2021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43684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CE2AEE-460B-437F-83C6-133AE31570B4}" type="datetime1">
              <a:rPr lang="en-US" smtClean="0"/>
              <a:t>9/24/2021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20723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CED9539-3045-4A7E-818A-FA78C65E0A95}" type="datetime1">
              <a:rPr lang="en-US" smtClean="0"/>
              <a:t>9/24/2021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53459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4A824-77EE-4937-90A6-77C265305C83}" type="datetime1">
              <a:rPr lang="en-US" smtClean="0"/>
              <a:t>9/24/2021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01ECB-9F79-DF4C-A9E9-6BFA7BE47661}" type="slidenum">
              <a:rPr lang="en-US" smtClean="0"/>
              <a:t>‹#›</a:t>
            </a:fld>
            <a:endParaRPr lang="en-US" dirty="0"/>
          </a:p>
        </p:txBody>
      </p:sp>
      <p:sp>
        <p:nvSpPr>
          <p:cNvPr id="7" name="Rectangle 6">
            <a:extLst>
              <a:ext uri="{FF2B5EF4-FFF2-40B4-BE49-F238E27FC236}">
                <a16:creationId xmlns:a16="http://schemas.microsoft.com/office/drawing/2014/main" id="{7D682C56-2AA4-6A45-9C9C-F696A2A89B73}"/>
              </a:ext>
            </a:extLst>
          </p:cNvPr>
          <p:cNvSpPr/>
          <p:nvPr userDrawn="1"/>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541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C3F17-1C56-C642-AC24-7D4113A27CB1}" type="datetimeFigureOut">
              <a:rPr lang="en-US" smtClean="0"/>
              <a:t>9/24/2021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01ECB-9F79-DF4C-A9E9-6BFA7BE47661}" type="slidenum">
              <a:rPr lang="en-US" smtClean="0"/>
              <a:t>‹#›</a:t>
            </a:fld>
            <a:endParaRPr lang="en-US" dirty="0"/>
          </a:p>
        </p:txBody>
      </p:sp>
      <p:sp>
        <p:nvSpPr>
          <p:cNvPr id="7" name="Rectangle 6">
            <a:extLst>
              <a:ext uri="{FF2B5EF4-FFF2-40B4-BE49-F238E27FC236}">
                <a16:creationId xmlns:a16="http://schemas.microsoft.com/office/drawing/2014/main" id="{7D682C56-2AA4-6A45-9C9C-F696A2A89B73}"/>
              </a:ext>
            </a:extLst>
          </p:cNvPr>
          <p:cNvSpPr/>
          <p:nvPr userDrawn="1"/>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38669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47C98E15-CE95-4D7B-9861-719B8E81FBF8}" type="datetimeFigureOut">
              <a:rPr lang="en-US" smtClean="0"/>
              <a:pPr/>
              <a:t>9/24/2021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ABF09380-07AB-45E5-91C0-19E6DE7A3FCA}" type="slidenum">
              <a:rPr lang="en-US" smtClean="0"/>
              <a:pPr/>
              <a:t>‹#›</a:t>
            </a:fld>
            <a:endParaRPr lang="en-US"/>
          </a:p>
        </p:txBody>
      </p:sp>
    </p:spTree>
    <p:extLst>
      <p:ext uri="{BB962C8B-B14F-4D97-AF65-F5344CB8AC3E}">
        <p14:creationId xmlns:p14="http://schemas.microsoft.com/office/powerpoint/2010/main" val="18361418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6.xml"/><Relationship Id="rId5" Type="http://schemas.openxmlformats.org/officeDocument/2006/relationships/image" Target="../media/image5.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6.xml"/><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chart" Target="../charts/chart14.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6.xml"/><Relationship Id="rId5" Type="http://schemas.openxmlformats.org/officeDocument/2006/relationships/image" Target="../media/image5.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6.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chart" Target="../charts/char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23.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2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7.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26.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28.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6.xml"/><Relationship Id="rId5" Type="http://schemas.openxmlformats.org/officeDocument/2006/relationships/image" Target="../media/image5.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29.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30.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chart" Target="../charts/chart32.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chart" Target="../charts/chart36.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3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mailto:neil@po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novations to begin at City Hall - City of Overland Park, Kansas">
            <a:extLst>
              <a:ext uri="{FF2B5EF4-FFF2-40B4-BE49-F238E27FC236}">
                <a16:creationId xmlns:a16="http://schemas.microsoft.com/office/drawing/2014/main" id="{4F7FA5AB-1A4D-4E1B-BB14-8AC6848BD341}"/>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422643"/>
            <a:ext cx="9144000" cy="54537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F08E2D7-68A7-4EBA-93A5-0E68B0703411}"/>
              </a:ext>
            </a:extLst>
          </p:cNvPr>
          <p:cNvSpPr/>
          <p:nvPr/>
        </p:nvSpPr>
        <p:spPr>
          <a:xfrm>
            <a:off x="6253022" y="82413"/>
            <a:ext cx="2396028" cy="1016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8D6982-06C8-40AD-B576-9AAFAD99D438}"/>
              </a:ext>
            </a:extLst>
          </p:cNvPr>
          <p:cNvSpPr/>
          <p:nvPr/>
        </p:nvSpPr>
        <p:spPr>
          <a:xfrm>
            <a:off x="0" y="-20320"/>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55082" y="3660027"/>
            <a:ext cx="8132276" cy="1921686"/>
          </a:xfrm>
          <a:prstGeom prst="rect">
            <a:avLst/>
          </a:prstGeom>
        </p:spPr>
        <p:txBody>
          <a:bodyPr vert="horz" lIns="0" tIns="0" rIns="0" bIns="0" anchor="t">
            <a:noAutofit/>
          </a:bodyPr>
          <a:lstStyle/>
          <a:p>
            <a:r>
              <a:rPr lang="en-US" sz="4800" b="1" dirty="0">
                <a:solidFill>
                  <a:srgbClr val="333333"/>
                </a:solidFill>
              </a:rPr>
              <a:t>A Poll of 500 </a:t>
            </a:r>
            <a:br>
              <a:rPr lang="en-US" sz="4800" b="1" dirty="0">
                <a:solidFill>
                  <a:srgbClr val="333333"/>
                </a:solidFill>
              </a:rPr>
            </a:br>
            <a:r>
              <a:rPr lang="en-US" sz="4800" b="1" dirty="0">
                <a:solidFill>
                  <a:srgbClr val="333333"/>
                </a:solidFill>
              </a:rPr>
              <a:t>Overland Park Voters </a:t>
            </a:r>
          </a:p>
        </p:txBody>
      </p:sp>
      <p:sp>
        <p:nvSpPr>
          <p:cNvPr id="10" name="Title 1">
            <a:extLst>
              <a:ext uri="{FF2B5EF4-FFF2-40B4-BE49-F238E27FC236}">
                <a16:creationId xmlns:a16="http://schemas.microsoft.com/office/drawing/2014/main" id="{81B66EB5-103E-BA42-B5DE-79DF039C36F2}"/>
              </a:ext>
            </a:extLst>
          </p:cNvPr>
          <p:cNvSpPr txBox="1">
            <a:spLocks/>
          </p:cNvSpPr>
          <p:nvPr/>
        </p:nvSpPr>
        <p:spPr>
          <a:xfrm>
            <a:off x="134615" y="6021333"/>
            <a:ext cx="7772400" cy="724440"/>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600" normalizeH="0" baseline="0" noProof="0" dirty="0">
                <a:ln>
                  <a:noFill/>
                </a:ln>
                <a:solidFill>
                  <a:srgbClr val="DB3024"/>
                </a:solidFill>
                <a:effectLst>
                  <a:outerShdw blurRad="38100" dist="38100" dir="2700000" algn="tl">
                    <a:srgbClr val="000000">
                      <a:alpha val="43137"/>
                    </a:srgbClr>
                  </a:outerShdw>
                </a:effectLst>
                <a:uLnTx/>
                <a:uFillTx/>
                <a:latin typeface="Calibri" panose="020F0502020204030204"/>
                <a:ea typeface="+mj-ea"/>
                <a:cs typeface="+mj-cs"/>
              </a:rPr>
              <a:t>PREPARED BY: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333333"/>
                </a:solidFill>
                <a:effectLst/>
                <a:uLnTx/>
                <a:uFillTx/>
                <a:latin typeface="Calibri" panose="020F0502020204030204"/>
                <a:ea typeface="+mj-ea"/>
                <a:cs typeface="+mj-cs"/>
              </a:rPr>
              <a:t>Neil Newhouse, Partner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panose="020F0502020204030204"/>
              <a:ea typeface="+mj-ea"/>
              <a:cs typeface="+mj-cs"/>
            </a:endParaRP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D9DE66A-CB53-4ED6-B7C4-DBB48DDBF25D}"/>
              </a:ext>
            </a:extLst>
          </p:cNvPr>
          <p:cNvSpPr txBox="1">
            <a:spLocks/>
          </p:cNvSpPr>
          <p:nvPr/>
        </p:nvSpPr>
        <p:spPr>
          <a:xfrm>
            <a:off x="92557" y="4848990"/>
            <a:ext cx="2514621" cy="293103"/>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200" dirty="0">
                <a:solidFill>
                  <a:srgbClr val="333333"/>
                </a:solidFill>
                <a:latin typeface="Calibri" panose="020F0502020204030204"/>
              </a:rPr>
              <a:t>September 21</a:t>
            </a:r>
            <a:r>
              <a:rPr kumimoji="0" lang="en-US" sz="2200" b="0" i="0" u="none" strike="noStrike" kern="1200" cap="none" spc="0" normalizeH="0" baseline="0" noProof="0" dirty="0">
                <a:ln>
                  <a:noFill/>
                </a:ln>
                <a:solidFill>
                  <a:srgbClr val="333333"/>
                </a:solidFill>
                <a:effectLst/>
                <a:uLnTx/>
                <a:uFillTx/>
                <a:latin typeface="Calibri" panose="020F0502020204030204"/>
                <a:ea typeface="+mj-ea"/>
                <a:cs typeface="+mj-cs"/>
              </a:rPr>
              <a:t>, 2021</a:t>
            </a: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641865"/>
            <a:ext cx="9706134" cy="726136"/>
          </a:xfrm>
          <a:prstGeom prst="rect">
            <a:avLst/>
          </a:prstGeom>
        </p:spPr>
      </p:pic>
      <p:pic>
        <p:nvPicPr>
          <p:cNvPr id="4" name="Picture 3" descr="A close up of a logo&#10;&#10;Description automatically generated">
            <a:extLst>
              <a:ext uri="{FF2B5EF4-FFF2-40B4-BE49-F238E27FC236}">
                <a16:creationId xmlns:a16="http://schemas.microsoft.com/office/drawing/2014/main" id="{42578817-D628-4AB8-BC7D-AC93E59D7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70" y="93854"/>
            <a:ext cx="2775310" cy="126857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2297DB5-CB82-4E91-92FA-1E051F7136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806" y="651267"/>
            <a:ext cx="2396029" cy="584198"/>
          </a:xfrm>
          <a:prstGeom prst="rect">
            <a:avLst/>
          </a:prstGeom>
        </p:spPr>
      </p:pic>
      <p:pic>
        <p:nvPicPr>
          <p:cNvPr id="6" name="Picture 5">
            <a:extLst>
              <a:ext uri="{FF2B5EF4-FFF2-40B4-BE49-F238E27FC236}">
                <a16:creationId xmlns:a16="http://schemas.microsoft.com/office/drawing/2014/main" id="{07594496-94BA-4C5D-BC4C-1D3E197DD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8107" y="126066"/>
            <a:ext cx="3869428" cy="437906"/>
          </a:xfrm>
          <a:prstGeom prst="rect">
            <a:avLst/>
          </a:prstGeom>
        </p:spPr>
      </p:pic>
    </p:spTree>
    <p:extLst>
      <p:ext uri="{BB962C8B-B14F-4D97-AF65-F5344CB8AC3E}">
        <p14:creationId xmlns:p14="http://schemas.microsoft.com/office/powerpoint/2010/main" val="113354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BOTTOM LINE</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276381" y="1038817"/>
            <a:ext cx="8796597"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C0504D"/>
              </a:buClr>
              <a:buSzTx/>
              <a:buFont typeface="Arial" panose="020B0604020202020204" pitchFamily="34" charset="0"/>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While Overland Park voters are overwhelmingly positive about the direction of the city, their quality of life and political leadership, the major concerns raised by voters revolve around how to manage the growth of the city.  From traffic congestion to road repairs, from tax rates to the construction of apartment complexes, longer term residents fear the changes will disrupt their quality of life, while younger and shorter-term residents want to share in the </a:t>
            </a:r>
            <a:r>
              <a:rPr lang="en-US" sz="2400" b="1" dirty="0">
                <a:solidFill>
                  <a:srgbClr val="333333"/>
                </a:solidFill>
                <a:latin typeface="Calibri" panose="020F0502020204030204"/>
              </a:rPr>
              <a:t>glow</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 of Overland Park.</a:t>
            </a:r>
          </a:p>
          <a:p>
            <a:pPr marL="0" marR="0" lvl="0" indent="0" algn="l" defTabSz="914400" rtl="0" eaLnBrk="1" fontAlgn="auto" latinLnBrk="0" hangingPunct="1">
              <a:lnSpc>
                <a:spcPct val="100000"/>
              </a:lnSpc>
              <a:spcBef>
                <a:spcPts val="0"/>
              </a:spcBef>
              <a:spcAft>
                <a:spcPts val="1200"/>
              </a:spcAft>
              <a:buClr>
                <a:srgbClr val="C0504D"/>
              </a:buClr>
              <a:buSzTx/>
              <a:buFont typeface="Arial" panose="020B0604020202020204" pitchFamily="34" charset="0"/>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No doubt, low tax rates are important and an attractive benefit of living in Overland Park.  But, they are not the end-all and be-all.  Overland Park voters don’t even recognize that their property tax rates are lower than their neighbors and, just as importantly, they really don’t seem to care that much.  </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F30F8E0-EB1D-4DBA-985C-30C10CA57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D92FA3C4-ECCF-41E9-94E1-FE627E383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17" name="Picture 16">
            <a:extLst>
              <a:ext uri="{FF2B5EF4-FFF2-40B4-BE49-F238E27FC236}">
                <a16:creationId xmlns:a16="http://schemas.microsoft.com/office/drawing/2014/main" id="{442F5EFF-53EE-4FBE-906F-C45946F65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230963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BOTTOM LINE</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276381" y="1038817"/>
            <a:ext cx="8716699"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C0504D"/>
              </a:buClr>
              <a:buSzTx/>
              <a:buFont typeface="Arial" panose="020B0604020202020204" pitchFamily="34" charset="0"/>
              <a:buNone/>
              <a:tabLst/>
              <a:defRPr/>
            </a:pPr>
            <a:r>
              <a:rPr lang="en-US" sz="2400" b="1" dirty="0">
                <a:solidFill>
                  <a:srgbClr val="333333"/>
                </a:solidFill>
                <a:latin typeface="Calibri" panose="020F0502020204030204"/>
              </a:rPr>
              <a:t>Residents</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 simply don’t want to feel like they are being gouged, they want city government to watch their tax dollars carefully, and they want to maintain their quality of life.  This is not to say that there won’t be significant push-back from voter groups opposed to higher taxes.  Of course, there will be, and it could be strong.  But if higher taxes are linked directly to solving issues like congestion, schools, teachers or mental health, they are likely to be embraced.</a:t>
            </a:r>
          </a:p>
          <a:p>
            <a:pPr marL="0" marR="0" lvl="0" indent="0" algn="l" defTabSz="914400" rtl="0" eaLnBrk="1" fontAlgn="auto" latinLnBrk="0" hangingPunct="1">
              <a:lnSpc>
                <a:spcPct val="100000"/>
              </a:lnSpc>
              <a:spcBef>
                <a:spcPts val="0"/>
              </a:spcBef>
              <a:spcAft>
                <a:spcPts val="1200"/>
              </a:spcAft>
              <a:buClr>
                <a:srgbClr val="C0504D"/>
              </a:buClr>
              <a:buSzTx/>
              <a:buFont typeface="Arial" panose="020B0604020202020204" pitchFamily="34" charset="0"/>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The bottom line here is that Overland Park’s political leadership is faced with the same issues that it has managed pretty effectively over the last 30-40 years – how to manage the growth of an appealing community that is a magnet for area residents because of its high quality of life.</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A49E111C-C26B-406F-8AE8-555DCC6275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CACD2B0-593F-4F1E-9632-093B2EC3F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17" name="Picture 16">
            <a:extLst>
              <a:ext uri="{FF2B5EF4-FFF2-40B4-BE49-F238E27FC236}">
                <a16:creationId xmlns:a16="http://schemas.microsoft.com/office/drawing/2014/main" id="{FBEEA406-7F9F-4A75-9951-267A30913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346647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novations to begin at City Hall - City of Overland Park, Kansas">
            <a:extLst>
              <a:ext uri="{FF2B5EF4-FFF2-40B4-BE49-F238E27FC236}">
                <a16:creationId xmlns:a16="http://schemas.microsoft.com/office/drawing/2014/main" id="{82F63D67-88A8-47B2-AE84-EC914850606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3854"/>
            <a:ext cx="9144000" cy="54537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406119"/>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230505" y="5897157"/>
            <a:ext cx="8132276" cy="1921686"/>
          </a:xfrm>
          <a:prstGeom prst="rect">
            <a:avLst/>
          </a:prstGeom>
        </p:spPr>
        <p:txBody>
          <a:bodyPr vert="horz" lIns="0" tIns="0" rIns="0" bIns="0" anchor="t">
            <a:noAutofit/>
          </a:bodyPr>
          <a:lstStyle/>
          <a:p>
            <a:r>
              <a:rPr lang="en-US" sz="4800" b="1" dirty="0">
                <a:solidFill>
                  <a:schemeClr val="bg1"/>
                </a:solidFill>
              </a:rPr>
              <a:t>Key Poll Findings</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97479"/>
            <a:ext cx="9706134" cy="72613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8777AA8-6F53-468E-BF71-30926CFC0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05" y="535401"/>
            <a:ext cx="3625027" cy="883852"/>
          </a:xfrm>
          <a:prstGeom prst="rect">
            <a:avLst/>
          </a:prstGeom>
        </p:spPr>
      </p:pic>
      <p:pic>
        <p:nvPicPr>
          <p:cNvPr id="14" name="Picture 13">
            <a:extLst>
              <a:ext uri="{FF2B5EF4-FFF2-40B4-BE49-F238E27FC236}">
                <a16:creationId xmlns:a16="http://schemas.microsoft.com/office/drawing/2014/main" id="{EB37F00D-1645-4191-A94E-35332C956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 y="1627408"/>
            <a:ext cx="4811597" cy="544532"/>
          </a:xfrm>
          <a:prstGeom prst="rect">
            <a:avLst/>
          </a:prstGeom>
        </p:spPr>
      </p:pic>
    </p:spTree>
    <p:extLst>
      <p:ext uri="{BB962C8B-B14F-4D97-AF65-F5344CB8AC3E}">
        <p14:creationId xmlns:p14="http://schemas.microsoft.com/office/powerpoint/2010/main" val="162871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As we found nearly a decade ago, Overland Park voters overwhelmingly believe the city is headed in the right direction.</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260993" y="6301824"/>
            <a:ext cx="4622015"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Generally speaking, would you say that things in Overland Park are going in the right direction, or have they pretty seriously gotten off on the wrong track?</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extLst>
              <p:ext uri="{D42A27DB-BD31-4B8C-83A1-F6EECF244321}">
                <p14:modId xmlns:p14="http://schemas.microsoft.com/office/powerpoint/2010/main" val="914004490"/>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3797810" y="1604104"/>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B1B29082-3FA0-4252-B93D-82EBD8CDF3B5}"/>
              </a:ext>
            </a:extLst>
          </p:cNvPr>
          <p:cNvSpPr/>
          <p:nvPr/>
        </p:nvSpPr>
        <p:spPr>
          <a:xfrm>
            <a:off x="2634180" y="156826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A89B4AF-5950-4F4E-A2D4-E06301D4437C}"/>
              </a:ext>
            </a:extLst>
          </p:cNvPr>
          <p:cNvSpPr/>
          <p:nvPr/>
        </p:nvSpPr>
        <p:spPr>
          <a:xfrm>
            <a:off x="933049" y="156826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43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5DDCDD6-CFFA-4464-A4AA-8E45D56788DB}"/>
              </a:ext>
            </a:extLst>
          </p:cNvPr>
          <p:cNvSpPr/>
          <p:nvPr/>
        </p:nvSpPr>
        <p:spPr>
          <a:xfrm>
            <a:off x="4233781" y="156826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6E6DD22-F87E-44A6-AD5A-BD6AF5535E9E}"/>
              </a:ext>
            </a:extLst>
          </p:cNvPr>
          <p:cNvSpPr/>
          <p:nvPr/>
        </p:nvSpPr>
        <p:spPr>
          <a:xfrm>
            <a:off x="7200075" y="156826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65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7F081A0-AF21-4E49-87B1-4F7395F2EDB0}"/>
              </a:ext>
            </a:extLst>
          </p:cNvPr>
          <p:cNvSpPr/>
          <p:nvPr/>
        </p:nvSpPr>
        <p:spPr>
          <a:xfrm>
            <a:off x="5926353" y="156826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62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descr="A picture containing text&#10;&#10;Description automatically generated">
            <a:extLst>
              <a:ext uri="{FF2B5EF4-FFF2-40B4-BE49-F238E27FC236}">
                <a16:creationId xmlns:a16="http://schemas.microsoft.com/office/drawing/2014/main" id="{01EE689C-CCBD-4359-8893-726EEE23D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3" name="Picture 22">
            <a:extLst>
              <a:ext uri="{FF2B5EF4-FFF2-40B4-BE49-F238E27FC236}">
                <a16:creationId xmlns:a16="http://schemas.microsoft.com/office/drawing/2014/main" id="{8D07C906-CFF6-4A9E-957C-F7DEC067D678}"/>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305230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That optimism clearly cuts across geography.</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BBAC6FC-AB5D-402B-9722-FBF67CDD4FE3}"/>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F56E8CFD-4556-4BD3-9329-F3BF0B9BFA60}"/>
              </a:ext>
            </a:extLst>
          </p:cNvPr>
          <p:cNvGraphicFramePr/>
          <p:nvPr>
            <p:extLst>
              <p:ext uri="{D42A27DB-BD31-4B8C-83A1-F6EECF244321}">
                <p14:modId xmlns:p14="http://schemas.microsoft.com/office/powerpoint/2010/main" val="2571845813"/>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06462995-11AE-4F2B-AD71-E923D4DFA9D0}"/>
              </a:ext>
            </a:extLst>
          </p:cNvPr>
          <p:cNvSpPr/>
          <p:nvPr/>
        </p:nvSpPr>
        <p:spPr>
          <a:xfrm>
            <a:off x="3631790" y="1398619"/>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5C7CF06-3A5E-406E-A5FF-59E795D64B95}"/>
              </a:ext>
            </a:extLst>
          </p:cNvPr>
          <p:cNvSpPr/>
          <p:nvPr/>
        </p:nvSpPr>
        <p:spPr>
          <a:xfrm>
            <a:off x="952013" y="1393289"/>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ABB8F48-FE04-409D-B731-E12160126CA5}"/>
              </a:ext>
            </a:extLst>
          </p:cNvPr>
          <p:cNvSpPr/>
          <p:nvPr/>
        </p:nvSpPr>
        <p:spPr>
          <a:xfrm>
            <a:off x="6297135" y="138956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+5</a:t>
            </a:r>
            <a:r>
              <a:rPr lang="en-US" dirty="0">
                <a:solidFill>
                  <a:srgbClr val="4C7BD1"/>
                </a:solidFill>
                <a:latin typeface="Calibri" panose="020F0502020204030204"/>
              </a:rPr>
              <a:t>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E185EAB-3124-4CF7-8450-2305E5F90E6C}"/>
              </a:ext>
            </a:extLst>
          </p:cNvPr>
          <p:cNvSpPr/>
          <p:nvPr/>
        </p:nvSpPr>
        <p:spPr>
          <a:xfrm>
            <a:off x="2293590" y="1393289"/>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71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293095F-EC88-40BB-9F96-5BE8DE2AC6AA}"/>
              </a:ext>
            </a:extLst>
          </p:cNvPr>
          <p:cNvSpPr/>
          <p:nvPr/>
        </p:nvSpPr>
        <p:spPr>
          <a:xfrm>
            <a:off x="4978253" y="1393289"/>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5BD4C02F-E786-4406-9694-8130B53CC742}"/>
              </a:ext>
            </a:extLst>
          </p:cNvPr>
          <p:cNvSpPr/>
          <p:nvPr/>
        </p:nvSpPr>
        <p:spPr>
          <a:xfrm>
            <a:off x="7571162" y="138956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8BD2C40-7C98-4DE6-BCEB-CBB5DB888D8A}"/>
              </a:ext>
            </a:extLst>
          </p:cNvPr>
          <p:cNvSpPr/>
          <p:nvPr/>
        </p:nvSpPr>
        <p:spPr>
          <a:xfrm>
            <a:off x="2260993" y="6301824"/>
            <a:ext cx="4622015"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Generally speaking, would you say that things in Overland Park are going in the right direction, or have they pretty seriously gotten off on the wrong track?</a:t>
            </a:r>
          </a:p>
        </p:txBody>
      </p:sp>
      <p:pic>
        <p:nvPicPr>
          <p:cNvPr id="18" name="Picture 17" descr="A picture containing text&#10;&#10;Description automatically generated">
            <a:extLst>
              <a:ext uri="{FF2B5EF4-FFF2-40B4-BE49-F238E27FC236}">
                <a16:creationId xmlns:a16="http://schemas.microsoft.com/office/drawing/2014/main" id="{24D45C05-A335-4BF8-B455-0267EC5A1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0" name="Picture 19">
            <a:extLst>
              <a:ext uri="{FF2B5EF4-FFF2-40B4-BE49-F238E27FC236}">
                <a16:creationId xmlns:a16="http://schemas.microsoft.com/office/drawing/2014/main" id="{356258A0-92D9-45C0-BD8F-DD354A6E8135}"/>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357373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There isn’t a single issue that dominates voters’ concerns, but crime/drugs tops the list.</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375636"/>
            <a:ext cx="4294526"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what would you say is the most important priority facing Overland Park's political leaders, that is the issue that you're most concerned about?</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8" name="Chart Placeholder 4">
            <a:extLst>
              <a:ext uri="{FF2B5EF4-FFF2-40B4-BE49-F238E27FC236}">
                <a16:creationId xmlns:a16="http://schemas.microsoft.com/office/drawing/2014/main" id="{FFA7FA3C-D226-4956-B0B4-0021142137A4}"/>
              </a:ext>
            </a:extLst>
          </p:cNvPr>
          <p:cNvGraphicFramePr>
            <a:graphicFrameLocks/>
          </p:cNvGraphicFramePr>
          <p:nvPr>
            <p:extLst>
              <p:ext uri="{D42A27DB-BD31-4B8C-83A1-F6EECF244321}">
                <p14:modId xmlns:p14="http://schemas.microsoft.com/office/powerpoint/2010/main" val="3772917299"/>
              </p:ext>
            </p:extLst>
          </p:nvPr>
        </p:nvGraphicFramePr>
        <p:xfrm>
          <a:off x="1090350" y="1223225"/>
          <a:ext cx="9144000" cy="5122863"/>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C5DDE9A3-9BC9-43A4-9ECE-B02E4070BA77}"/>
              </a:ext>
            </a:extLst>
          </p:cNvPr>
          <p:cNvSpPr/>
          <p:nvPr/>
        </p:nvSpPr>
        <p:spPr>
          <a:xfrm>
            <a:off x="3070342" y="1267076"/>
            <a:ext cx="1986634"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%Most Concerned </a:t>
            </a:r>
          </a:p>
        </p:txBody>
      </p:sp>
      <p:sp>
        <p:nvSpPr>
          <p:cNvPr id="3" name="TextBox 2">
            <a:extLst>
              <a:ext uri="{FF2B5EF4-FFF2-40B4-BE49-F238E27FC236}">
                <a16:creationId xmlns:a16="http://schemas.microsoft.com/office/drawing/2014/main" id="{B44ACE35-CDBC-4659-A1C8-D6F3E7B29713}"/>
              </a:ext>
            </a:extLst>
          </p:cNvPr>
          <p:cNvSpPr txBox="1"/>
          <p:nvPr/>
        </p:nvSpPr>
        <p:spPr>
          <a:xfrm>
            <a:off x="1971134" y="1646171"/>
            <a:ext cx="1387885" cy="36932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Crime/Drugs</a:t>
            </a:r>
          </a:p>
        </p:txBody>
      </p:sp>
      <p:sp>
        <p:nvSpPr>
          <p:cNvPr id="12" name="TextBox 11">
            <a:extLst>
              <a:ext uri="{FF2B5EF4-FFF2-40B4-BE49-F238E27FC236}">
                <a16:creationId xmlns:a16="http://schemas.microsoft.com/office/drawing/2014/main" id="{E087FC4C-EFFD-4583-9269-B626A7E8F2A6}"/>
              </a:ext>
            </a:extLst>
          </p:cNvPr>
          <p:cNvSpPr txBox="1"/>
          <p:nvPr/>
        </p:nvSpPr>
        <p:spPr>
          <a:xfrm>
            <a:off x="1971134" y="2509153"/>
            <a:ext cx="1387885" cy="36932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Economic</a:t>
            </a:r>
          </a:p>
        </p:txBody>
      </p:sp>
      <p:sp>
        <p:nvSpPr>
          <p:cNvPr id="13" name="TextBox 12">
            <a:extLst>
              <a:ext uri="{FF2B5EF4-FFF2-40B4-BE49-F238E27FC236}">
                <a16:creationId xmlns:a16="http://schemas.microsoft.com/office/drawing/2014/main" id="{5F7858CC-CC90-4711-91FC-7B35F6E7AB97}"/>
              </a:ext>
            </a:extLst>
          </p:cNvPr>
          <p:cNvSpPr txBox="1"/>
          <p:nvPr/>
        </p:nvSpPr>
        <p:spPr>
          <a:xfrm>
            <a:off x="1942554" y="3402509"/>
            <a:ext cx="1387885" cy="36932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rgbClr val="E7E6E6">
                    <a:lumMod val="25000"/>
                  </a:srgbClr>
                </a:solidFill>
                <a:latin typeface="Calibri" panose="020F0502020204030204"/>
              </a:rPr>
              <a:t>Taxes</a:t>
            </a:r>
            <a:endPar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DF070FD-E2E0-4565-9BEC-0114680276D8}"/>
              </a:ext>
            </a:extLst>
          </p:cNvPr>
          <p:cNvSpPr txBox="1"/>
          <p:nvPr/>
        </p:nvSpPr>
        <p:spPr>
          <a:xfrm>
            <a:off x="1971134" y="2062416"/>
            <a:ext cx="1387885" cy="36932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Education </a:t>
            </a:r>
          </a:p>
        </p:txBody>
      </p:sp>
      <p:sp>
        <p:nvSpPr>
          <p:cNvPr id="16" name="TextBox 15">
            <a:extLst>
              <a:ext uri="{FF2B5EF4-FFF2-40B4-BE49-F238E27FC236}">
                <a16:creationId xmlns:a16="http://schemas.microsoft.com/office/drawing/2014/main" id="{15F8C13D-0207-4679-BD91-B84962A7082E}"/>
              </a:ext>
            </a:extLst>
          </p:cNvPr>
          <p:cNvSpPr txBox="1"/>
          <p:nvPr/>
        </p:nvSpPr>
        <p:spPr>
          <a:xfrm>
            <a:off x="1479561" y="4336628"/>
            <a:ext cx="1877576"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Health Issues </a:t>
            </a:r>
          </a:p>
        </p:txBody>
      </p:sp>
      <p:sp>
        <p:nvSpPr>
          <p:cNvPr id="17" name="TextBox 16">
            <a:extLst>
              <a:ext uri="{FF2B5EF4-FFF2-40B4-BE49-F238E27FC236}">
                <a16:creationId xmlns:a16="http://schemas.microsoft.com/office/drawing/2014/main" id="{D12CEB49-62C8-4311-8E4F-173FA9857F28}"/>
              </a:ext>
            </a:extLst>
          </p:cNvPr>
          <p:cNvSpPr txBox="1"/>
          <p:nvPr/>
        </p:nvSpPr>
        <p:spPr>
          <a:xfrm>
            <a:off x="1626861" y="3739549"/>
            <a:ext cx="1730276"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State/Local Government </a:t>
            </a:r>
          </a:p>
        </p:txBody>
      </p:sp>
      <p:sp>
        <p:nvSpPr>
          <p:cNvPr id="20" name="TextBox 19">
            <a:extLst>
              <a:ext uri="{FF2B5EF4-FFF2-40B4-BE49-F238E27FC236}">
                <a16:creationId xmlns:a16="http://schemas.microsoft.com/office/drawing/2014/main" id="{D315D1DE-50DB-4ADC-B78D-B367D3DDA8E1}"/>
              </a:ext>
            </a:extLst>
          </p:cNvPr>
          <p:cNvSpPr txBox="1"/>
          <p:nvPr/>
        </p:nvSpPr>
        <p:spPr>
          <a:xfrm>
            <a:off x="764965" y="2973973"/>
            <a:ext cx="2565474"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Growth/Transportation </a:t>
            </a:r>
          </a:p>
        </p:txBody>
      </p:sp>
      <p:sp>
        <p:nvSpPr>
          <p:cNvPr id="21" name="TextBox 20">
            <a:extLst>
              <a:ext uri="{FF2B5EF4-FFF2-40B4-BE49-F238E27FC236}">
                <a16:creationId xmlns:a16="http://schemas.microsoft.com/office/drawing/2014/main" id="{F9947B93-4B9F-4C09-8E58-DB3972C461C5}"/>
              </a:ext>
            </a:extLst>
          </p:cNvPr>
          <p:cNvSpPr txBox="1"/>
          <p:nvPr/>
        </p:nvSpPr>
        <p:spPr>
          <a:xfrm>
            <a:off x="999857" y="5143126"/>
            <a:ext cx="2338971"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Energy/Environment </a:t>
            </a:r>
          </a:p>
        </p:txBody>
      </p:sp>
      <p:sp>
        <p:nvSpPr>
          <p:cNvPr id="22" name="TextBox 21">
            <a:extLst>
              <a:ext uri="{FF2B5EF4-FFF2-40B4-BE49-F238E27FC236}">
                <a16:creationId xmlns:a16="http://schemas.microsoft.com/office/drawing/2014/main" id="{A2CB71B2-388F-43B4-A3A8-B86BF67DF243}"/>
              </a:ext>
            </a:extLst>
          </p:cNvPr>
          <p:cNvSpPr txBox="1"/>
          <p:nvPr/>
        </p:nvSpPr>
        <p:spPr>
          <a:xfrm>
            <a:off x="1018166" y="4763579"/>
            <a:ext cx="2338971"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Other/Local Issues </a:t>
            </a:r>
          </a:p>
        </p:txBody>
      </p:sp>
      <p:sp>
        <p:nvSpPr>
          <p:cNvPr id="24" name="TextBox 23">
            <a:extLst>
              <a:ext uri="{FF2B5EF4-FFF2-40B4-BE49-F238E27FC236}">
                <a16:creationId xmlns:a16="http://schemas.microsoft.com/office/drawing/2014/main" id="{20CA9FF5-FC48-4566-927A-0BF2D9A94E88}"/>
              </a:ext>
            </a:extLst>
          </p:cNvPr>
          <p:cNvSpPr txBox="1"/>
          <p:nvPr/>
        </p:nvSpPr>
        <p:spPr>
          <a:xfrm>
            <a:off x="612396" y="5629980"/>
            <a:ext cx="2744741"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No Problems/Don’t Know </a:t>
            </a:r>
          </a:p>
        </p:txBody>
      </p:sp>
      <p:pic>
        <p:nvPicPr>
          <p:cNvPr id="25" name="Picture 24" descr="A picture containing text&#10;&#10;Description automatically generated">
            <a:extLst>
              <a:ext uri="{FF2B5EF4-FFF2-40B4-BE49-F238E27FC236}">
                <a16:creationId xmlns:a16="http://schemas.microsoft.com/office/drawing/2014/main" id="{484DB2CD-A596-476D-90E1-DDD0B7571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3" name="Picture 22">
            <a:extLst>
              <a:ext uri="{FF2B5EF4-FFF2-40B4-BE49-F238E27FC236}">
                <a16:creationId xmlns:a16="http://schemas.microsoft.com/office/drawing/2014/main" id="{D8F668AC-13EA-4800-A20F-24184BCA459A}"/>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465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Overland Park voters overwhelmingly approve of the job Mayor Gerlach has done.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260993" y="6301824"/>
            <a:ext cx="4622015"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do you approve or disapprove of the job Carl Gerlach has done as the Mayor of Overland Park?</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extLst>
              <p:ext uri="{D42A27DB-BD31-4B8C-83A1-F6EECF244321}">
                <p14:modId xmlns:p14="http://schemas.microsoft.com/office/powerpoint/2010/main" val="1091992771"/>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673ABABC-F635-4F99-8A29-46433D0FEAAF}"/>
              </a:ext>
            </a:extLst>
          </p:cNvPr>
          <p:cNvSpPr txBox="1"/>
          <p:nvPr/>
        </p:nvSpPr>
        <p:spPr>
          <a:xfrm>
            <a:off x="818072" y="4171159"/>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2632168" y="1469880"/>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B1B29082-3FA0-4252-B93D-82EBD8CDF3B5}"/>
              </a:ext>
            </a:extLst>
          </p:cNvPr>
          <p:cNvSpPr/>
          <p:nvPr/>
        </p:nvSpPr>
        <p:spPr>
          <a:xfrm>
            <a:off x="3263689" y="1835665"/>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A89B4AF-5950-4F4E-A2D4-E06301D4437C}"/>
              </a:ext>
            </a:extLst>
          </p:cNvPr>
          <p:cNvSpPr/>
          <p:nvPr/>
        </p:nvSpPr>
        <p:spPr>
          <a:xfrm>
            <a:off x="1277067" y="1830530"/>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5DDCDD6-CFFA-4464-A4AA-8E45D56788DB}"/>
              </a:ext>
            </a:extLst>
          </p:cNvPr>
          <p:cNvSpPr/>
          <p:nvPr/>
        </p:nvSpPr>
        <p:spPr>
          <a:xfrm>
            <a:off x="5231882" y="1830530"/>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+50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6E6DD22-F87E-44A6-AD5A-BD6AF5535E9E}"/>
              </a:ext>
            </a:extLst>
          </p:cNvPr>
          <p:cNvSpPr/>
          <p:nvPr/>
        </p:nvSpPr>
        <p:spPr>
          <a:xfrm>
            <a:off x="7200075" y="1830530"/>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60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66EABCC4-65E2-448B-9715-1EB995ADA347}"/>
              </a:ext>
            </a:extLst>
          </p:cNvPr>
          <p:cNvSpPr txBox="1"/>
          <p:nvPr/>
        </p:nvSpPr>
        <p:spPr>
          <a:xfrm>
            <a:off x="2810956" y="3940327"/>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24</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sp>
        <p:nvSpPr>
          <p:cNvPr id="26" name="TextBox 25">
            <a:extLst>
              <a:ext uri="{FF2B5EF4-FFF2-40B4-BE49-F238E27FC236}">
                <a16:creationId xmlns:a16="http://schemas.microsoft.com/office/drawing/2014/main" id="{35781064-E6C2-4136-9FB2-761B17AB730B}"/>
              </a:ext>
            </a:extLst>
          </p:cNvPr>
          <p:cNvSpPr txBox="1"/>
          <p:nvPr/>
        </p:nvSpPr>
        <p:spPr>
          <a:xfrm>
            <a:off x="4844130" y="4505004"/>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14</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sp>
        <p:nvSpPr>
          <p:cNvPr id="27" name="TextBox 26">
            <a:extLst>
              <a:ext uri="{FF2B5EF4-FFF2-40B4-BE49-F238E27FC236}">
                <a16:creationId xmlns:a16="http://schemas.microsoft.com/office/drawing/2014/main" id="{07B38322-7BF4-4406-958B-BC0621DC5109}"/>
              </a:ext>
            </a:extLst>
          </p:cNvPr>
          <p:cNvSpPr txBox="1"/>
          <p:nvPr/>
        </p:nvSpPr>
        <p:spPr>
          <a:xfrm>
            <a:off x="6856851" y="4234359"/>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17</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pic>
        <p:nvPicPr>
          <p:cNvPr id="21" name="Picture 20" descr="A picture containing text&#10;&#10;Description automatically generated">
            <a:extLst>
              <a:ext uri="{FF2B5EF4-FFF2-40B4-BE49-F238E27FC236}">
                <a16:creationId xmlns:a16="http://schemas.microsoft.com/office/drawing/2014/main" id="{6F4E14FD-71AE-4A10-BC98-E47EC20F0D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3" name="Picture 22">
            <a:extLst>
              <a:ext uri="{FF2B5EF4-FFF2-40B4-BE49-F238E27FC236}">
                <a16:creationId xmlns:a16="http://schemas.microsoft.com/office/drawing/2014/main" id="{9D74803F-08B4-4C99-BD39-3524BC57581B}"/>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17356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8567816" cy="438912"/>
          </a:xfrm>
        </p:spPr>
        <p:txBody>
          <a:bodyPr lIns="0" tIns="0" rIns="0" bIns="0">
            <a:noAutofit/>
          </a:bodyPr>
          <a:lstStyle/>
          <a:p>
            <a:r>
              <a:rPr lang="en-US" sz="2400" dirty="0">
                <a:solidFill>
                  <a:srgbClr val="333333"/>
                </a:solidFill>
                <a:latin typeface="Calibri" panose="020F0502020204030204"/>
              </a:rPr>
              <a:t>Voters agree that city government is responsive to its citizens and approve of the job city council is doing handling their tax dollars.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1867107" y="6294042"/>
            <a:ext cx="5135363"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you agree or disagree with the following statement: Overland Park city government is responsive to its citizens./Do you generally approve or disapprove of the job that the Overland Park City Council is doing in handling your tax dollars?</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7F4DF720-C0B2-4AFD-867E-3B91EAFD99BF}"/>
              </a:ext>
            </a:extLst>
          </p:cNvPr>
          <p:cNvGraphicFramePr/>
          <p:nvPr>
            <p:extLst>
              <p:ext uri="{D42A27DB-BD31-4B8C-83A1-F6EECF244321}">
                <p14:modId xmlns:p14="http://schemas.microsoft.com/office/powerpoint/2010/main" val="2816007245"/>
              </p:ext>
            </p:extLst>
          </p:nvPr>
        </p:nvGraphicFramePr>
        <p:xfrm>
          <a:off x="554985" y="1324963"/>
          <a:ext cx="4017016"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73FA8CAC-A3C4-4C60-9426-07D00EF1F49B}"/>
              </a:ext>
            </a:extLst>
          </p:cNvPr>
          <p:cNvSpPr txBox="1"/>
          <p:nvPr/>
        </p:nvSpPr>
        <p:spPr>
          <a:xfrm>
            <a:off x="1487411" y="3857159"/>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 </a:t>
            </a:r>
          </a:p>
        </p:txBody>
      </p:sp>
      <p:sp>
        <p:nvSpPr>
          <p:cNvPr id="28" name="Rectangle 27">
            <a:extLst>
              <a:ext uri="{FF2B5EF4-FFF2-40B4-BE49-F238E27FC236}">
                <a16:creationId xmlns:a16="http://schemas.microsoft.com/office/drawing/2014/main" id="{3F6BBDE7-6CF1-4A7F-A9D5-867956AEE8B1}"/>
              </a:ext>
            </a:extLst>
          </p:cNvPr>
          <p:cNvSpPr/>
          <p:nvPr/>
        </p:nvSpPr>
        <p:spPr>
          <a:xfrm>
            <a:off x="2296432" y="2281433"/>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Chart 12">
            <a:extLst>
              <a:ext uri="{FF2B5EF4-FFF2-40B4-BE49-F238E27FC236}">
                <a16:creationId xmlns:a16="http://schemas.microsoft.com/office/drawing/2014/main" id="{9C464653-4137-43B0-A485-29002E058CA6}"/>
              </a:ext>
            </a:extLst>
          </p:cNvPr>
          <p:cNvGraphicFramePr/>
          <p:nvPr>
            <p:extLst>
              <p:ext uri="{D42A27DB-BD31-4B8C-83A1-F6EECF244321}">
                <p14:modId xmlns:p14="http://schemas.microsoft.com/office/powerpoint/2010/main" val="2633713379"/>
              </p:ext>
            </p:extLst>
          </p:nvPr>
        </p:nvGraphicFramePr>
        <p:xfrm>
          <a:off x="4571999" y="1372210"/>
          <a:ext cx="4017016" cy="488010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9F38D979-F7D4-4DC5-B15D-C39DFC0329A0}"/>
              </a:ext>
            </a:extLst>
          </p:cNvPr>
          <p:cNvSpPr txBox="1"/>
          <p:nvPr/>
        </p:nvSpPr>
        <p:spPr>
          <a:xfrm>
            <a:off x="5504425" y="3904406"/>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17</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 </a:t>
            </a:r>
          </a:p>
        </p:txBody>
      </p:sp>
      <p:sp>
        <p:nvSpPr>
          <p:cNvPr id="17" name="Rectangle 16">
            <a:extLst>
              <a:ext uri="{FF2B5EF4-FFF2-40B4-BE49-F238E27FC236}">
                <a16:creationId xmlns:a16="http://schemas.microsoft.com/office/drawing/2014/main" id="{30F6BB5C-6C7F-46C8-B892-E27CD9435C2F}"/>
              </a:ext>
            </a:extLst>
          </p:cNvPr>
          <p:cNvSpPr/>
          <p:nvPr/>
        </p:nvSpPr>
        <p:spPr>
          <a:xfrm>
            <a:off x="6313446" y="2328680"/>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FBF37B20-5894-4A09-A013-CFC8B8645BB2}"/>
              </a:ext>
            </a:extLst>
          </p:cNvPr>
          <p:cNvCxnSpPr>
            <a:cxnSpLocks/>
          </p:cNvCxnSpPr>
          <p:nvPr/>
        </p:nvCxnSpPr>
        <p:spPr>
          <a:xfrm>
            <a:off x="4571999" y="1372210"/>
            <a:ext cx="0" cy="4706577"/>
          </a:xfrm>
          <a:prstGeom prst="line">
            <a:avLst/>
          </a:prstGeom>
          <a:ln w="2857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DC0368A6-6D36-403E-A9EF-F77D494F8FC2}"/>
              </a:ext>
            </a:extLst>
          </p:cNvPr>
          <p:cNvSpPr txBox="1"/>
          <p:nvPr/>
        </p:nvSpPr>
        <p:spPr>
          <a:xfrm>
            <a:off x="910861" y="1425764"/>
            <a:ext cx="3305262" cy="646331"/>
          </a:xfrm>
          <a:prstGeom prst="rect">
            <a:avLst/>
          </a:prstGeom>
          <a:noFill/>
        </p:spPr>
        <p:txBody>
          <a:bodyPr wrap="square" rtlCol="0">
            <a:spAutoFit/>
          </a:bodyPr>
          <a:lstStyle/>
          <a:p>
            <a:pPr algn="ct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Overland Park city government is responsive to its citizens</a:t>
            </a:r>
            <a:endParaRPr lang="en-US" dirty="0"/>
          </a:p>
        </p:txBody>
      </p:sp>
      <p:sp>
        <p:nvSpPr>
          <p:cNvPr id="19" name="TextBox 18">
            <a:extLst>
              <a:ext uri="{FF2B5EF4-FFF2-40B4-BE49-F238E27FC236}">
                <a16:creationId xmlns:a16="http://schemas.microsoft.com/office/drawing/2014/main" id="{63AA0DD9-E017-4B57-944B-C548BDF54254}"/>
              </a:ext>
            </a:extLst>
          </p:cNvPr>
          <p:cNvSpPr txBox="1"/>
          <p:nvPr/>
        </p:nvSpPr>
        <p:spPr>
          <a:xfrm>
            <a:off x="4560289" y="1425764"/>
            <a:ext cx="4350348" cy="923330"/>
          </a:xfrm>
          <a:prstGeom prst="rect">
            <a:avLst/>
          </a:prstGeom>
          <a:noFill/>
        </p:spPr>
        <p:txBody>
          <a:bodyPr wrap="square" rtlCol="0">
            <a:spAutoFit/>
          </a:bodyPr>
          <a:lstStyle/>
          <a:p>
            <a:pPr algn="ct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Do you generally approve or disapprove of the job that the Overland Park City Council is doing in handling your tax dollars?</a:t>
            </a:r>
            <a:endParaRPr lang="en-US" dirty="0"/>
          </a:p>
        </p:txBody>
      </p:sp>
      <p:pic>
        <p:nvPicPr>
          <p:cNvPr id="20" name="Picture 19" descr="A picture containing text&#10;&#10;Description automatically generated">
            <a:extLst>
              <a:ext uri="{FF2B5EF4-FFF2-40B4-BE49-F238E27FC236}">
                <a16:creationId xmlns:a16="http://schemas.microsoft.com/office/drawing/2014/main" id="{7E9DC143-1435-43DF-BC6B-571AA9A01D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2" name="Picture 21">
            <a:extLst>
              <a:ext uri="{FF2B5EF4-FFF2-40B4-BE49-F238E27FC236}">
                <a16:creationId xmlns:a16="http://schemas.microsoft.com/office/drawing/2014/main" id="{E048EB51-23A6-4689-8FFE-AF418F6890BA}"/>
              </a:ext>
            </a:extLst>
          </p:cNvPr>
          <p:cNvPicPr>
            <a:picLocks noChangeAspect="1"/>
          </p:cNvPicPr>
          <p:nvPr/>
        </p:nvPicPr>
        <p:blipFill rotWithShape="1">
          <a:blip r:embed="rId7">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3466448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8567816" cy="438912"/>
          </a:xfrm>
        </p:spPr>
        <p:txBody>
          <a:bodyPr lIns="0" tIns="0" rIns="0" bIns="0">
            <a:noAutofit/>
          </a:bodyPr>
          <a:lstStyle/>
          <a:p>
            <a:r>
              <a:rPr lang="en-US" sz="2400" dirty="0">
                <a:solidFill>
                  <a:srgbClr val="333333"/>
                </a:solidFill>
                <a:latin typeface="Calibri" panose="020F0502020204030204"/>
              </a:rPr>
              <a:t>Voters are also very positive toward Johnson County government.</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375636"/>
            <a:ext cx="4294526"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you agree or disagree with the following statement: Johnson County government is responsive to its citizens.</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7F4DF720-C0B2-4AFD-867E-3B91EAFD99BF}"/>
              </a:ext>
            </a:extLst>
          </p:cNvPr>
          <p:cNvGraphicFramePr/>
          <p:nvPr>
            <p:extLst>
              <p:ext uri="{D42A27DB-BD31-4B8C-83A1-F6EECF244321}">
                <p14:modId xmlns:p14="http://schemas.microsoft.com/office/powerpoint/2010/main" val="2504996260"/>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73FA8CAC-A3C4-4C60-9426-07D00EF1F49B}"/>
              </a:ext>
            </a:extLst>
          </p:cNvPr>
          <p:cNvSpPr txBox="1"/>
          <p:nvPr/>
        </p:nvSpPr>
        <p:spPr>
          <a:xfrm>
            <a:off x="2695427" y="4125607"/>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sp>
        <p:nvSpPr>
          <p:cNvPr id="28" name="Rectangle 27">
            <a:extLst>
              <a:ext uri="{FF2B5EF4-FFF2-40B4-BE49-F238E27FC236}">
                <a16:creationId xmlns:a16="http://schemas.microsoft.com/office/drawing/2014/main" id="{3F6BBDE7-6CF1-4A7F-A9D5-867956AEE8B1}"/>
              </a:ext>
            </a:extLst>
          </p:cNvPr>
          <p:cNvSpPr/>
          <p:nvPr/>
        </p:nvSpPr>
        <p:spPr>
          <a:xfrm>
            <a:off x="4233781" y="1434145"/>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67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descr="A picture containing text&#10;&#10;Description automatically generated">
            <a:extLst>
              <a:ext uri="{FF2B5EF4-FFF2-40B4-BE49-F238E27FC236}">
                <a16:creationId xmlns:a16="http://schemas.microsoft.com/office/drawing/2014/main" id="{B5DDE400-F4F6-47F6-83FD-5543A9E3C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17" name="Picture 16">
            <a:extLst>
              <a:ext uri="{FF2B5EF4-FFF2-40B4-BE49-F238E27FC236}">
                <a16:creationId xmlns:a16="http://schemas.microsoft.com/office/drawing/2014/main" id="{2B09D45A-6EC9-4B53-8235-EAF049D40B90}"/>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277689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But, that positivity doesn’t extend to the state legislature.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260993" y="6301824"/>
            <a:ext cx="4622015"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do you agree or disagree with the following statement: The Kansas State Legislature is responsive to its citizens.</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extLst>
              <p:ext uri="{D42A27DB-BD31-4B8C-83A1-F6EECF244321}">
                <p14:modId xmlns:p14="http://schemas.microsoft.com/office/powerpoint/2010/main" val="1236677247"/>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673ABABC-F635-4F99-8A29-46433D0FEAAF}"/>
              </a:ext>
            </a:extLst>
          </p:cNvPr>
          <p:cNvSpPr txBox="1"/>
          <p:nvPr/>
        </p:nvSpPr>
        <p:spPr>
          <a:xfrm>
            <a:off x="834850" y="4816726"/>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 </a:t>
            </a:r>
          </a:p>
        </p:txBody>
      </p:sp>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2632168" y="1469880"/>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B1B29082-3FA0-4252-B93D-82EBD8CDF3B5}"/>
              </a:ext>
            </a:extLst>
          </p:cNvPr>
          <p:cNvSpPr/>
          <p:nvPr/>
        </p:nvSpPr>
        <p:spPr>
          <a:xfrm>
            <a:off x="3263689" y="2028612"/>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A89B4AF-5950-4F4E-A2D4-E06301D4437C}"/>
              </a:ext>
            </a:extLst>
          </p:cNvPr>
          <p:cNvSpPr/>
          <p:nvPr/>
        </p:nvSpPr>
        <p:spPr>
          <a:xfrm>
            <a:off x="1277067" y="2023477"/>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5DDCDD6-CFFA-4464-A4AA-8E45D56788DB}"/>
              </a:ext>
            </a:extLst>
          </p:cNvPr>
          <p:cNvSpPr/>
          <p:nvPr/>
        </p:nvSpPr>
        <p:spPr>
          <a:xfrm>
            <a:off x="5231882" y="2023477"/>
            <a:ext cx="4427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latin typeface="Calibri" panose="020F0502020204030204"/>
              </a:rPr>
              <a:t>-0-</a:t>
            </a:r>
            <a:endParaRPr kumimoji="0" lang="en-US" sz="18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6E6DD22-F87E-44A6-AD5A-BD6AF5535E9E}"/>
              </a:ext>
            </a:extLst>
          </p:cNvPr>
          <p:cNvSpPr/>
          <p:nvPr/>
        </p:nvSpPr>
        <p:spPr>
          <a:xfrm>
            <a:off x="7200075" y="2023477"/>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-28</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540C2C98-9C3E-4946-B3EE-1150DF6C4E43}"/>
              </a:ext>
            </a:extLst>
          </p:cNvPr>
          <p:cNvSpPr txBox="1"/>
          <p:nvPr/>
        </p:nvSpPr>
        <p:spPr>
          <a:xfrm>
            <a:off x="1530662" y="4132951"/>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27</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 </a:t>
            </a:r>
          </a:p>
        </p:txBody>
      </p:sp>
      <p:sp>
        <p:nvSpPr>
          <p:cNvPr id="26" name="TextBox 25">
            <a:extLst>
              <a:ext uri="{FF2B5EF4-FFF2-40B4-BE49-F238E27FC236}">
                <a16:creationId xmlns:a16="http://schemas.microsoft.com/office/drawing/2014/main" id="{9FEB9C5A-AA55-4A9E-859C-1A7A5D6D6F43}"/>
              </a:ext>
            </a:extLst>
          </p:cNvPr>
          <p:cNvSpPr txBox="1"/>
          <p:nvPr/>
        </p:nvSpPr>
        <p:spPr>
          <a:xfrm>
            <a:off x="2844391" y="4751012"/>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 </a:t>
            </a:r>
          </a:p>
        </p:txBody>
      </p:sp>
      <p:sp>
        <p:nvSpPr>
          <p:cNvPr id="27" name="TextBox 26">
            <a:extLst>
              <a:ext uri="{FF2B5EF4-FFF2-40B4-BE49-F238E27FC236}">
                <a16:creationId xmlns:a16="http://schemas.microsoft.com/office/drawing/2014/main" id="{94802221-C62E-439E-967A-F00FB3220647}"/>
              </a:ext>
            </a:extLst>
          </p:cNvPr>
          <p:cNvSpPr txBox="1"/>
          <p:nvPr/>
        </p:nvSpPr>
        <p:spPr>
          <a:xfrm>
            <a:off x="3540203" y="4151127"/>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22</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 </a:t>
            </a:r>
          </a:p>
        </p:txBody>
      </p:sp>
      <p:sp>
        <p:nvSpPr>
          <p:cNvPr id="32" name="TextBox 31">
            <a:extLst>
              <a:ext uri="{FF2B5EF4-FFF2-40B4-BE49-F238E27FC236}">
                <a16:creationId xmlns:a16="http://schemas.microsoft.com/office/drawing/2014/main" id="{26F047EF-19F4-4610-BF42-ED6667D469DD}"/>
              </a:ext>
            </a:extLst>
          </p:cNvPr>
          <p:cNvSpPr txBox="1"/>
          <p:nvPr/>
        </p:nvSpPr>
        <p:spPr>
          <a:xfrm>
            <a:off x="5551546" y="4289347"/>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 </a:t>
            </a:r>
          </a:p>
        </p:txBody>
      </p:sp>
      <p:sp>
        <p:nvSpPr>
          <p:cNvPr id="33" name="TextBox 32">
            <a:extLst>
              <a:ext uri="{FF2B5EF4-FFF2-40B4-BE49-F238E27FC236}">
                <a16:creationId xmlns:a16="http://schemas.microsoft.com/office/drawing/2014/main" id="{83EE0B68-5174-4191-A21A-4DD8F571653D}"/>
              </a:ext>
            </a:extLst>
          </p:cNvPr>
          <p:cNvSpPr txBox="1"/>
          <p:nvPr/>
        </p:nvSpPr>
        <p:spPr>
          <a:xfrm>
            <a:off x="6867077" y="4787411"/>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 </a:t>
            </a:r>
          </a:p>
        </p:txBody>
      </p:sp>
      <p:sp>
        <p:nvSpPr>
          <p:cNvPr id="34" name="TextBox 33">
            <a:extLst>
              <a:ext uri="{FF2B5EF4-FFF2-40B4-BE49-F238E27FC236}">
                <a16:creationId xmlns:a16="http://schemas.microsoft.com/office/drawing/2014/main" id="{01F112AB-FFAE-4181-AFEC-3ACA3532E4BE}"/>
              </a:ext>
            </a:extLst>
          </p:cNvPr>
          <p:cNvSpPr txBox="1"/>
          <p:nvPr/>
        </p:nvSpPr>
        <p:spPr>
          <a:xfrm>
            <a:off x="7565428" y="3460330"/>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 </a:t>
            </a:r>
          </a:p>
        </p:txBody>
      </p:sp>
      <p:pic>
        <p:nvPicPr>
          <p:cNvPr id="23" name="Picture 22" descr="A picture containing text&#10;&#10;Description automatically generated">
            <a:extLst>
              <a:ext uri="{FF2B5EF4-FFF2-40B4-BE49-F238E27FC236}">
                <a16:creationId xmlns:a16="http://schemas.microsoft.com/office/drawing/2014/main" id="{1A262BF2-0CDC-4FFE-A28F-372DDC4CF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8" name="Picture 27">
            <a:extLst>
              <a:ext uri="{FF2B5EF4-FFF2-40B4-BE49-F238E27FC236}">
                <a16:creationId xmlns:a16="http://schemas.microsoft.com/office/drawing/2014/main" id="{3C9617E5-2C64-4833-B180-4C26CB7EE65E}"/>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381235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METHODOLOGY</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914400" y="1297454"/>
            <a:ext cx="7248680"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On behalf of Overland Park Chamber Foundation and the Home Builders Association of Greater Kansas City, Public Opinion Strategies completed a survey of </a:t>
            </a:r>
            <a:r>
              <a:rPr lang="en-US" sz="2400" b="1" dirty="0">
                <a:solidFill>
                  <a:srgbClr val="333333"/>
                </a:solidFill>
                <a:latin typeface="Calibri" panose="020F0502020204030204"/>
              </a:rPr>
              <a:t>500</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 registered voters in </a:t>
            </a:r>
            <a:r>
              <a:rPr lang="en-US" sz="2400" b="1" dirty="0">
                <a:solidFill>
                  <a:srgbClr val="333333"/>
                </a:solidFill>
                <a:latin typeface="Calibri" panose="020F0502020204030204"/>
              </a:rPr>
              <a:t>Overland Park, Kansas</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400" b="1" dirty="0">
                <a:solidFill>
                  <a:srgbClr val="333333"/>
                </a:solidFill>
                <a:latin typeface="Calibri" panose="020F0502020204030204"/>
              </a:rPr>
              <a:t>One</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 hundred eighteen respondents were contacted via landline and 382 via cell phone.</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The survey was conducted </a:t>
            </a:r>
            <a:r>
              <a:rPr lang="en-US" sz="2400" b="1" dirty="0">
                <a:solidFill>
                  <a:srgbClr val="333333"/>
                </a:solidFill>
                <a:latin typeface="Calibri" panose="020F0502020204030204"/>
              </a:rPr>
              <a:t>May 22-25</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 2021 and has a margin of error of </a:t>
            </a:r>
            <a:r>
              <a:rPr kumimoji="0" lang="en-US" sz="2400" b="1" i="0" u="sng" strike="noStrike" kern="1200" cap="none" spc="0" normalizeH="0" baseline="0" noProof="0" dirty="0">
                <a:ln>
                  <a:noFill/>
                </a:ln>
                <a:solidFill>
                  <a:srgbClr val="333333"/>
                </a:solidFill>
                <a:effectLst/>
                <a:uLnTx/>
                <a:uFillTx/>
                <a:latin typeface="Calibri" panose="020F0502020204030204"/>
                <a:ea typeface="+mn-ea"/>
                <a:cs typeface="+mn-cs"/>
              </a:rPr>
              <a:t>+</a:t>
            </a:r>
            <a:r>
              <a:rPr lang="en-US" sz="2400" b="1" dirty="0">
                <a:solidFill>
                  <a:srgbClr val="333333"/>
                </a:solidFill>
                <a:latin typeface="Calibri" panose="020F0502020204030204"/>
              </a:rPr>
              <a:t>4</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.38%.</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A9300C52-0C22-4CCE-942E-5AA6E82F4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5" name="Picture 4">
            <a:extLst>
              <a:ext uri="{FF2B5EF4-FFF2-40B4-BE49-F238E27FC236}">
                <a16:creationId xmlns:a16="http://schemas.microsoft.com/office/drawing/2014/main" id="{BEAF783E-894C-4435-9825-D33356FFD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240195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8567816" cy="438912"/>
          </a:xfrm>
        </p:spPr>
        <p:txBody>
          <a:bodyPr lIns="0" tIns="0" rIns="0" bIns="0">
            <a:noAutofit/>
          </a:bodyPr>
          <a:lstStyle/>
          <a:p>
            <a:r>
              <a:rPr lang="en-US" sz="2400" dirty="0">
                <a:solidFill>
                  <a:srgbClr val="333333"/>
                </a:solidFill>
                <a:latin typeface="Calibri" panose="020F0502020204030204"/>
              </a:rPr>
              <a:t>Fully 72% of Overland Park voters rate the city extremely positively as a place to live.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375636"/>
            <a:ext cx="4294526" cy="25391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Generally speaking, how would you rate Overland Park as a place to live?</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7F4DF720-C0B2-4AFD-867E-3B91EAFD99BF}"/>
              </a:ext>
            </a:extLst>
          </p:cNvPr>
          <p:cNvGraphicFramePr/>
          <p:nvPr>
            <p:extLst>
              <p:ext uri="{D42A27DB-BD31-4B8C-83A1-F6EECF244321}">
                <p14:modId xmlns:p14="http://schemas.microsoft.com/office/powerpoint/2010/main" val="812128106"/>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3" name="Left Brace 2">
            <a:extLst>
              <a:ext uri="{FF2B5EF4-FFF2-40B4-BE49-F238E27FC236}">
                <a16:creationId xmlns:a16="http://schemas.microsoft.com/office/drawing/2014/main" id="{66B7D031-29A4-4168-9E62-2CB761BE59B1}"/>
              </a:ext>
            </a:extLst>
          </p:cNvPr>
          <p:cNvSpPr/>
          <p:nvPr/>
        </p:nvSpPr>
        <p:spPr>
          <a:xfrm rot="5400000">
            <a:off x="1915168" y="2189399"/>
            <a:ext cx="1057331" cy="1275127"/>
          </a:xfrm>
          <a:custGeom>
            <a:avLst/>
            <a:gdLst>
              <a:gd name="connsiteX0" fmla="*/ 688216 w 688216"/>
              <a:gd name="connsiteY0" fmla="*/ 897622 h 897622"/>
              <a:gd name="connsiteX1" fmla="*/ 344108 w 688216"/>
              <a:gd name="connsiteY1" fmla="*/ 840273 h 897622"/>
              <a:gd name="connsiteX2" fmla="*/ 344108 w 688216"/>
              <a:gd name="connsiteY2" fmla="*/ 506160 h 897622"/>
              <a:gd name="connsiteX3" fmla="*/ 0 w 688216"/>
              <a:gd name="connsiteY3" fmla="*/ 448811 h 897622"/>
              <a:gd name="connsiteX4" fmla="*/ 344108 w 688216"/>
              <a:gd name="connsiteY4" fmla="*/ 391462 h 897622"/>
              <a:gd name="connsiteX5" fmla="*/ 344108 w 688216"/>
              <a:gd name="connsiteY5" fmla="*/ 57349 h 897622"/>
              <a:gd name="connsiteX6" fmla="*/ 688216 w 688216"/>
              <a:gd name="connsiteY6" fmla="*/ 0 h 897622"/>
              <a:gd name="connsiteX7" fmla="*/ 688216 w 688216"/>
              <a:gd name="connsiteY7" fmla="*/ 897622 h 897622"/>
              <a:gd name="connsiteX0" fmla="*/ 688216 w 688216"/>
              <a:gd name="connsiteY0" fmla="*/ 897622 h 897622"/>
              <a:gd name="connsiteX1" fmla="*/ 344108 w 688216"/>
              <a:gd name="connsiteY1" fmla="*/ 840273 h 897622"/>
              <a:gd name="connsiteX2" fmla="*/ 344108 w 688216"/>
              <a:gd name="connsiteY2" fmla="*/ 506160 h 897622"/>
              <a:gd name="connsiteX3" fmla="*/ 0 w 688216"/>
              <a:gd name="connsiteY3" fmla="*/ 448811 h 897622"/>
              <a:gd name="connsiteX4" fmla="*/ 344108 w 688216"/>
              <a:gd name="connsiteY4" fmla="*/ 391462 h 897622"/>
              <a:gd name="connsiteX5" fmla="*/ 344108 w 688216"/>
              <a:gd name="connsiteY5" fmla="*/ 57349 h 897622"/>
              <a:gd name="connsiteX6" fmla="*/ 688216 w 688216"/>
              <a:gd name="connsiteY6" fmla="*/ 0 h 897622"/>
              <a:gd name="connsiteX0" fmla="*/ 688216 w 688216"/>
              <a:gd name="connsiteY0" fmla="*/ 897622 h 897622"/>
              <a:gd name="connsiteX1" fmla="*/ 344108 w 688216"/>
              <a:gd name="connsiteY1" fmla="*/ 840273 h 897622"/>
              <a:gd name="connsiteX2" fmla="*/ 344108 w 688216"/>
              <a:gd name="connsiteY2" fmla="*/ 506160 h 897622"/>
              <a:gd name="connsiteX3" fmla="*/ 0 w 688216"/>
              <a:gd name="connsiteY3" fmla="*/ 448811 h 897622"/>
              <a:gd name="connsiteX4" fmla="*/ 344108 w 688216"/>
              <a:gd name="connsiteY4" fmla="*/ 391462 h 897622"/>
              <a:gd name="connsiteX5" fmla="*/ 344108 w 688216"/>
              <a:gd name="connsiteY5" fmla="*/ 57349 h 897622"/>
              <a:gd name="connsiteX6" fmla="*/ 688216 w 688216"/>
              <a:gd name="connsiteY6" fmla="*/ 0 h 897622"/>
              <a:gd name="connsiteX7" fmla="*/ 688216 w 688216"/>
              <a:gd name="connsiteY7" fmla="*/ 897622 h 897622"/>
              <a:gd name="connsiteX0" fmla="*/ 688216 w 688216"/>
              <a:gd name="connsiteY0" fmla="*/ 897622 h 897622"/>
              <a:gd name="connsiteX1" fmla="*/ 344108 w 688216"/>
              <a:gd name="connsiteY1" fmla="*/ 840273 h 897622"/>
              <a:gd name="connsiteX2" fmla="*/ 344108 w 688216"/>
              <a:gd name="connsiteY2" fmla="*/ 506160 h 897622"/>
              <a:gd name="connsiteX3" fmla="*/ 75501 w 688216"/>
              <a:gd name="connsiteY3" fmla="*/ 448811 h 897622"/>
              <a:gd name="connsiteX4" fmla="*/ 344108 w 688216"/>
              <a:gd name="connsiteY4" fmla="*/ 391462 h 897622"/>
              <a:gd name="connsiteX5" fmla="*/ 344108 w 688216"/>
              <a:gd name="connsiteY5" fmla="*/ 57349 h 897622"/>
              <a:gd name="connsiteX6" fmla="*/ 688216 w 688216"/>
              <a:gd name="connsiteY6" fmla="*/ 0 h 897622"/>
              <a:gd name="connsiteX0" fmla="*/ 688216 w 788884"/>
              <a:gd name="connsiteY0" fmla="*/ 897622 h 897622"/>
              <a:gd name="connsiteX1" fmla="*/ 344108 w 788884"/>
              <a:gd name="connsiteY1" fmla="*/ 840273 h 897622"/>
              <a:gd name="connsiteX2" fmla="*/ 344108 w 788884"/>
              <a:gd name="connsiteY2" fmla="*/ 506160 h 897622"/>
              <a:gd name="connsiteX3" fmla="*/ 0 w 788884"/>
              <a:gd name="connsiteY3" fmla="*/ 448811 h 897622"/>
              <a:gd name="connsiteX4" fmla="*/ 344108 w 788884"/>
              <a:gd name="connsiteY4" fmla="*/ 391462 h 897622"/>
              <a:gd name="connsiteX5" fmla="*/ 344108 w 788884"/>
              <a:gd name="connsiteY5" fmla="*/ 57349 h 897622"/>
              <a:gd name="connsiteX6" fmla="*/ 688216 w 788884"/>
              <a:gd name="connsiteY6" fmla="*/ 0 h 897622"/>
              <a:gd name="connsiteX7" fmla="*/ 688216 w 788884"/>
              <a:gd name="connsiteY7" fmla="*/ 897622 h 897622"/>
              <a:gd name="connsiteX0" fmla="*/ 788884 w 788884"/>
              <a:gd name="connsiteY0" fmla="*/ 897622 h 897622"/>
              <a:gd name="connsiteX1" fmla="*/ 344108 w 788884"/>
              <a:gd name="connsiteY1" fmla="*/ 840273 h 897622"/>
              <a:gd name="connsiteX2" fmla="*/ 344108 w 788884"/>
              <a:gd name="connsiteY2" fmla="*/ 506160 h 897622"/>
              <a:gd name="connsiteX3" fmla="*/ 75501 w 788884"/>
              <a:gd name="connsiteY3" fmla="*/ 448811 h 897622"/>
              <a:gd name="connsiteX4" fmla="*/ 344108 w 788884"/>
              <a:gd name="connsiteY4" fmla="*/ 391462 h 897622"/>
              <a:gd name="connsiteX5" fmla="*/ 344108 w 788884"/>
              <a:gd name="connsiteY5" fmla="*/ 57349 h 897622"/>
              <a:gd name="connsiteX6" fmla="*/ 688216 w 788884"/>
              <a:gd name="connsiteY6" fmla="*/ 0 h 897622"/>
              <a:gd name="connsiteX0" fmla="*/ 688216 w 1057331"/>
              <a:gd name="connsiteY0" fmla="*/ 1275127 h 1275127"/>
              <a:gd name="connsiteX1" fmla="*/ 344108 w 1057331"/>
              <a:gd name="connsiteY1" fmla="*/ 1217778 h 1275127"/>
              <a:gd name="connsiteX2" fmla="*/ 344108 w 1057331"/>
              <a:gd name="connsiteY2" fmla="*/ 883665 h 1275127"/>
              <a:gd name="connsiteX3" fmla="*/ 0 w 1057331"/>
              <a:gd name="connsiteY3" fmla="*/ 826316 h 1275127"/>
              <a:gd name="connsiteX4" fmla="*/ 344108 w 1057331"/>
              <a:gd name="connsiteY4" fmla="*/ 768967 h 1275127"/>
              <a:gd name="connsiteX5" fmla="*/ 344108 w 1057331"/>
              <a:gd name="connsiteY5" fmla="*/ 434854 h 1275127"/>
              <a:gd name="connsiteX6" fmla="*/ 688216 w 1057331"/>
              <a:gd name="connsiteY6" fmla="*/ 377505 h 1275127"/>
              <a:gd name="connsiteX7" fmla="*/ 688216 w 1057331"/>
              <a:gd name="connsiteY7" fmla="*/ 1275127 h 1275127"/>
              <a:gd name="connsiteX0" fmla="*/ 788884 w 1057331"/>
              <a:gd name="connsiteY0" fmla="*/ 1275127 h 1275127"/>
              <a:gd name="connsiteX1" fmla="*/ 344108 w 1057331"/>
              <a:gd name="connsiteY1" fmla="*/ 1217778 h 1275127"/>
              <a:gd name="connsiteX2" fmla="*/ 344108 w 1057331"/>
              <a:gd name="connsiteY2" fmla="*/ 883665 h 1275127"/>
              <a:gd name="connsiteX3" fmla="*/ 75501 w 1057331"/>
              <a:gd name="connsiteY3" fmla="*/ 826316 h 1275127"/>
              <a:gd name="connsiteX4" fmla="*/ 344108 w 1057331"/>
              <a:gd name="connsiteY4" fmla="*/ 768967 h 1275127"/>
              <a:gd name="connsiteX5" fmla="*/ 344108 w 1057331"/>
              <a:gd name="connsiteY5" fmla="*/ 434854 h 1275127"/>
              <a:gd name="connsiteX6" fmla="*/ 1057331 w 1057331"/>
              <a:gd name="connsiteY6" fmla="*/ 0 h 127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331" h="1275127" stroke="0" extrusionOk="0">
                <a:moveTo>
                  <a:pt x="688216" y="1275127"/>
                </a:moveTo>
                <a:cubicBezTo>
                  <a:pt x="498170" y="1275127"/>
                  <a:pt x="344108" y="1249451"/>
                  <a:pt x="344108" y="1217778"/>
                </a:cubicBezTo>
                <a:lnTo>
                  <a:pt x="344108" y="883665"/>
                </a:lnTo>
                <a:cubicBezTo>
                  <a:pt x="344108" y="851992"/>
                  <a:pt x="190046" y="826316"/>
                  <a:pt x="0" y="826316"/>
                </a:cubicBezTo>
                <a:cubicBezTo>
                  <a:pt x="190046" y="826316"/>
                  <a:pt x="344108" y="800640"/>
                  <a:pt x="344108" y="768967"/>
                </a:cubicBezTo>
                <a:lnTo>
                  <a:pt x="344108" y="434854"/>
                </a:lnTo>
                <a:cubicBezTo>
                  <a:pt x="344108" y="403181"/>
                  <a:pt x="498170" y="377505"/>
                  <a:pt x="688216" y="377505"/>
                </a:cubicBezTo>
                <a:lnTo>
                  <a:pt x="688216" y="1275127"/>
                </a:lnTo>
                <a:close/>
              </a:path>
              <a:path w="1057331" h="1275127" fill="none">
                <a:moveTo>
                  <a:pt x="788884" y="1275127"/>
                </a:moveTo>
                <a:cubicBezTo>
                  <a:pt x="598838" y="1275127"/>
                  <a:pt x="344108" y="1249451"/>
                  <a:pt x="344108" y="1217778"/>
                </a:cubicBezTo>
                <a:lnTo>
                  <a:pt x="344108" y="883665"/>
                </a:lnTo>
                <a:cubicBezTo>
                  <a:pt x="344108" y="851992"/>
                  <a:pt x="265547" y="826316"/>
                  <a:pt x="75501" y="826316"/>
                </a:cubicBezTo>
                <a:cubicBezTo>
                  <a:pt x="265547" y="826316"/>
                  <a:pt x="344108" y="800640"/>
                  <a:pt x="344108" y="768967"/>
                </a:cubicBezTo>
                <a:lnTo>
                  <a:pt x="344108" y="434854"/>
                </a:lnTo>
                <a:cubicBezTo>
                  <a:pt x="344108" y="403181"/>
                  <a:pt x="867285" y="0"/>
                  <a:pt x="1057331" y="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E922E35-FBCA-4601-8E0C-B0214AA9C2B9}"/>
              </a:ext>
            </a:extLst>
          </p:cNvPr>
          <p:cNvSpPr txBox="1"/>
          <p:nvPr/>
        </p:nvSpPr>
        <p:spPr>
          <a:xfrm>
            <a:off x="1891478" y="1976153"/>
            <a:ext cx="727205" cy="369332"/>
          </a:xfrm>
          <a:prstGeom prst="rect">
            <a:avLst/>
          </a:prstGeom>
          <a:noFill/>
        </p:spPr>
        <p:txBody>
          <a:bodyPr wrap="square" rtlCol="0">
            <a:spAutoFit/>
          </a:bodyPr>
          <a:lstStyle/>
          <a:p>
            <a:pPr algn="ctr"/>
            <a:r>
              <a:rPr lang="en-US" dirty="0"/>
              <a:t>72%</a:t>
            </a:r>
          </a:p>
        </p:txBody>
      </p:sp>
      <p:pic>
        <p:nvPicPr>
          <p:cNvPr id="13" name="Picture 12" descr="A picture containing text&#10;&#10;Description automatically generated">
            <a:extLst>
              <a:ext uri="{FF2B5EF4-FFF2-40B4-BE49-F238E27FC236}">
                <a16:creationId xmlns:a16="http://schemas.microsoft.com/office/drawing/2014/main" id="{64D17FA3-D630-42FE-891F-1A539FB27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16" name="Picture 15">
            <a:extLst>
              <a:ext uri="{FF2B5EF4-FFF2-40B4-BE49-F238E27FC236}">
                <a16:creationId xmlns:a16="http://schemas.microsoft.com/office/drawing/2014/main" id="{A93701EE-EE33-45F9-A393-DA86A8806899}"/>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1391948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Voters are nearly unanimous in describing Overland Park as a “welcoming community.”</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375636"/>
            <a:ext cx="4294526"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do you agree or disagree with the following statement: Overland Park is a welcoming community?</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extLst>
              <p:ext uri="{D42A27DB-BD31-4B8C-83A1-F6EECF244321}">
                <p14:modId xmlns:p14="http://schemas.microsoft.com/office/powerpoint/2010/main" val="2296486586"/>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2632168" y="1469880"/>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B1B29082-3FA0-4252-B93D-82EBD8CDF3B5}"/>
              </a:ext>
            </a:extLst>
          </p:cNvPr>
          <p:cNvSpPr/>
          <p:nvPr/>
        </p:nvSpPr>
        <p:spPr>
          <a:xfrm>
            <a:off x="3263689" y="1139378"/>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81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A89B4AF-5950-4F4E-A2D4-E06301D4437C}"/>
              </a:ext>
            </a:extLst>
          </p:cNvPr>
          <p:cNvSpPr/>
          <p:nvPr/>
        </p:nvSpPr>
        <p:spPr>
          <a:xfrm>
            <a:off x="1277067" y="1134243"/>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80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5DDCDD6-CFFA-4464-A4AA-8E45D56788DB}"/>
              </a:ext>
            </a:extLst>
          </p:cNvPr>
          <p:cNvSpPr/>
          <p:nvPr/>
        </p:nvSpPr>
        <p:spPr>
          <a:xfrm>
            <a:off x="5231882" y="1134243"/>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77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6E6DD22-F87E-44A6-AD5A-BD6AF5535E9E}"/>
              </a:ext>
            </a:extLst>
          </p:cNvPr>
          <p:cNvSpPr/>
          <p:nvPr/>
        </p:nvSpPr>
        <p:spPr>
          <a:xfrm>
            <a:off x="7200075" y="1134243"/>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+78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descr="A picture containing text&#10;&#10;Description automatically generated">
            <a:extLst>
              <a:ext uri="{FF2B5EF4-FFF2-40B4-BE49-F238E27FC236}">
                <a16:creationId xmlns:a16="http://schemas.microsoft.com/office/drawing/2014/main" id="{E20215FF-DCB0-4588-B6AF-FE0391342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3" name="Picture 22">
            <a:extLst>
              <a:ext uri="{FF2B5EF4-FFF2-40B4-BE49-F238E27FC236}">
                <a16:creationId xmlns:a16="http://schemas.microsoft.com/office/drawing/2014/main" id="{E5D75C36-94D4-4FC4-B0DE-46C7BF349BB8}"/>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544282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349380"/>
            <a:ext cx="8567816" cy="438912"/>
          </a:xfrm>
        </p:spPr>
        <p:txBody>
          <a:bodyPr lIns="0" tIns="0" rIns="0" bIns="0">
            <a:noAutofit/>
          </a:bodyPr>
          <a:lstStyle/>
          <a:p>
            <a:r>
              <a:rPr lang="en-US" sz="2400" dirty="0">
                <a:solidFill>
                  <a:srgbClr val="333333"/>
                </a:solidFill>
                <a:latin typeface="Calibri" panose="020F0502020204030204"/>
              </a:rPr>
              <a:t>Most Overland Park residents believe the city is growing “at about the right speed,” though concern about growing too quickly increases with age.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1044794"/>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FDA772C2-BD04-446D-9D04-57AB2277D977}"/>
              </a:ext>
            </a:extLst>
          </p:cNvPr>
          <p:cNvGraphicFramePr>
            <a:graphicFrameLocks noGrp="1"/>
          </p:cNvGraphicFramePr>
          <p:nvPr>
            <p:extLst>
              <p:ext uri="{D42A27DB-BD31-4B8C-83A1-F6EECF244321}">
                <p14:modId xmlns:p14="http://schemas.microsoft.com/office/powerpoint/2010/main" val="2920176321"/>
              </p:ext>
            </p:extLst>
          </p:nvPr>
        </p:nvGraphicFramePr>
        <p:xfrm>
          <a:off x="4949505" y="1713264"/>
          <a:ext cx="3612747" cy="1481959"/>
        </p:xfrm>
        <a:graphic>
          <a:graphicData uri="http://schemas.openxmlformats.org/drawingml/2006/table">
            <a:tbl>
              <a:tblPr firstRow="1" bandRow="1">
                <a:tableStyleId>{F5AB1C69-6EDB-4FF4-983F-18BD219EF322}</a:tableStyleId>
              </a:tblPr>
              <a:tblGrid>
                <a:gridCol w="1081517">
                  <a:extLst>
                    <a:ext uri="{9D8B030D-6E8A-4147-A177-3AD203B41FA5}">
                      <a16:colId xmlns:a16="http://schemas.microsoft.com/office/drawing/2014/main" val="1840283719"/>
                    </a:ext>
                  </a:extLst>
                </a:gridCol>
                <a:gridCol w="506246">
                  <a:extLst>
                    <a:ext uri="{9D8B030D-6E8A-4147-A177-3AD203B41FA5}">
                      <a16:colId xmlns:a16="http://schemas.microsoft.com/office/drawing/2014/main" val="3177331455"/>
                    </a:ext>
                  </a:extLst>
                </a:gridCol>
                <a:gridCol w="506246">
                  <a:extLst>
                    <a:ext uri="{9D8B030D-6E8A-4147-A177-3AD203B41FA5}">
                      <a16:colId xmlns:a16="http://schemas.microsoft.com/office/drawing/2014/main" val="1584854678"/>
                    </a:ext>
                  </a:extLst>
                </a:gridCol>
                <a:gridCol w="506246">
                  <a:extLst>
                    <a:ext uri="{9D8B030D-6E8A-4147-A177-3AD203B41FA5}">
                      <a16:colId xmlns:a16="http://schemas.microsoft.com/office/drawing/2014/main" val="3318957224"/>
                    </a:ext>
                  </a:extLst>
                </a:gridCol>
                <a:gridCol w="506246">
                  <a:extLst>
                    <a:ext uri="{9D8B030D-6E8A-4147-A177-3AD203B41FA5}">
                      <a16:colId xmlns:a16="http://schemas.microsoft.com/office/drawing/2014/main" val="3656204491"/>
                    </a:ext>
                  </a:extLst>
                </a:gridCol>
                <a:gridCol w="506246">
                  <a:extLst>
                    <a:ext uri="{9D8B030D-6E8A-4147-A177-3AD203B41FA5}">
                      <a16:colId xmlns:a16="http://schemas.microsoft.com/office/drawing/2014/main" val="499986702"/>
                    </a:ext>
                  </a:extLst>
                </a:gridCol>
              </a:tblGrid>
              <a:tr h="557456">
                <a:tc>
                  <a:txBody>
                    <a:bodyPr/>
                    <a:lstStyle/>
                    <a:p>
                      <a:endParaRPr lang="en-US" sz="1400" dirty="0">
                        <a:latin typeface="+mn-lt"/>
                      </a:endParaRPr>
                    </a:p>
                  </a:txBody>
                  <a:tcPr>
                    <a:lnR w="381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18-34</a:t>
                      </a:r>
                    </a:p>
                    <a:p>
                      <a:pPr algn="ctr" fontAlgn="b"/>
                      <a:r>
                        <a:rPr lang="en-US" sz="1100" b="1" i="0" u="none" strike="noStrike" dirty="0">
                          <a:solidFill>
                            <a:schemeClr val="bg1"/>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1100" b="1" i="0" u="none" strike="noStrike" dirty="0">
                          <a:solidFill>
                            <a:schemeClr val="bg1"/>
                          </a:solidFill>
                          <a:effectLst/>
                          <a:latin typeface="+mn-lt"/>
                        </a:rPr>
                        <a:t>35-44 </a:t>
                      </a:r>
                    </a:p>
                    <a:p>
                      <a:pPr algn="ctr" fontAlgn="b"/>
                      <a:r>
                        <a:rPr lang="en-US" sz="1100" b="1" i="0" u="none" strike="noStrike" dirty="0">
                          <a:solidFill>
                            <a:schemeClr val="bg1"/>
                          </a:solidFill>
                          <a:effectLst/>
                          <a:latin typeface="+mn-lt"/>
                        </a:rPr>
                        <a:t>(24%)</a:t>
                      </a:r>
                    </a:p>
                  </a:txBody>
                  <a:tcPr marL="9525" marR="9525" marT="9525" marB="0" anchor="ctr"/>
                </a:tc>
                <a:tc>
                  <a:txBody>
                    <a:bodyPr/>
                    <a:lstStyle/>
                    <a:p>
                      <a:pPr algn="ctr" fontAlgn="b"/>
                      <a:r>
                        <a:rPr lang="en-US" sz="1100" b="1" i="0" u="none" strike="noStrike" dirty="0">
                          <a:solidFill>
                            <a:schemeClr val="bg1"/>
                          </a:solidFill>
                          <a:effectLst/>
                          <a:latin typeface="+mn-lt"/>
                        </a:rPr>
                        <a:t>45-54 </a:t>
                      </a:r>
                    </a:p>
                    <a:p>
                      <a:pPr algn="ctr" fontAlgn="b"/>
                      <a:r>
                        <a:rPr lang="en-US" sz="1100" b="1" i="0" u="none" strike="noStrike" dirty="0">
                          <a:solidFill>
                            <a:schemeClr val="bg1"/>
                          </a:solidFill>
                          <a:effectLst/>
                          <a:latin typeface="+mn-lt"/>
                        </a:rPr>
                        <a:t>(17%)</a:t>
                      </a:r>
                    </a:p>
                  </a:txBody>
                  <a:tcPr marL="9525" marR="9525" marT="9525" marB="0" anchor="ctr"/>
                </a:tc>
                <a:tc>
                  <a:txBody>
                    <a:bodyPr/>
                    <a:lstStyle/>
                    <a:p>
                      <a:pPr algn="ctr" fontAlgn="b"/>
                      <a:r>
                        <a:rPr lang="en-US" sz="1100" b="1" i="0" u="none" strike="noStrike" dirty="0">
                          <a:solidFill>
                            <a:schemeClr val="bg1"/>
                          </a:solidFill>
                          <a:effectLst/>
                          <a:latin typeface="+mn-lt"/>
                        </a:rPr>
                        <a:t>55-64</a:t>
                      </a:r>
                    </a:p>
                    <a:p>
                      <a:pPr algn="ctr" fontAlgn="b"/>
                      <a:r>
                        <a:rPr lang="en-US" sz="1100" b="1" i="0" u="none" strike="noStrike" dirty="0">
                          <a:solidFill>
                            <a:schemeClr val="bg1"/>
                          </a:solidFill>
                          <a:effectLst/>
                          <a:latin typeface="+mn-lt"/>
                        </a:rPr>
                        <a:t>(19%)</a:t>
                      </a:r>
                    </a:p>
                  </a:txBody>
                  <a:tcPr marL="9525" marR="9525" marT="9525" marB="0" anchor="ctr"/>
                </a:tc>
                <a:tc>
                  <a:txBody>
                    <a:bodyPr/>
                    <a:lstStyle/>
                    <a:p>
                      <a:pPr algn="ctr" fontAlgn="b"/>
                      <a:r>
                        <a:rPr lang="en-US" sz="1100" b="1" i="0" u="none" strike="noStrike" dirty="0">
                          <a:solidFill>
                            <a:schemeClr val="bg1"/>
                          </a:solidFill>
                          <a:effectLst/>
                          <a:latin typeface="+mn-lt"/>
                        </a:rPr>
                        <a:t>65+</a:t>
                      </a:r>
                    </a:p>
                    <a:p>
                      <a:pPr algn="ctr" fontAlgn="b"/>
                      <a:r>
                        <a:rPr lang="en-US" sz="1100" b="1" i="0" u="none" strike="noStrike" dirty="0">
                          <a:solidFill>
                            <a:schemeClr val="bg1"/>
                          </a:solidFill>
                          <a:effectLst/>
                          <a:latin typeface="+mn-lt"/>
                        </a:rPr>
                        <a:t>(21%)</a:t>
                      </a:r>
                    </a:p>
                  </a:txBody>
                  <a:tcPr marL="9525" marR="9525" marT="9525" marB="0" anchor="ctr"/>
                </a:tc>
                <a:extLst>
                  <a:ext uri="{0D108BD9-81ED-4DB2-BD59-A6C34878D82A}">
                    <a16:rowId xmlns:a16="http://schemas.microsoft.com/office/drawing/2014/main" val="2592291112"/>
                  </a:ext>
                </a:extLst>
              </a:tr>
              <a:tr h="467303">
                <a:tc>
                  <a:txBody>
                    <a:bodyPr/>
                    <a:lstStyle/>
                    <a:p>
                      <a:pPr algn="r">
                        <a:lnSpc>
                          <a:spcPct val="85000"/>
                        </a:lnSpc>
                      </a:pPr>
                      <a:r>
                        <a:rPr lang="en-US" sz="1200" dirty="0">
                          <a:latin typeface="+mn-lt"/>
                        </a:rPr>
                        <a:t>Too quickly</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8%</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16%</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32%</a:t>
                      </a:r>
                    </a:p>
                  </a:txBody>
                  <a:tcPr anchor="ctr">
                    <a:solidFill>
                      <a:srgbClr val="FFE6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32%</a:t>
                      </a:r>
                    </a:p>
                  </a:txBody>
                  <a:tcPr anchor="ct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31%</a:t>
                      </a:r>
                    </a:p>
                  </a:txBody>
                  <a:tcPr anchor="ctr">
                    <a:solidFill>
                      <a:schemeClr val="accent4">
                        <a:lumMod val="40000"/>
                        <a:lumOff val="60000"/>
                      </a:schemeClr>
                    </a:solidFill>
                  </a:tcPr>
                </a:tc>
                <a:extLst>
                  <a:ext uri="{0D108BD9-81ED-4DB2-BD59-A6C34878D82A}">
                    <a16:rowId xmlns:a16="http://schemas.microsoft.com/office/drawing/2014/main" val="1641401486"/>
                  </a:ext>
                </a:extLst>
              </a:tr>
              <a:tr h="402671">
                <a:tc>
                  <a:txBody>
                    <a:bodyPr/>
                    <a:lstStyle/>
                    <a:p>
                      <a:pPr algn="r"/>
                      <a:r>
                        <a:rPr lang="en-US" sz="1200" b="0" dirty="0">
                          <a:latin typeface="+mn-lt"/>
                          <a:cs typeface="Calibri" panose="020F0502020204030204" pitchFamily="34" charset="0"/>
                        </a:rPr>
                        <a:t>At about the right speed</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90%</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80%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63%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67%</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67%</a:t>
                      </a:r>
                    </a:p>
                  </a:txBody>
                  <a:tcPr anchor="ctr"/>
                </a:tc>
                <a:extLst>
                  <a:ext uri="{0D108BD9-81ED-4DB2-BD59-A6C34878D82A}">
                    <a16:rowId xmlns:a16="http://schemas.microsoft.com/office/drawing/2014/main" val="1684196155"/>
                  </a:ext>
                </a:extLst>
              </a:tr>
            </a:tbl>
          </a:graphicData>
        </a:graphic>
      </p:graphicFrame>
      <p:sp>
        <p:nvSpPr>
          <p:cNvPr id="11" name="Rectangle 10">
            <a:extLst>
              <a:ext uri="{FF2B5EF4-FFF2-40B4-BE49-F238E27FC236}">
                <a16:creationId xmlns:a16="http://schemas.microsoft.com/office/drawing/2014/main" id="{26F977D5-D048-4038-8313-43EA7D26C28C}"/>
              </a:ext>
            </a:extLst>
          </p:cNvPr>
          <p:cNvSpPr/>
          <p:nvPr/>
        </p:nvSpPr>
        <p:spPr>
          <a:xfrm>
            <a:off x="2424737" y="6375636"/>
            <a:ext cx="4294526"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Generally speaking, do you believe that Overland Park is growing too quickly, too slowly, or at about the right speed?</a:t>
            </a:r>
          </a:p>
        </p:txBody>
      </p:sp>
      <p:graphicFrame>
        <p:nvGraphicFramePr>
          <p:cNvPr id="12" name="Chart 11">
            <a:extLst>
              <a:ext uri="{FF2B5EF4-FFF2-40B4-BE49-F238E27FC236}">
                <a16:creationId xmlns:a16="http://schemas.microsoft.com/office/drawing/2014/main" id="{A8E209B3-BADF-4076-857A-99F1C25FD75D}"/>
              </a:ext>
            </a:extLst>
          </p:cNvPr>
          <p:cNvGraphicFramePr/>
          <p:nvPr>
            <p:extLst>
              <p:ext uri="{D42A27DB-BD31-4B8C-83A1-F6EECF244321}">
                <p14:modId xmlns:p14="http://schemas.microsoft.com/office/powerpoint/2010/main" val="2942268950"/>
              </p:ext>
            </p:extLst>
          </p:nvPr>
        </p:nvGraphicFramePr>
        <p:xfrm>
          <a:off x="554984" y="1324963"/>
          <a:ext cx="4293853" cy="4880109"/>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descr="A picture containing text&#10;&#10;Description automatically generated">
            <a:extLst>
              <a:ext uri="{FF2B5EF4-FFF2-40B4-BE49-F238E27FC236}">
                <a16:creationId xmlns:a16="http://schemas.microsoft.com/office/drawing/2014/main" id="{9D4F03F3-CB64-4F48-A6E5-FF7F61CF2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15" name="Picture 14">
            <a:extLst>
              <a:ext uri="{FF2B5EF4-FFF2-40B4-BE49-F238E27FC236}">
                <a16:creationId xmlns:a16="http://schemas.microsoft.com/office/drawing/2014/main" id="{3C1A60B0-705D-4AC4-826B-E4CDEA6947DF}"/>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1444736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novations to begin at City Hall - City of Overland Park, Kansas">
            <a:extLst>
              <a:ext uri="{FF2B5EF4-FFF2-40B4-BE49-F238E27FC236}">
                <a16:creationId xmlns:a16="http://schemas.microsoft.com/office/drawing/2014/main" id="{4C8A006D-D0F4-49AD-8103-588DDE9C3FAD}"/>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3854"/>
            <a:ext cx="9144000" cy="54537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406119"/>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230505" y="5511263"/>
            <a:ext cx="8132276" cy="1921686"/>
          </a:xfrm>
          <a:prstGeom prst="rect">
            <a:avLst/>
          </a:prstGeom>
        </p:spPr>
        <p:txBody>
          <a:bodyPr vert="horz" lIns="0" tIns="0" rIns="0" bIns="0" anchor="t">
            <a:noAutofit/>
          </a:bodyPr>
          <a:lstStyle/>
          <a:p>
            <a:r>
              <a:rPr lang="en-US" sz="4800" b="1" dirty="0">
                <a:solidFill>
                  <a:schemeClr val="bg1"/>
                </a:solidFill>
              </a:rPr>
              <a:t>Issue Priorities for Overland Park Elected Officials</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97479"/>
            <a:ext cx="9706134" cy="72613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304D5DA0-0699-48AF-9D27-A9FAEDB9E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05" y="535401"/>
            <a:ext cx="3625027" cy="883852"/>
          </a:xfrm>
          <a:prstGeom prst="rect">
            <a:avLst/>
          </a:prstGeom>
        </p:spPr>
      </p:pic>
      <p:pic>
        <p:nvPicPr>
          <p:cNvPr id="11" name="Picture 10">
            <a:extLst>
              <a:ext uri="{FF2B5EF4-FFF2-40B4-BE49-F238E27FC236}">
                <a16:creationId xmlns:a16="http://schemas.microsoft.com/office/drawing/2014/main" id="{DB4A8461-CF3F-4C34-A189-511531DE3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 y="1627408"/>
            <a:ext cx="4811597" cy="544532"/>
          </a:xfrm>
          <a:prstGeom prst="rect">
            <a:avLst/>
          </a:prstGeom>
        </p:spPr>
      </p:pic>
    </p:spTree>
    <p:extLst>
      <p:ext uri="{BB962C8B-B14F-4D97-AF65-F5344CB8AC3E}">
        <p14:creationId xmlns:p14="http://schemas.microsoft.com/office/powerpoint/2010/main" val="3433521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When voters were asked the importance of each of the following issues for the city’s elected officials…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1" name="Speech Bubble: Rectangle with Corners Rounded 10">
            <a:extLst>
              <a:ext uri="{FF2B5EF4-FFF2-40B4-BE49-F238E27FC236}">
                <a16:creationId xmlns:a16="http://schemas.microsoft.com/office/drawing/2014/main" id="{90EF81EA-A7A7-4C41-B84D-BE2F1D16B5E7}"/>
              </a:ext>
            </a:extLst>
          </p:cNvPr>
          <p:cNvSpPr/>
          <p:nvPr/>
        </p:nvSpPr>
        <p:spPr>
          <a:xfrm>
            <a:off x="524805" y="1363110"/>
            <a:ext cx="2008670" cy="608303"/>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Pre-K through 12th grade schools</a:t>
            </a:r>
          </a:p>
        </p:txBody>
      </p:sp>
      <p:sp>
        <p:nvSpPr>
          <p:cNvPr id="12" name="Speech Bubble: Rectangle with Corners Rounded 11">
            <a:extLst>
              <a:ext uri="{FF2B5EF4-FFF2-40B4-BE49-F238E27FC236}">
                <a16:creationId xmlns:a16="http://schemas.microsoft.com/office/drawing/2014/main" id="{2F101F67-E6C1-4DA9-943C-1B17F1639FCE}"/>
              </a:ext>
            </a:extLst>
          </p:cNvPr>
          <p:cNvSpPr/>
          <p:nvPr/>
        </p:nvSpPr>
        <p:spPr>
          <a:xfrm>
            <a:off x="273384" y="2257815"/>
            <a:ext cx="1571043" cy="588028"/>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Crime and public safety</a:t>
            </a:r>
          </a:p>
        </p:txBody>
      </p:sp>
      <p:sp>
        <p:nvSpPr>
          <p:cNvPr id="13" name="Speech Bubble: Rectangle with Corners Rounded 12">
            <a:extLst>
              <a:ext uri="{FF2B5EF4-FFF2-40B4-BE49-F238E27FC236}">
                <a16:creationId xmlns:a16="http://schemas.microsoft.com/office/drawing/2014/main" id="{9605B4F8-7918-4356-B5F4-5A023E08F128}"/>
              </a:ext>
            </a:extLst>
          </p:cNvPr>
          <p:cNvSpPr/>
          <p:nvPr/>
        </p:nvSpPr>
        <p:spPr>
          <a:xfrm>
            <a:off x="650639" y="3149771"/>
            <a:ext cx="2008670" cy="608302"/>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Improving access to mental health care</a:t>
            </a:r>
          </a:p>
        </p:txBody>
      </p:sp>
      <p:sp>
        <p:nvSpPr>
          <p:cNvPr id="15" name="Speech Bubble: Rectangle with Corners Rounded 14">
            <a:extLst>
              <a:ext uri="{FF2B5EF4-FFF2-40B4-BE49-F238E27FC236}">
                <a16:creationId xmlns:a16="http://schemas.microsoft.com/office/drawing/2014/main" id="{2CA738CA-04BD-4829-8D76-81B40A4109B5}"/>
              </a:ext>
            </a:extLst>
          </p:cNvPr>
          <p:cNvSpPr/>
          <p:nvPr/>
        </p:nvSpPr>
        <p:spPr>
          <a:xfrm>
            <a:off x="273384" y="4881822"/>
            <a:ext cx="1479522" cy="970839"/>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Public transportation systems</a:t>
            </a:r>
          </a:p>
        </p:txBody>
      </p:sp>
      <p:sp>
        <p:nvSpPr>
          <p:cNvPr id="16" name="Speech Bubble: Rectangle with Corners Rounded 15">
            <a:extLst>
              <a:ext uri="{FF2B5EF4-FFF2-40B4-BE49-F238E27FC236}">
                <a16:creationId xmlns:a16="http://schemas.microsoft.com/office/drawing/2014/main" id="{EA3C38AB-4751-4116-8D38-1C32F737CAFF}"/>
              </a:ext>
            </a:extLst>
          </p:cNvPr>
          <p:cNvSpPr/>
          <p:nvPr/>
        </p:nvSpPr>
        <p:spPr>
          <a:xfrm>
            <a:off x="5618837" y="1099888"/>
            <a:ext cx="3489819" cy="528714"/>
          </a:xfrm>
          <a:prstGeom prst="wedgeRoundRectCallout">
            <a:avLst>
              <a:gd name="adj1" fmla="val -41509"/>
              <a:gd name="adj2" fmla="val 7482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Economic development and job growth</a:t>
            </a:r>
          </a:p>
        </p:txBody>
      </p:sp>
      <p:sp>
        <p:nvSpPr>
          <p:cNvPr id="17" name="Speech Bubble: Rectangle with Corners Rounded 16">
            <a:extLst>
              <a:ext uri="{FF2B5EF4-FFF2-40B4-BE49-F238E27FC236}">
                <a16:creationId xmlns:a16="http://schemas.microsoft.com/office/drawing/2014/main" id="{CC7C42ED-1B1E-41FF-9AD2-11575A215F0B}"/>
              </a:ext>
            </a:extLst>
          </p:cNvPr>
          <p:cNvSpPr/>
          <p:nvPr/>
        </p:nvSpPr>
        <p:spPr>
          <a:xfrm>
            <a:off x="6114702" y="1759734"/>
            <a:ext cx="2909581" cy="733322"/>
          </a:xfrm>
          <a:prstGeom prst="wedgeRoundRectCallout">
            <a:avLst>
              <a:gd name="adj1" fmla="val -41509"/>
              <a:gd name="adj2" fmla="val 7482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Having a variety of affordable housing options</a:t>
            </a:r>
          </a:p>
        </p:txBody>
      </p:sp>
      <p:sp>
        <p:nvSpPr>
          <p:cNvPr id="18" name="Speech Bubble: Rectangle with Corners Rounded 17">
            <a:extLst>
              <a:ext uri="{FF2B5EF4-FFF2-40B4-BE49-F238E27FC236}">
                <a16:creationId xmlns:a16="http://schemas.microsoft.com/office/drawing/2014/main" id="{66E29E24-FF5E-4A69-8F8B-7643206C700C}"/>
              </a:ext>
            </a:extLst>
          </p:cNvPr>
          <p:cNvSpPr/>
          <p:nvPr/>
        </p:nvSpPr>
        <p:spPr>
          <a:xfrm>
            <a:off x="6034480" y="3488655"/>
            <a:ext cx="2909581" cy="733322"/>
          </a:xfrm>
          <a:prstGeom prst="wedgeRoundRectCallout">
            <a:avLst>
              <a:gd name="adj1" fmla="val -41509"/>
              <a:gd name="adj2" fmla="val 7482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Bringing more diversity to city government</a:t>
            </a:r>
          </a:p>
        </p:txBody>
      </p:sp>
      <p:sp>
        <p:nvSpPr>
          <p:cNvPr id="19" name="Speech Bubble: Rectangle with Corners Rounded 18">
            <a:extLst>
              <a:ext uri="{FF2B5EF4-FFF2-40B4-BE49-F238E27FC236}">
                <a16:creationId xmlns:a16="http://schemas.microsoft.com/office/drawing/2014/main" id="{CAEEC81F-6598-424D-9419-18D07C6F1E2A}"/>
              </a:ext>
            </a:extLst>
          </p:cNvPr>
          <p:cNvSpPr/>
          <p:nvPr/>
        </p:nvSpPr>
        <p:spPr>
          <a:xfrm>
            <a:off x="7178783" y="4513325"/>
            <a:ext cx="1665414" cy="431272"/>
          </a:xfrm>
          <a:prstGeom prst="wedgeRoundRectCallout">
            <a:avLst>
              <a:gd name="adj1" fmla="val -41509"/>
              <a:gd name="adj2" fmla="val 7482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Higher education</a:t>
            </a:r>
          </a:p>
        </p:txBody>
      </p:sp>
      <p:sp>
        <p:nvSpPr>
          <p:cNvPr id="20" name="Speech Bubble: Rectangle with Corners Rounded 19">
            <a:extLst>
              <a:ext uri="{FF2B5EF4-FFF2-40B4-BE49-F238E27FC236}">
                <a16:creationId xmlns:a16="http://schemas.microsoft.com/office/drawing/2014/main" id="{B7C9F1EF-7ECC-41CD-B320-D23001AE0282}"/>
              </a:ext>
            </a:extLst>
          </p:cNvPr>
          <p:cNvSpPr/>
          <p:nvPr/>
        </p:nvSpPr>
        <p:spPr>
          <a:xfrm>
            <a:off x="2857918" y="1086437"/>
            <a:ext cx="2723625" cy="733322"/>
          </a:xfrm>
          <a:prstGeom prst="wedgeRoundRectCallout">
            <a:avLst>
              <a:gd name="adj1" fmla="val -41509"/>
              <a:gd name="adj2" fmla="val 7482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Addressing poverty in Overland Park</a:t>
            </a:r>
          </a:p>
        </p:txBody>
      </p:sp>
      <p:sp>
        <p:nvSpPr>
          <p:cNvPr id="21" name="Speech Bubble: Rectangle with Corners Rounded 20">
            <a:extLst>
              <a:ext uri="{FF2B5EF4-FFF2-40B4-BE49-F238E27FC236}">
                <a16:creationId xmlns:a16="http://schemas.microsoft.com/office/drawing/2014/main" id="{6D6C8D46-939D-4199-99FC-AAD1226491F4}"/>
              </a:ext>
            </a:extLst>
          </p:cNvPr>
          <p:cNvSpPr/>
          <p:nvPr/>
        </p:nvSpPr>
        <p:spPr>
          <a:xfrm>
            <a:off x="2718733" y="2919676"/>
            <a:ext cx="2499219" cy="733322"/>
          </a:xfrm>
          <a:prstGeom prst="wedgeRoundRectCallout">
            <a:avLst>
              <a:gd name="adj1" fmla="val -41509"/>
              <a:gd name="adj2" fmla="val 7482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Keeping the city mill levy as low as possible</a:t>
            </a:r>
          </a:p>
        </p:txBody>
      </p:sp>
      <p:sp>
        <p:nvSpPr>
          <p:cNvPr id="22" name="Speech Bubble: Rectangle with Corners Rounded 21">
            <a:extLst>
              <a:ext uri="{FF2B5EF4-FFF2-40B4-BE49-F238E27FC236}">
                <a16:creationId xmlns:a16="http://schemas.microsoft.com/office/drawing/2014/main" id="{518E4D04-2E94-4C66-A600-5F794A43479D}"/>
              </a:ext>
            </a:extLst>
          </p:cNvPr>
          <p:cNvSpPr/>
          <p:nvPr/>
        </p:nvSpPr>
        <p:spPr>
          <a:xfrm>
            <a:off x="5046334" y="5572791"/>
            <a:ext cx="3007098" cy="510209"/>
          </a:xfrm>
          <a:prstGeom prst="wedgeRoundRectCallout">
            <a:avLst>
              <a:gd name="adj1" fmla="val -41509"/>
              <a:gd name="adj2" fmla="val 7482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Traffic congestion on US 69</a:t>
            </a:r>
          </a:p>
        </p:txBody>
      </p:sp>
      <p:sp>
        <p:nvSpPr>
          <p:cNvPr id="23" name="Speech Bubble: Rectangle with Corners Rounded 22">
            <a:extLst>
              <a:ext uri="{FF2B5EF4-FFF2-40B4-BE49-F238E27FC236}">
                <a16:creationId xmlns:a16="http://schemas.microsoft.com/office/drawing/2014/main" id="{369D96BB-1438-4252-808A-58846155834C}"/>
              </a:ext>
            </a:extLst>
          </p:cNvPr>
          <p:cNvSpPr/>
          <p:nvPr/>
        </p:nvSpPr>
        <p:spPr>
          <a:xfrm>
            <a:off x="3399504" y="3928893"/>
            <a:ext cx="2534247" cy="683193"/>
          </a:xfrm>
          <a:prstGeom prst="wedgeRoundRectCallout">
            <a:avLst>
              <a:gd name="adj1" fmla="val -41509"/>
              <a:gd name="adj2" fmla="val 7482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Expanding environmental sustainability policies</a:t>
            </a:r>
          </a:p>
        </p:txBody>
      </p:sp>
      <p:sp>
        <p:nvSpPr>
          <p:cNvPr id="24" name="Speech Bubble: Rectangle with Corners Rounded 23">
            <a:extLst>
              <a:ext uri="{FF2B5EF4-FFF2-40B4-BE49-F238E27FC236}">
                <a16:creationId xmlns:a16="http://schemas.microsoft.com/office/drawing/2014/main" id="{8079CD58-E0BA-4ADF-AC83-D8655C7FE4FE}"/>
              </a:ext>
            </a:extLst>
          </p:cNvPr>
          <p:cNvSpPr/>
          <p:nvPr/>
        </p:nvSpPr>
        <p:spPr>
          <a:xfrm>
            <a:off x="539487" y="3948547"/>
            <a:ext cx="2008670" cy="608302"/>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Improving access to quality health care</a:t>
            </a:r>
          </a:p>
        </p:txBody>
      </p:sp>
      <p:sp>
        <p:nvSpPr>
          <p:cNvPr id="25" name="Speech Bubble: Rectangle with Corners Rounded 24">
            <a:extLst>
              <a:ext uri="{FF2B5EF4-FFF2-40B4-BE49-F238E27FC236}">
                <a16:creationId xmlns:a16="http://schemas.microsoft.com/office/drawing/2014/main" id="{55537FC2-F59A-431C-AEAD-68BC6A14B27B}"/>
              </a:ext>
            </a:extLst>
          </p:cNvPr>
          <p:cNvSpPr/>
          <p:nvPr/>
        </p:nvSpPr>
        <p:spPr>
          <a:xfrm>
            <a:off x="2187407" y="2257815"/>
            <a:ext cx="1816016" cy="435481"/>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Public libraries</a:t>
            </a:r>
          </a:p>
        </p:txBody>
      </p:sp>
      <p:sp>
        <p:nvSpPr>
          <p:cNvPr id="26" name="Speech Bubble: Rectangle with Corners Rounded 25">
            <a:extLst>
              <a:ext uri="{FF2B5EF4-FFF2-40B4-BE49-F238E27FC236}">
                <a16:creationId xmlns:a16="http://schemas.microsoft.com/office/drawing/2014/main" id="{98A7B177-0700-4387-90F5-70AACC4B9087}"/>
              </a:ext>
            </a:extLst>
          </p:cNvPr>
          <p:cNvSpPr/>
          <p:nvPr/>
        </p:nvSpPr>
        <p:spPr>
          <a:xfrm>
            <a:off x="1965217" y="4831356"/>
            <a:ext cx="1816016" cy="851371"/>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Parks and recreation, bike and hike trails</a:t>
            </a:r>
          </a:p>
        </p:txBody>
      </p:sp>
      <p:sp>
        <p:nvSpPr>
          <p:cNvPr id="27" name="Speech Bubble: Rectangle with Corners Rounded 26">
            <a:extLst>
              <a:ext uri="{FF2B5EF4-FFF2-40B4-BE49-F238E27FC236}">
                <a16:creationId xmlns:a16="http://schemas.microsoft.com/office/drawing/2014/main" id="{17C44AC5-94E5-4997-8664-78FC26E80CAC}"/>
              </a:ext>
            </a:extLst>
          </p:cNvPr>
          <p:cNvSpPr/>
          <p:nvPr/>
        </p:nvSpPr>
        <p:spPr>
          <a:xfrm>
            <a:off x="3874323" y="4853256"/>
            <a:ext cx="3304460" cy="518194"/>
          </a:xfrm>
          <a:prstGeom prst="wedgeRoundRectCallout">
            <a:avLst>
              <a:gd name="adj1" fmla="val -40976"/>
              <a:gd name="adj2" fmla="val 67487"/>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Traffic congestion on city streets, that is, not US 69 or I-435</a:t>
            </a:r>
          </a:p>
        </p:txBody>
      </p:sp>
      <p:sp>
        <p:nvSpPr>
          <p:cNvPr id="28" name="Speech Bubble: Rectangle with Corners Rounded 27">
            <a:extLst>
              <a:ext uri="{FF2B5EF4-FFF2-40B4-BE49-F238E27FC236}">
                <a16:creationId xmlns:a16="http://schemas.microsoft.com/office/drawing/2014/main" id="{9F23BAC2-EBBC-46D9-91D9-AE0D882A1FF6}"/>
              </a:ext>
            </a:extLst>
          </p:cNvPr>
          <p:cNvSpPr/>
          <p:nvPr/>
        </p:nvSpPr>
        <p:spPr>
          <a:xfrm>
            <a:off x="5345186" y="2732742"/>
            <a:ext cx="3765258" cy="528714"/>
          </a:xfrm>
          <a:prstGeom prst="wedgeRoundRectCallout">
            <a:avLst>
              <a:gd name="adj1" fmla="val -35430"/>
              <a:gd name="adj2" fmla="val 75453"/>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Creating community gathering and entertainment spaces in Overland Park</a:t>
            </a:r>
          </a:p>
        </p:txBody>
      </p:sp>
      <p:sp>
        <p:nvSpPr>
          <p:cNvPr id="29" name="Speech Bubble: Rectangle with Corners Rounded 28">
            <a:extLst>
              <a:ext uri="{FF2B5EF4-FFF2-40B4-BE49-F238E27FC236}">
                <a16:creationId xmlns:a16="http://schemas.microsoft.com/office/drawing/2014/main" id="{ADB4B5F2-BC98-4592-BCFD-FD0BD71BA2C3}"/>
              </a:ext>
            </a:extLst>
          </p:cNvPr>
          <p:cNvSpPr/>
          <p:nvPr/>
        </p:nvSpPr>
        <p:spPr>
          <a:xfrm>
            <a:off x="4384934" y="1946281"/>
            <a:ext cx="1242292" cy="722009"/>
          </a:xfrm>
          <a:prstGeom prst="wedgeRoundRectCallout">
            <a:avLst>
              <a:gd name="adj1" fmla="val -47714"/>
              <a:gd name="adj2" fmla="val 72103"/>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Arts and cultural amenities</a:t>
            </a:r>
          </a:p>
        </p:txBody>
      </p:sp>
      <p:pic>
        <p:nvPicPr>
          <p:cNvPr id="33" name="Picture 32" descr="A picture containing drawing&#10;&#10;Description automatically generated">
            <a:extLst>
              <a:ext uri="{FF2B5EF4-FFF2-40B4-BE49-F238E27FC236}">
                <a16:creationId xmlns:a16="http://schemas.microsoft.com/office/drawing/2014/main" id="{FE9EA7CC-293D-4FF3-A38F-0545F9447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10832EBD-DA37-4F8F-91CD-747520181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35" name="Picture 34">
            <a:extLst>
              <a:ext uri="{FF2B5EF4-FFF2-40B4-BE49-F238E27FC236}">
                <a16:creationId xmlns:a16="http://schemas.microsoft.com/office/drawing/2014/main" id="{A613E455-DAE8-49AD-A81C-1B4730CE6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1837347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FE76DECB-3A0E-4085-A7B2-D0586ACAC3DD}"/>
              </a:ext>
            </a:extLst>
          </p:cNvPr>
          <p:cNvSpPr/>
          <p:nvPr/>
        </p:nvSpPr>
        <p:spPr>
          <a:xfrm>
            <a:off x="1761688" y="3796915"/>
            <a:ext cx="1878295" cy="480910"/>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81F89188-130F-4036-92AD-6A314D9325AA}"/>
              </a:ext>
            </a:extLst>
          </p:cNvPr>
          <p:cNvSpPr/>
          <p:nvPr/>
        </p:nvSpPr>
        <p:spPr>
          <a:xfrm>
            <a:off x="1619077" y="3245259"/>
            <a:ext cx="2029296" cy="528854"/>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C330BC42-4AEF-4482-A6B7-08874246F8C6}"/>
              </a:ext>
            </a:extLst>
          </p:cNvPr>
          <p:cNvSpPr/>
          <p:nvPr/>
        </p:nvSpPr>
        <p:spPr>
          <a:xfrm>
            <a:off x="1778466" y="2698634"/>
            <a:ext cx="1878295" cy="528854"/>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C12C28F-E6A2-4566-9FEB-6168A746F0E3}"/>
              </a:ext>
            </a:extLst>
          </p:cNvPr>
          <p:cNvSpPr/>
          <p:nvPr/>
        </p:nvSpPr>
        <p:spPr>
          <a:xfrm>
            <a:off x="2004968" y="2139930"/>
            <a:ext cx="1662515" cy="528854"/>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6A2BB9DD-D194-447A-8449-0972C4FB1E7F}"/>
              </a:ext>
            </a:extLst>
          </p:cNvPr>
          <p:cNvSpPr/>
          <p:nvPr/>
        </p:nvSpPr>
        <p:spPr>
          <a:xfrm>
            <a:off x="1820411" y="1567837"/>
            <a:ext cx="1819572" cy="528854"/>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K-12 education, public safety, economic development and health care top the list.</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1553003" y="6275221"/>
            <a:ext cx="5332505"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Now, I'd like to read you a list of priorities that some people have suggested for Overland Park's political leaders. Given the need to prioritize limited taxpayer resources, please tell me whether you believe each one should be a top priority, a very high priority, a somewhat high priority…</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8" name="Chart Placeholder 4">
            <a:extLst>
              <a:ext uri="{FF2B5EF4-FFF2-40B4-BE49-F238E27FC236}">
                <a16:creationId xmlns:a16="http://schemas.microsoft.com/office/drawing/2014/main" id="{FFA7FA3C-D226-4956-B0B4-0021142137A4}"/>
              </a:ext>
            </a:extLst>
          </p:cNvPr>
          <p:cNvGraphicFramePr>
            <a:graphicFrameLocks/>
          </p:cNvGraphicFramePr>
          <p:nvPr>
            <p:extLst>
              <p:ext uri="{D42A27DB-BD31-4B8C-83A1-F6EECF244321}">
                <p14:modId xmlns:p14="http://schemas.microsoft.com/office/powerpoint/2010/main" val="36874600"/>
              </p:ext>
            </p:extLst>
          </p:nvPr>
        </p:nvGraphicFramePr>
        <p:xfrm>
          <a:off x="2757698" y="1196476"/>
          <a:ext cx="3859715" cy="5122863"/>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C5DDE9A3-9BC9-43A4-9ECE-B02E4070BA77}"/>
              </a:ext>
            </a:extLst>
          </p:cNvPr>
          <p:cNvSpPr/>
          <p:nvPr/>
        </p:nvSpPr>
        <p:spPr>
          <a:xfrm>
            <a:off x="3558300" y="1259593"/>
            <a:ext cx="2151551"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%High Issue Priority  </a:t>
            </a:r>
          </a:p>
        </p:txBody>
      </p:sp>
      <p:sp>
        <p:nvSpPr>
          <p:cNvPr id="3" name="TextBox 2">
            <a:extLst>
              <a:ext uri="{FF2B5EF4-FFF2-40B4-BE49-F238E27FC236}">
                <a16:creationId xmlns:a16="http://schemas.microsoft.com/office/drawing/2014/main" id="{B44ACE35-CDBC-4659-A1C8-D6F3E7B29713}"/>
              </a:ext>
            </a:extLst>
          </p:cNvPr>
          <p:cNvSpPr txBox="1"/>
          <p:nvPr/>
        </p:nvSpPr>
        <p:spPr>
          <a:xfrm>
            <a:off x="1526798" y="1520752"/>
            <a:ext cx="2196358"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Pre-K through 12th grade schools</a:t>
            </a:r>
          </a:p>
        </p:txBody>
      </p:sp>
      <p:sp>
        <p:nvSpPr>
          <p:cNvPr id="12" name="TextBox 11">
            <a:extLst>
              <a:ext uri="{FF2B5EF4-FFF2-40B4-BE49-F238E27FC236}">
                <a16:creationId xmlns:a16="http://schemas.microsoft.com/office/drawing/2014/main" id="{E087FC4C-EFFD-4583-9269-B626A7E8F2A6}"/>
              </a:ext>
            </a:extLst>
          </p:cNvPr>
          <p:cNvSpPr txBox="1"/>
          <p:nvPr/>
        </p:nvSpPr>
        <p:spPr>
          <a:xfrm>
            <a:off x="2335271" y="2115499"/>
            <a:ext cx="1387885"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Crime and public safety</a:t>
            </a:r>
          </a:p>
        </p:txBody>
      </p:sp>
      <p:sp>
        <p:nvSpPr>
          <p:cNvPr id="13" name="TextBox 12">
            <a:extLst>
              <a:ext uri="{FF2B5EF4-FFF2-40B4-BE49-F238E27FC236}">
                <a16:creationId xmlns:a16="http://schemas.microsoft.com/office/drawing/2014/main" id="{5F7858CC-CC90-4711-91FC-7B35F6E7AB97}"/>
              </a:ext>
            </a:extLst>
          </p:cNvPr>
          <p:cNvSpPr txBox="1"/>
          <p:nvPr/>
        </p:nvSpPr>
        <p:spPr>
          <a:xfrm>
            <a:off x="1610688" y="2645156"/>
            <a:ext cx="2112468"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Improving access to mental health care (B)</a:t>
            </a:r>
          </a:p>
        </p:txBody>
      </p:sp>
      <p:sp>
        <p:nvSpPr>
          <p:cNvPr id="15" name="TextBox 14">
            <a:extLst>
              <a:ext uri="{FF2B5EF4-FFF2-40B4-BE49-F238E27FC236}">
                <a16:creationId xmlns:a16="http://schemas.microsoft.com/office/drawing/2014/main" id="{7DF070FD-E2E0-4565-9BEC-0114680276D8}"/>
              </a:ext>
            </a:extLst>
          </p:cNvPr>
          <p:cNvSpPr txBox="1"/>
          <p:nvPr/>
        </p:nvSpPr>
        <p:spPr>
          <a:xfrm>
            <a:off x="1610687" y="3743272"/>
            <a:ext cx="2112469"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Improving access to quality health care (A)</a:t>
            </a:r>
          </a:p>
        </p:txBody>
      </p:sp>
      <p:sp>
        <p:nvSpPr>
          <p:cNvPr id="16" name="TextBox 15">
            <a:extLst>
              <a:ext uri="{FF2B5EF4-FFF2-40B4-BE49-F238E27FC236}">
                <a16:creationId xmlns:a16="http://schemas.microsoft.com/office/drawing/2014/main" id="{15F8C13D-0207-4679-BD91-B84962A7082E}"/>
              </a:ext>
            </a:extLst>
          </p:cNvPr>
          <p:cNvSpPr txBox="1"/>
          <p:nvPr/>
        </p:nvSpPr>
        <p:spPr>
          <a:xfrm>
            <a:off x="1464040" y="3173133"/>
            <a:ext cx="2270071"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Economic development and job growth</a:t>
            </a:r>
          </a:p>
        </p:txBody>
      </p:sp>
      <p:sp>
        <p:nvSpPr>
          <p:cNvPr id="17" name="TextBox 16">
            <a:extLst>
              <a:ext uri="{FF2B5EF4-FFF2-40B4-BE49-F238E27FC236}">
                <a16:creationId xmlns:a16="http://schemas.microsoft.com/office/drawing/2014/main" id="{D12CEB49-62C8-4311-8E4F-173FA9857F28}"/>
              </a:ext>
            </a:extLst>
          </p:cNvPr>
          <p:cNvSpPr txBox="1"/>
          <p:nvPr/>
        </p:nvSpPr>
        <p:spPr>
          <a:xfrm>
            <a:off x="1308684" y="4290091"/>
            <a:ext cx="2414472"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Having a variety of affordable housing options</a:t>
            </a:r>
          </a:p>
        </p:txBody>
      </p:sp>
      <p:sp>
        <p:nvSpPr>
          <p:cNvPr id="20" name="TextBox 19">
            <a:extLst>
              <a:ext uri="{FF2B5EF4-FFF2-40B4-BE49-F238E27FC236}">
                <a16:creationId xmlns:a16="http://schemas.microsoft.com/office/drawing/2014/main" id="{D315D1DE-50DB-4ADC-B78D-B367D3DDA8E1}"/>
              </a:ext>
            </a:extLst>
          </p:cNvPr>
          <p:cNvSpPr txBox="1"/>
          <p:nvPr/>
        </p:nvSpPr>
        <p:spPr>
          <a:xfrm>
            <a:off x="1339249" y="5379433"/>
            <a:ext cx="2414472"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Bringing more diversity to city government (A)</a:t>
            </a:r>
          </a:p>
        </p:txBody>
      </p:sp>
      <p:sp>
        <p:nvSpPr>
          <p:cNvPr id="22" name="TextBox 21">
            <a:extLst>
              <a:ext uri="{FF2B5EF4-FFF2-40B4-BE49-F238E27FC236}">
                <a16:creationId xmlns:a16="http://schemas.microsoft.com/office/drawing/2014/main" id="{A3193960-B709-4E1E-887C-560609D5EE35}"/>
              </a:ext>
            </a:extLst>
          </p:cNvPr>
          <p:cNvSpPr txBox="1"/>
          <p:nvPr/>
        </p:nvSpPr>
        <p:spPr>
          <a:xfrm>
            <a:off x="1929404" y="4859517"/>
            <a:ext cx="1802075"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Addressing poverty in Overland Park</a:t>
            </a:r>
          </a:p>
        </p:txBody>
      </p:sp>
      <p:pic>
        <p:nvPicPr>
          <p:cNvPr id="28" name="Picture 27" descr="A picture containing text&#10;&#10;Description automatically generated">
            <a:extLst>
              <a:ext uri="{FF2B5EF4-FFF2-40B4-BE49-F238E27FC236}">
                <a16:creationId xmlns:a16="http://schemas.microsoft.com/office/drawing/2014/main" id="{512591DF-6DBA-422D-8781-D50E1C4E11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30" name="Picture 29">
            <a:extLst>
              <a:ext uri="{FF2B5EF4-FFF2-40B4-BE49-F238E27FC236}">
                <a16:creationId xmlns:a16="http://schemas.microsoft.com/office/drawing/2014/main" id="{DA762CDB-0B71-45DE-8F95-474EF0FF0943}"/>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3893727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DDA03729-60E9-421C-9586-A0FA4A482792}"/>
              </a:ext>
            </a:extLst>
          </p:cNvPr>
          <p:cNvSpPr/>
          <p:nvPr/>
        </p:nvSpPr>
        <p:spPr>
          <a:xfrm>
            <a:off x="4369809" y="1936570"/>
            <a:ext cx="2751290" cy="528854"/>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9FE17C33-6D72-43E8-B3CF-E882DB5820C0}"/>
              </a:ext>
            </a:extLst>
          </p:cNvPr>
          <p:cNvSpPr/>
          <p:nvPr/>
        </p:nvSpPr>
        <p:spPr>
          <a:xfrm>
            <a:off x="5696124" y="3404858"/>
            <a:ext cx="1491579" cy="528854"/>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Surprisingly, traffic/congestion issues and cultural amenities rank toward the bottom of the list.</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1563634" y="6275221"/>
            <a:ext cx="5332505"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Now, I'd like to read you a list of priorities that some people have suggested for Overland Park's political leaders. Given the need to prioritize limited taxpayer resources, please tell me whether you believe each one should be a top priority, a very high priority, a somewhat high priority…</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2" name="Chart Placeholder 4">
            <a:extLst>
              <a:ext uri="{FF2B5EF4-FFF2-40B4-BE49-F238E27FC236}">
                <a16:creationId xmlns:a16="http://schemas.microsoft.com/office/drawing/2014/main" id="{F14E1347-2B1C-4AF7-9AA9-467769C75A56}"/>
              </a:ext>
            </a:extLst>
          </p:cNvPr>
          <p:cNvGraphicFramePr>
            <a:graphicFrameLocks/>
          </p:cNvGraphicFramePr>
          <p:nvPr>
            <p:extLst>
              <p:ext uri="{D42A27DB-BD31-4B8C-83A1-F6EECF244321}">
                <p14:modId xmlns:p14="http://schemas.microsoft.com/office/powerpoint/2010/main" val="3225708522"/>
              </p:ext>
            </p:extLst>
          </p:nvPr>
        </p:nvGraphicFramePr>
        <p:xfrm>
          <a:off x="1565432" y="1340405"/>
          <a:ext cx="3859715" cy="5122863"/>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E66605BB-BBD5-427F-8A9A-273E2ABC12F2}"/>
              </a:ext>
            </a:extLst>
          </p:cNvPr>
          <p:cNvSpPr txBox="1"/>
          <p:nvPr/>
        </p:nvSpPr>
        <p:spPr>
          <a:xfrm>
            <a:off x="254239" y="4174877"/>
            <a:ext cx="2270071"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Keeping the city mill levy as low as possible</a:t>
            </a:r>
          </a:p>
        </p:txBody>
      </p:sp>
      <p:sp>
        <p:nvSpPr>
          <p:cNvPr id="26" name="TextBox 25">
            <a:extLst>
              <a:ext uri="{FF2B5EF4-FFF2-40B4-BE49-F238E27FC236}">
                <a16:creationId xmlns:a16="http://schemas.microsoft.com/office/drawing/2014/main" id="{4AE409EB-0557-4F4E-9A0F-72ED4B631072}"/>
              </a:ext>
            </a:extLst>
          </p:cNvPr>
          <p:cNvSpPr txBox="1"/>
          <p:nvPr/>
        </p:nvSpPr>
        <p:spPr>
          <a:xfrm>
            <a:off x="464650" y="2924701"/>
            <a:ext cx="2023945"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Traffic congestion on US 69</a:t>
            </a:r>
          </a:p>
        </p:txBody>
      </p:sp>
      <p:sp>
        <p:nvSpPr>
          <p:cNvPr id="28" name="TextBox 27">
            <a:extLst>
              <a:ext uri="{FF2B5EF4-FFF2-40B4-BE49-F238E27FC236}">
                <a16:creationId xmlns:a16="http://schemas.microsoft.com/office/drawing/2014/main" id="{620D4B98-2441-4258-B1CF-00F264C368D8}"/>
              </a:ext>
            </a:extLst>
          </p:cNvPr>
          <p:cNvSpPr txBox="1"/>
          <p:nvPr/>
        </p:nvSpPr>
        <p:spPr>
          <a:xfrm>
            <a:off x="-90019" y="2302621"/>
            <a:ext cx="2614329"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Expanding environmental sustainability policies</a:t>
            </a:r>
          </a:p>
        </p:txBody>
      </p:sp>
      <p:sp>
        <p:nvSpPr>
          <p:cNvPr id="29" name="TextBox 28">
            <a:extLst>
              <a:ext uri="{FF2B5EF4-FFF2-40B4-BE49-F238E27FC236}">
                <a16:creationId xmlns:a16="http://schemas.microsoft.com/office/drawing/2014/main" id="{9A6199A3-90CC-4D7C-8F1D-D597A8F6F384}"/>
              </a:ext>
            </a:extLst>
          </p:cNvPr>
          <p:cNvSpPr txBox="1"/>
          <p:nvPr/>
        </p:nvSpPr>
        <p:spPr>
          <a:xfrm>
            <a:off x="90771" y="5452894"/>
            <a:ext cx="2414472"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Public transportation systems</a:t>
            </a:r>
          </a:p>
        </p:txBody>
      </p:sp>
      <p:sp>
        <p:nvSpPr>
          <p:cNvPr id="30" name="TextBox 29">
            <a:extLst>
              <a:ext uri="{FF2B5EF4-FFF2-40B4-BE49-F238E27FC236}">
                <a16:creationId xmlns:a16="http://schemas.microsoft.com/office/drawing/2014/main" id="{0BE14DEA-EED3-4844-BE0C-D792BC5478AE}"/>
              </a:ext>
            </a:extLst>
          </p:cNvPr>
          <p:cNvSpPr txBox="1"/>
          <p:nvPr/>
        </p:nvSpPr>
        <p:spPr>
          <a:xfrm>
            <a:off x="74123" y="3723596"/>
            <a:ext cx="2414472"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Public libraries</a:t>
            </a:r>
          </a:p>
        </p:txBody>
      </p:sp>
      <p:sp>
        <p:nvSpPr>
          <p:cNvPr id="31" name="TextBox 30">
            <a:extLst>
              <a:ext uri="{FF2B5EF4-FFF2-40B4-BE49-F238E27FC236}">
                <a16:creationId xmlns:a16="http://schemas.microsoft.com/office/drawing/2014/main" id="{03DE0EC0-CB79-4644-840C-7A53F9D88ECA}"/>
              </a:ext>
            </a:extLst>
          </p:cNvPr>
          <p:cNvSpPr txBox="1"/>
          <p:nvPr/>
        </p:nvSpPr>
        <p:spPr>
          <a:xfrm>
            <a:off x="20719" y="4872075"/>
            <a:ext cx="2493728"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Parks and recreation, bike and hike trails</a:t>
            </a:r>
          </a:p>
        </p:txBody>
      </p:sp>
      <p:graphicFrame>
        <p:nvGraphicFramePr>
          <p:cNvPr id="32" name="Chart Placeholder 4">
            <a:extLst>
              <a:ext uri="{FF2B5EF4-FFF2-40B4-BE49-F238E27FC236}">
                <a16:creationId xmlns:a16="http://schemas.microsoft.com/office/drawing/2014/main" id="{F1A524FC-ED1E-4D33-BF93-9C26FC998875}"/>
              </a:ext>
            </a:extLst>
          </p:cNvPr>
          <p:cNvGraphicFramePr>
            <a:graphicFrameLocks/>
          </p:cNvGraphicFramePr>
          <p:nvPr>
            <p:extLst>
              <p:ext uri="{D42A27DB-BD31-4B8C-83A1-F6EECF244321}">
                <p14:modId xmlns:p14="http://schemas.microsoft.com/office/powerpoint/2010/main" val="592668928"/>
              </p:ext>
            </p:extLst>
          </p:nvPr>
        </p:nvGraphicFramePr>
        <p:xfrm>
          <a:off x="6286308" y="1629044"/>
          <a:ext cx="3859715" cy="2488350"/>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Box 32">
            <a:extLst>
              <a:ext uri="{FF2B5EF4-FFF2-40B4-BE49-F238E27FC236}">
                <a16:creationId xmlns:a16="http://schemas.microsoft.com/office/drawing/2014/main" id="{8B8A57D9-C53D-4879-9D92-C49850F5CD8D}"/>
              </a:ext>
            </a:extLst>
          </p:cNvPr>
          <p:cNvSpPr txBox="1"/>
          <p:nvPr/>
        </p:nvSpPr>
        <p:spPr>
          <a:xfrm>
            <a:off x="4190033" y="1883829"/>
            <a:ext cx="3027115"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Traffic congestion on city streets, that is, not US 69 or I-435</a:t>
            </a:r>
          </a:p>
        </p:txBody>
      </p:sp>
      <p:sp>
        <p:nvSpPr>
          <p:cNvPr id="34" name="TextBox 33">
            <a:extLst>
              <a:ext uri="{FF2B5EF4-FFF2-40B4-BE49-F238E27FC236}">
                <a16:creationId xmlns:a16="http://schemas.microsoft.com/office/drawing/2014/main" id="{D6EA7EC4-0F1C-415F-B843-59253216BA29}"/>
              </a:ext>
            </a:extLst>
          </p:cNvPr>
          <p:cNvSpPr txBox="1"/>
          <p:nvPr/>
        </p:nvSpPr>
        <p:spPr>
          <a:xfrm>
            <a:off x="4491214" y="2446354"/>
            <a:ext cx="2751290" cy="83099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Creating community gathering and entertainment spaces in Overland Park</a:t>
            </a:r>
          </a:p>
        </p:txBody>
      </p:sp>
      <p:sp>
        <p:nvSpPr>
          <p:cNvPr id="35" name="TextBox 34">
            <a:extLst>
              <a:ext uri="{FF2B5EF4-FFF2-40B4-BE49-F238E27FC236}">
                <a16:creationId xmlns:a16="http://schemas.microsoft.com/office/drawing/2014/main" id="{319288D4-6B1C-4F7A-9CB5-A2C9A8F39558}"/>
              </a:ext>
            </a:extLst>
          </p:cNvPr>
          <p:cNvSpPr txBox="1"/>
          <p:nvPr/>
        </p:nvSpPr>
        <p:spPr>
          <a:xfrm>
            <a:off x="5292990" y="3383313"/>
            <a:ext cx="1986635"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Arts and cultural amenities</a:t>
            </a:r>
          </a:p>
        </p:txBody>
      </p:sp>
      <p:sp>
        <p:nvSpPr>
          <p:cNvPr id="37" name="TextBox 36">
            <a:extLst>
              <a:ext uri="{FF2B5EF4-FFF2-40B4-BE49-F238E27FC236}">
                <a16:creationId xmlns:a16="http://schemas.microsoft.com/office/drawing/2014/main" id="{CCC88A43-26B7-47AC-A5BC-C8AB08E9AA0B}"/>
              </a:ext>
            </a:extLst>
          </p:cNvPr>
          <p:cNvSpPr txBox="1"/>
          <p:nvPr/>
        </p:nvSpPr>
        <p:spPr>
          <a:xfrm>
            <a:off x="722235" y="1767616"/>
            <a:ext cx="1802075"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Higher education</a:t>
            </a:r>
          </a:p>
        </p:txBody>
      </p:sp>
      <p:sp>
        <p:nvSpPr>
          <p:cNvPr id="40" name="Rectangle 39">
            <a:extLst>
              <a:ext uri="{FF2B5EF4-FFF2-40B4-BE49-F238E27FC236}">
                <a16:creationId xmlns:a16="http://schemas.microsoft.com/office/drawing/2014/main" id="{BF98703C-DF73-4D8E-AFBE-BF19E2058D9E}"/>
              </a:ext>
            </a:extLst>
          </p:cNvPr>
          <p:cNvSpPr/>
          <p:nvPr/>
        </p:nvSpPr>
        <p:spPr>
          <a:xfrm>
            <a:off x="2419513" y="1450956"/>
            <a:ext cx="2151551"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%High Issue Priority  </a:t>
            </a:r>
          </a:p>
        </p:txBody>
      </p:sp>
      <p:pic>
        <p:nvPicPr>
          <p:cNvPr id="27" name="Picture 26" descr="A picture containing text&#10;&#10;Description automatically generated">
            <a:extLst>
              <a:ext uri="{FF2B5EF4-FFF2-40B4-BE49-F238E27FC236}">
                <a16:creationId xmlns:a16="http://schemas.microsoft.com/office/drawing/2014/main" id="{A71AB353-8E5D-406B-8F04-E0E5C46E48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36" name="Picture 35">
            <a:extLst>
              <a:ext uri="{FF2B5EF4-FFF2-40B4-BE49-F238E27FC236}">
                <a16:creationId xmlns:a16="http://schemas.microsoft.com/office/drawing/2014/main" id="{B4360C77-0089-400D-8B4F-3D08C3F8C8D0}"/>
              </a:ext>
            </a:extLst>
          </p:cNvPr>
          <p:cNvPicPr>
            <a:picLocks noChangeAspect="1"/>
          </p:cNvPicPr>
          <p:nvPr/>
        </p:nvPicPr>
        <p:blipFill rotWithShape="1">
          <a:blip r:embed="rId7">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1820450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novations to begin at City Hall - City of Overland Park, Kansas">
            <a:extLst>
              <a:ext uri="{FF2B5EF4-FFF2-40B4-BE49-F238E27FC236}">
                <a16:creationId xmlns:a16="http://schemas.microsoft.com/office/drawing/2014/main" id="{4C8A006D-D0F4-49AD-8103-588DDE9C3FAD}"/>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3854"/>
            <a:ext cx="9144000" cy="54537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406119"/>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230505" y="5670287"/>
            <a:ext cx="8132276" cy="1921686"/>
          </a:xfrm>
          <a:prstGeom prst="rect">
            <a:avLst/>
          </a:prstGeom>
        </p:spPr>
        <p:txBody>
          <a:bodyPr vert="horz" lIns="0" tIns="0" rIns="0" bIns="0" anchor="t">
            <a:noAutofit/>
          </a:bodyPr>
          <a:lstStyle/>
          <a:p>
            <a:r>
              <a:rPr lang="en-US" sz="4800" b="1" dirty="0">
                <a:solidFill>
                  <a:schemeClr val="bg1"/>
                </a:solidFill>
              </a:rPr>
              <a:t>On Other Issues… </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97479"/>
            <a:ext cx="9706134" cy="72613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304D5DA0-0699-48AF-9D27-A9FAEDB9E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05" y="535401"/>
            <a:ext cx="3625027" cy="883852"/>
          </a:xfrm>
          <a:prstGeom prst="rect">
            <a:avLst/>
          </a:prstGeom>
        </p:spPr>
      </p:pic>
      <p:pic>
        <p:nvPicPr>
          <p:cNvPr id="11" name="Picture 10">
            <a:extLst>
              <a:ext uri="{FF2B5EF4-FFF2-40B4-BE49-F238E27FC236}">
                <a16:creationId xmlns:a16="http://schemas.microsoft.com/office/drawing/2014/main" id="{DB4A8461-CF3F-4C34-A189-511531DE3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 y="1627408"/>
            <a:ext cx="4811597" cy="544532"/>
          </a:xfrm>
          <a:prstGeom prst="rect">
            <a:avLst/>
          </a:prstGeom>
        </p:spPr>
      </p:pic>
    </p:spTree>
    <p:extLst>
      <p:ext uri="{BB962C8B-B14F-4D97-AF65-F5344CB8AC3E}">
        <p14:creationId xmlns:p14="http://schemas.microsoft.com/office/powerpoint/2010/main" val="292406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When voters are asked about “chip seal”…</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71843" y="1297454"/>
            <a:ext cx="8400314"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srgbClr val="333333"/>
                </a:solidFill>
                <a:effectLst/>
                <a:uLnTx/>
                <a:uFillTx/>
                <a:latin typeface="Calibri" panose="020F0502020204030204"/>
                <a:ea typeface="+mn-ea"/>
                <a:cs typeface="+mn-cs"/>
              </a:rPr>
              <a:t>On the topic of repairing and resurfacing neighborhood streets…</a:t>
            </a:r>
          </a:p>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400" i="1" dirty="0">
                <a:solidFill>
                  <a:srgbClr val="333333"/>
                </a:solidFill>
                <a:latin typeface="Calibri" panose="020F0502020204030204"/>
              </a:rPr>
              <a:t>Some people are against the resurfacing process known as chip seal because they say it is messy, and can pose a safety hazard to kids and bike riders.</a:t>
            </a:r>
          </a:p>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400" i="1" dirty="0">
                <a:solidFill>
                  <a:srgbClr val="333333"/>
                </a:solidFill>
                <a:latin typeface="Calibri" panose="020F0502020204030204"/>
              </a:rPr>
              <a:t>Other people favor chip seal because they say it is the most cost-efficient maintenance process, provides quickest access for residents to use streets after application and lasts seven to nine years.</a:t>
            </a:r>
          </a:p>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400" i="1" dirty="0">
                <a:solidFill>
                  <a:srgbClr val="333333"/>
                </a:solidFill>
                <a:latin typeface="Calibri" panose="020F0502020204030204"/>
              </a:rPr>
              <a:t>How about you?  Do you favor or oppose using chip seal to resurface neighborhood roads, or isn't this an issue you care about? </a:t>
            </a:r>
            <a:r>
              <a:rPr kumimoji="0" lang="en-US" sz="2400" b="0" i="1" u="none" strike="noStrike" kern="1200" cap="none" spc="0" normalizeH="0" baseline="0" noProof="0" dirty="0">
                <a:ln>
                  <a:noFill/>
                </a:ln>
                <a:solidFill>
                  <a:srgbClr val="333333"/>
                </a:solidFill>
                <a:effectLst/>
                <a:uLnTx/>
                <a:uFillTx/>
                <a:latin typeface="Calibri" panose="020F0502020204030204"/>
                <a:ea typeface="+mn-ea"/>
                <a:cs typeface="+mn-cs"/>
              </a:rPr>
              <a:t> </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39D78F2-81FC-4097-B02A-98E9BF4B9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0BB65B55-30DB-47FE-AB58-D4E35193F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17" name="Picture 16">
            <a:extLst>
              <a:ext uri="{FF2B5EF4-FFF2-40B4-BE49-F238E27FC236}">
                <a16:creationId xmlns:a16="http://schemas.microsoft.com/office/drawing/2014/main" id="{2EC784D4-5E2D-4FDC-AAC0-5B95E65BA1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1297417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EDB851C-9983-46CF-8F03-4F7141BD8D41}"/>
              </a:ext>
            </a:extLst>
          </p:cNvPr>
          <p:cNvSpPr/>
          <p:nvPr/>
        </p:nvSpPr>
        <p:spPr>
          <a:xfrm>
            <a:off x="6316910" y="3825380"/>
            <a:ext cx="704675" cy="343948"/>
          </a:xfrm>
          <a:prstGeom prst="ellipse">
            <a:avLst/>
          </a:prstGeom>
          <a:solidFill>
            <a:srgbClr val="FFE6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Residents are evenly divided, with over one-quarter saying it’s an issue they don’t care about.</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375636"/>
            <a:ext cx="4294526"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you favor or oppose using chip seal to resurface neighborhood roads, or isn't this an issue you care about? </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FA1F8768-6BF6-4187-B88F-ACC72875712F}"/>
              </a:ext>
            </a:extLst>
          </p:cNvPr>
          <p:cNvGraphicFramePr/>
          <p:nvPr>
            <p:extLst>
              <p:ext uri="{D42A27DB-BD31-4B8C-83A1-F6EECF244321}">
                <p14:modId xmlns:p14="http://schemas.microsoft.com/office/powerpoint/2010/main" val="2777204626"/>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2E79B2FD-BECC-43E3-B7DD-876CAF80FF58}"/>
              </a:ext>
            </a:extLst>
          </p:cNvPr>
          <p:cNvSpPr txBox="1"/>
          <p:nvPr/>
        </p:nvSpPr>
        <p:spPr>
          <a:xfrm>
            <a:off x="4184248" y="4307623"/>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sp>
        <p:nvSpPr>
          <p:cNvPr id="16" name="TextBox 15">
            <a:extLst>
              <a:ext uri="{FF2B5EF4-FFF2-40B4-BE49-F238E27FC236}">
                <a16:creationId xmlns:a16="http://schemas.microsoft.com/office/drawing/2014/main" id="{9E09BCED-3E67-48A1-A8DF-7F6F07867EB4}"/>
              </a:ext>
            </a:extLst>
          </p:cNvPr>
          <p:cNvSpPr txBox="1"/>
          <p:nvPr/>
        </p:nvSpPr>
        <p:spPr>
          <a:xfrm>
            <a:off x="2130199" y="4764953"/>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pic>
        <p:nvPicPr>
          <p:cNvPr id="17" name="Picture 16" descr="A picture containing text&#10;&#10;Description automatically generated">
            <a:extLst>
              <a:ext uri="{FF2B5EF4-FFF2-40B4-BE49-F238E27FC236}">
                <a16:creationId xmlns:a16="http://schemas.microsoft.com/office/drawing/2014/main" id="{BAA549A5-B714-420B-A7B0-147C651E8D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18" name="Picture 17">
            <a:extLst>
              <a:ext uri="{FF2B5EF4-FFF2-40B4-BE49-F238E27FC236}">
                <a16:creationId xmlns:a16="http://schemas.microsoft.com/office/drawing/2014/main" id="{9C1B2C8A-580F-4302-87AC-CFE4C67B81BC}"/>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364512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novations to begin at City Hall - City of Overland Park, Kansas">
            <a:extLst>
              <a:ext uri="{FF2B5EF4-FFF2-40B4-BE49-F238E27FC236}">
                <a16:creationId xmlns:a16="http://schemas.microsoft.com/office/drawing/2014/main" id="{CC6C3F6D-FA05-4AA8-A45F-7BEC85DE5F50}"/>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3122"/>
            <a:ext cx="9144000" cy="54537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406119"/>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230505" y="5897157"/>
            <a:ext cx="8132276" cy="1921686"/>
          </a:xfrm>
          <a:prstGeom prst="rect">
            <a:avLst/>
          </a:prstGeom>
        </p:spPr>
        <p:txBody>
          <a:bodyPr vert="horz" lIns="0" tIns="0" rIns="0" bIns="0" anchor="t">
            <a:noAutofit/>
          </a:bodyPr>
          <a:lstStyle/>
          <a:p>
            <a:r>
              <a:rPr lang="en-US" sz="4800" b="1" dirty="0">
                <a:solidFill>
                  <a:schemeClr val="bg1"/>
                </a:solidFill>
              </a:rPr>
              <a:t>Take-Aways</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97479"/>
            <a:ext cx="9706134" cy="72613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74A4779-BCA7-4487-84E6-447E59EDF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05" y="535401"/>
            <a:ext cx="3625027" cy="883852"/>
          </a:xfrm>
          <a:prstGeom prst="rect">
            <a:avLst/>
          </a:prstGeom>
        </p:spPr>
      </p:pic>
      <p:pic>
        <p:nvPicPr>
          <p:cNvPr id="4" name="Picture 3">
            <a:extLst>
              <a:ext uri="{FF2B5EF4-FFF2-40B4-BE49-F238E27FC236}">
                <a16:creationId xmlns:a16="http://schemas.microsoft.com/office/drawing/2014/main" id="{4A6E2C92-AD44-4058-A4F5-DE6425ECF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 y="1627408"/>
            <a:ext cx="4811597" cy="544532"/>
          </a:xfrm>
          <a:prstGeom prst="rect">
            <a:avLst/>
          </a:prstGeom>
        </p:spPr>
      </p:pic>
    </p:spTree>
    <p:extLst>
      <p:ext uri="{BB962C8B-B14F-4D97-AF65-F5344CB8AC3E}">
        <p14:creationId xmlns:p14="http://schemas.microsoft.com/office/powerpoint/2010/main" val="448606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8193310" cy="438912"/>
          </a:xfrm>
        </p:spPr>
        <p:txBody>
          <a:bodyPr lIns="0" tIns="0" rIns="0" bIns="0">
            <a:noAutofit/>
          </a:bodyPr>
          <a:lstStyle/>
          <a:p>
            <a:r>
              <a:rPr lang="en-US" sz="2400" dirty="0">
                <a:solidFill>
                  <a:srgbClr val="333333"/>
                </a:solidFill>
                <a:latin typeface="Calibri" panose="020F0502020204030204"/>
              </a:rPr>
              <a:t>The “chip seal” issue doesn’t appear to be driven by partisanship or political ideology.</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94BC4F-E00F-4570-8F47-4C96D9366BB8}"/>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7CA5B23-CD37-4584-8B7B-4DD44B990646}"/>
              </a:ext>
            </a:extLst>
          </p:cNvPr>
          <p:cNvSpPr/>
          <p:nvPr/>
        </p:nvSpPr>
        <p:spPr>
          <a:xfrm>
            <a:off x="2424737" y="6375636"/>
            <a:ext cx="4294526"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you favor or oppose using chip seal to resurface neighborhood roads, or isn't this an issue you care about? </a:t>
            </a:r>
          </a:p>
        </p:txBody>
      </p:sp>
      <p:graphicFrame>
        <p:nvGraphicFramePr>
          <p:cNvPr id="20" name="Chart 19">
            <a:extLst>
              <a:ext uri="{FF2B5EF4-FFF2-40B4-BE49-F238E27FC236}">
                <a16:creationId xmlns:a16="http://schemas.microsoft.com/office/drawing/2014/main" id="{D7C4E355-020E-4F08-A7FA-7100438D964C}"/>
              </a:ext>
            </a:extLst>
          </p:cNvPr>
          <p:cNvGraphicFramePr/>
          <p:nvPr>
            <p:extLst>
              <p:ext uri="{D42A27DB-BD31-4B8C-83A1-F6EECF244321}">
                <p14:modId xmlns:p14="http://schemas.microsoft.com/office/powerpoint/2010/main" val="3049005593"/>
              </p:ext>
            </p:extLst>
          </p:nvPr>
        </p:nvGraphicFramePr>
        <p:xfrm>
          <a:off x="0" y="1358291"/>
          <a:ext cx="9144000" cy="4846781"/>
        </p:xfrm>
        <a:graphic>
          <a:graphicData uri="http://schemas.openxmlformats.org/drawingml/2006/chart">
            <c:chart xmlns:c="http://schemas.openxmlformats.org/drawingml/2006/chart" xmlns:r="http://schemas.openxmlformats.org/officeDocument/2006/relationships" r:id="rId4"/>
          </a:graphicData>
        </a:graphic>
      </p:graphicFrame>
      <p:cxnSp>
        <p:nvCxnSpPr>
          <p:cNvPr id="21" name="Straight Connector 20">
            <a:extLst>
              <a:ext uri="{FF2B5EF4-FFF2-40B4-BE49-F238E27FC236}">
                <a16:creationId xmlns:a16="http://schemas.microsoft.com/office/drawing/2014/main" id="{BDF3A4A2-084D-4681-BBAA-6FFB7DE94AA1}"/>
              </a:ext>
            </a:extLst>
          </p:cNvPr>
          <p:cNvCxnSpPr>
            <a:cxnSpLocks/>
          </p:cNvCxnSpPr>
          <p:nvPr/>
        </p:nvCxnSpPr>
        <p:spPr>
          <a:xfrm>
            <a:off x="4572000" y="1635760"/>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D271DFF7-5620-4E0D-AC42-A8118FA17760}"/>
              </a:ext>
            </a:extLst>
          </p:cNvPr>
          <p:cNvSpPr txBox="1"/>
          <p:nvPr/>
        </p:nvSpPr>
        <p:spPr>
          <a:xfrm>
            <a:off x="109057" y="4593600"/>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2107848-5B20-4A83-B427-C089BCE1767E}"/>
              </a:ext>
            </a:extLst>
          </p:cNvPr>
          <p:cNvSpPr txBox="1"/>
          <p:nvPr/>
        </p:nvSpPr>
        <p:spPr>
          <a:xfrm>
            <a:off x="640125" y="4048314"/>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FD262EB-153A-4642-A60F-C748DD69B3C6}"/>
              </a:ext>
            </a:extLst>
          </p:cNvPr>
          <p:cNvSpPr txBox="1"/>
          <p:nvPr/>
        </p:nvSpPr>
        <p:spPr>
          <a:xfrm>
            <a:off x="2169328" y="4316762"/>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44FFB79-9E80-4F78-AEBC-19D0FDC31B06}"/>
              </a:ext>
            </a:extLst>
          </p:cNvPr>
          <p:cNvSpPr txBox="1"/>
          <p:nvPr/>
        </p:nvSpPr>
        <p:spPr>
          <a:xfrm>
            <a:off x="3164944" y="4820103"/>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5A085A92-4A4A-4F01-9A30-9FA03FEB6B96}"/>
              </a:ext>
            </a:extLst>
          </p:cNvPr>
          <p:cNvSpPr txBox="1"/>
          <p:nvPr/>
        </p:nvSpPr>
        <p:spPr>
          <a:xfrm>
            <a:off x="3687623" y="4476153"/>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F0BC4205-D183-44F4-8DEA-AE2A85483F19}"/>
              </a:ext>
            </a:extLst>
          </p:cNvPr>
          <p:cNvSpPr txBox="1"/>
          <p:nvPr/>
        </p:nvSpPr>
        <p:spPr>
          <a:xfrm>
            <a:off x="4685758" y="4316763"/>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4ABBB8C2-D9D2-4B10-9786-AE22785F5EA3}"/>
              </a:ext>
            </a:extLst>
          </p:cNvPr>
          <p:cNvSpPr txBox="1"/>
          <p:nvPr/>
        </p:nvSpPr>
        <p:spPr>
          <a:xfrm>
            <a:off x="5208437" y="4207705"/>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D011C324-A163-4D5F-926A-37E4C44C4DD6}"/>
              </a:ext>
            </a:extLst>
          </p:cNvPr>
          <p:cNvSpPr txBox="1"/>
          <p:nvPr/>
        </p:nvSpPr>
        <p:spPr>
          <a:xfrm>
            <a:off x="6735155" y="4056702"/>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A5596F1E-01DF-409E-95EA-59CC52EF228B}"/>
              </a:ext>
            </a:extLst>
          </p:cNvPr>
          <p:cNvSpPr txBox="1"/>
          <p:nvPr/>
        </p:nvSpPr>
        <p:spPr>
          <a:xfrm>
            <a:off x="8242648" y="4460405"/>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396D332-81F7-4F5C-AEC1-924EFC44B7EE}"/>
              </a:ext>
            </a:extLst>
          </p:cNvPr>
          <p:cNvSpPr/>
          <p:nvPr/>
        </p:nvSpPr>
        <p:spPr>
          <a:xfrm>
            <a:off x="493756" y="1844992"/>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-7</a:t>
            </a:r>
          </a:p>
        </p:txBody>
      </p:sp>
      <p:sp>
        <p:nvSpPr>
          <p:cNvPr id="27" name="Rectangle 26">
            <a:extLst>
              <a:ext uri="{FF2B5EF4-FFF2-40B4-BE49-F238E27FC236}">
                <a16:creationId xmlns:a16="http://schemas.microsoft.com/office/drawing/2014/main" id="{D691EFF4-1DE7-4A23-84A3-07D693285B81}"/>
              </a:ext>
            </a:extLst>
          </p:cNvPr>
          <p:cNvSpPr/>
          <p:nvPr/>
        </p:nvSpPr>
        <p:spPr>
          <a:xfrm>
            <a:off x="2036628" y="1844992"/>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-9</a:t>
            </a:r>
          </a:p>
        </p:txBody>
      </p:sp>
      <p:sp>
        <p:nvSpPr>
          <p:cNvPr id="29" name="Rectangle 28">
            <a:extLst>
              <a:ext uri="{FF2B5EF4-FFF2-40B4-BE49-F238E27FC236}">
                <a16:creationId xmlns:a16="http://schemas.microsoft.com/office/drawing/2014/main" id="{588D203E-8ACE-4A3B-888B-B49D2F5B0C33}"/>
              </a:ext>
            </a:extLst>
          </p:cNvPr>
          <p:cNvSpPr/>
          <p:nvPr/>
        </p:nvSpPr>
        <p:spPr>
          <a:xfrm>
            <a:off x="3491356" y="1844992"/>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FDA1D3F-CD41-4C4C-A0FA-B1943648F6C5}"/>
              </a:ext>
            </a:extLst>
          </p:cNvPr>
          <p:cNvSpPr/>
          <p:nvPr/>
        </p:nvSpPr>
        <p:spPr>
          <a:xfrm>
            <a:off x="4986212" y="1844992"/>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BF04927-B252-4603-9E2B-C10B4B4874D8}"/>
              </a:ext>
            </a:extLst>
          </p:cNvPr>
          <p:cNvSpPr/>
          <p:nvPr/>
        </p:nvSpPr>
        <p:spPr>
          <a:xfrm>
            <a:off x="6440898" y="184499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a:t>
            </a: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11</a:t>
            </a:r>
          </a:p>
        </p:txBody>
      </p:sp>
      <p:sp>
        <p:nvSpPr>
          <p:cNvPr id="36" name="Rectangle 35">
            <a:extLst>
              <a:ext uri="{FF2B5EF4-FFF2-40B4-BE49-F238E27FC236}">
                <a16:creationId xmlns:a16="http://schemas.microsoft.com/office/drawing/2014/main" id="{FA3960FE-C527-40DE-B74E-432CAFEB859E}"/>
              </a:ext>
            </a:extLst>
          </p:cNvPr>
          <p:cNvSpPr/>
          <p:nvPr/>
        </p:nvSpPr>
        <p:spPr>
          <a:xfrm>
            <a:off x="7991222" y="1844992"/>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a:t>
            </a: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5</a:t>
            </a:r>
          </a:p>
        </p:txBody>
      </p:sp>
      <p:pic>
        <p:nvPicPr>
          <p:cNvPr id="38" name="Picture 37" descr="A picture containing text&#10;&#10;Description automatically generated">
            <a:extLst>
              <a:ext uri="{FF2B5EF4-FFF2-40B4-BE49-F238E27FC236}">
                <a16:creationId xmlns:a16="http://schemas.microsoft.com/office/drawing/2014/main" id="{1DAA6F9E-7C38-4311-9C98-712AAA6BB4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41" name="Picture 40">
            <a:extLst>
              <a:ext uri="{FF2B5EF4-FFF2-40B4-BE49-F238E27FC236}">
                <a16:creationId xmlns:a16="http://schemas.microsoft.com/office/drawing/2014/main" id="{BC185DC2-5E80-4AD9-A98F-5DE69184129C}"/>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346256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There is a division of opinion regarding whether housing options in the city are “too limited.”</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375636"/>
            <a:ext cx="4294526"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 Do you believe that Overland Park residents have an appropriate variety of housing options, or do you believe the choice is too limited?</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extLst>
              <p:ext uri="{D42A27DB-BD31-4B8C-83A1-F6EECF244321}">
                <p14:modId xmlns:p14="http://schemas.microsoft.com/office/powerpoint/2010/main" val="2249421137"/>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2632168" y="1469880"/>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B1B29082-3FA0-4252-B93D-82EBD8CDF3B5}"/>
              </a:ext>
            </a:extLst>
          </p:cNvPr>
          <p:cNvSpPr/>
          <p:nvPr/>
        </p:nvSpPr>
        <p:spPr>
          <a:xfrm>
            <a:off x="3263689" y="2028612"/>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37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A89B4AF-5950-4F4E-A2D4-E06301D4437C}"/>
              </a:ext>
            </a:extLst>
          </p:cNvPr>
          <p:cNvSpPr/>
          <p:nvPr/>
        </p:nvSpPr>
        <p:spPr>
          <a:xfrm>
            <a:off x="1277067" y="202347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+16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5DDCDD6-CFFA-4464-A4AA-8E45D56788DB}"/>
              </a:ext>
            </a:extLst>
          </p:cNvPr>
          <p:cNvSpPr/>
          <p:nvPr/>
        </p:nvSpPr>
        <p:spPr>
          <a:xfrm>
            <a:off x="5231882" y="202347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22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6E6DD22-F87E-44A6-AD5A-BD6AF5535E9E}"/>
              </a:ext>
            </a:extLst>
          </p:cNvPr>
          <p:cNvSpPr/>
          <p:nvPr/>
        </p:nvSpPr>
        <p:spPr>
          <a:xfrm>
            <a:off x="7200075" y="2023477"/>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-19</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pic>
        <p:nvPicPr>
          <p:cNvPr id="21" name="Picture 20" descr="A picture containing text&#10;&#10;Description automatically generated">
            <a:extLst>
              <a:ext uri="{FF2B5EF4-FFF2-40B4-BE49-F238E27FC236}">
                <a16:creationId xmlns:a16="http://schemas.microsoft.com/office/drawing/2014/main" id="{49100A1A-5AAE-43C0-B6C1-B5910C52B6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3" name="Picture 22">
            <a:extLst>
              <a:ext uri="{FF2B5EF4-FFF2-40B4-BE49-F238E27FC236}">
                <a16:creationId xmlns:a16="http://schemas.microsoft.com/office/drawing/2014/main" id="{B120BF08-D272-4DDC-BAA6-C1675152E8F4}"/>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1743562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8761087" cy="438912"/>
          </a:xfrm>
        </p:spPr>
        <p:txBody>
          <a:bodyPr lIns="0" tIns="0" rIns="0" bIns="0">
            <a:noAutofit/>
          </a:bodyPr>
          <a:lstStyle/>
          <a:p>
            <a:r>
              <a:rPr lang="en-US" sz="2400" dirty="0">
                <a:solidFill>
                  <a:srgbClr val="333333"/>
                </a:solidFill>
                <a:latin typeface="Calibri" panose="020F0502020204030204"/>
              </a:rPr>
              <a:t>Shorter-term residents are more likely to believe that housing options are more limited.</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375636"/>
            <a:ext cx="4294526"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 Do you believe that Overland Park residents have an appropriate variety of housing options, or do you believe the choice is too limited?</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extLst>
              <p:ext uri="{D42A27DB-BD31-4B8C-83A1-F6EECF244321}">
                <p14:modId xmlns:p14="http://schemas.microsoft.com/office/powerpoint/2010/main" val="2761613216"/>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B1B29082-3FA0-4252-B93D-82EBD8CDF3B5}"/>
              </a:ext>
            </a:extLst>
          </p:cNvPr>
          <p:cNvSpPr/>
          <p:nvPr/>
        </p:nvSpPr>
        <p:spPr>
          <a:xfrm>
            <a:off x="4289454" y="1771664"/>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26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A89B4AF-5950-4F4E-A2D4-E06301D4437C}"/>
              </a:ext>
            </a:extLst>
          </p:cNvPr>
          <p:cNvSpPr/>
          <p:nvPr/>
        </p:nvSpPr>
        <p:spPr>
          <a:xfrm>
            <a:off x="1720960" y="1771664"/>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6E6DD22-F87E-44A6-AD5A-BD6AF5535E9E}"/>
              </a:ext>
            </a:extLst>
          </p:cNvPr>
          <p:cNvSpPr/>
          <p:nvPr/>
        </p:nvSpPr>
        <p:spPr>
          <a:xfrm>
            <a:off x="7013946" y="1771664"/>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13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92AFE9B3-9B49-4D28-8E07-B1855679874C}"/>
              </a:ext>
            </a:extLst>
          </p:cNvPr>
          <p:cNvSpPr/>
          <p:nvPr/>
        </p:nvSpPr>
        <p:spPr>
          <a:xfrm>
            <a:off x="2012428" y="2189527"/>
            <a:ext cx="660895" cy="1059184"/>
          </a:xfrm>
          <a:prstGeom prst="downArrow">
            <a:avLst/>
          </a:prstGeom>
          <a:solidFill>
            <a:srgbClr val="FFE6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61C37157-83E6-4B6E-A495-9DB8E4F4B6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19" name="Picture 18">
            <a:extLst>
              <a:ext uri="{FF2B5EF4-FFF2-40B4-BE49-F238E27FC236}">
                <a16:creationId xmlns:a16="http://schemas.microsoft.com/office/drawing/2014/main" id="{54376A20-CA12-4A56-BE6F-77090D04FED7}"/>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2109058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8761087" cy="438912"/>
          </a:xfrm>
        </p:spPr>
        <p:txBody>
          <a:bodyPr lIns="0" tIns="0" rIns="0" bIns="0">
            <a:noAutofit/>
          </a:bodyPr>
          <a:lstStyle/>
          <a:p>
            <a:r>
              <a:rPr lang="en-US" sz="2400" dirty="0">
                <a:solidFill>
                  <a:srgbClr val="333333"/>
                </a:solidFill>
                <a:latin typeface="Calibri" panose="020F0502020204030204"/>
              </a:rPr>
              <a:t>Voter opinion is divided on whether the city is allowing too many apartment complexes to be built.</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280919"/>
            <a:ext cx="4294526"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do you think the city is allowing too many apartment complexes to be built, or do you believe that these apartment complexes are needed to provide lower cost housing alternatives in the city?</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extLst>
              <p:ext uri="{D42A27DB-BD31-4B8C-83A1-F6EECF244321}">
                <p14:modId xmlns:p14="http://schemas.microsoft.com/office/powerpoint/2010/main" val="1689005019"/>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B1B29082-3FA0-4252-B93D-82EBD8CDF3B5}"/>
              </a:ext>
            </a:extLst>
          </p:cNvPr>
          <p:cNvSpPr/>
          <p:nvPr/>
        </p:nvSpPr>
        <p:spPr>
          <a:xfrm>
            <a:off x="2255081" y="201805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-36</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A89B4AF-5950-4F4E-A2D4-E06301D4437C}"/>
              </a:ext>
            </a:extLst>
          </p:cNvPr>
          <p:cNvSpPr/>
          <p:nvPr/>
        </p:nvSpPr>
        <p:spPr>
          <a:xfrm>
            <a:off x="933049" y="2018052"/>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-5</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6E6DD22-F87E-44A6-AD5A-BD6AF5535E9E}"/>
              </a:ext>
            </a:extLst>
          </p:cNvPr>
          <p:cNvSpPr/>
          <p:nvPr/>
        </p:nvSpPr>
        <p:spPr>
          <a:xfrm>
            <a:off x="3565896" y="201805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-22</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0593D31-0BFA-4892-8553-33400C315C8D}"/>
              </a:ext>
            </a:extLst>
          </p:cNvPr>
          <p:cNvSpPr/>
          <p:nvPr/>
        </p:nvSpPr>
        <p:spPr>
          <a:xfrm>
            <a:off x="6198743" y="2018052"/>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14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44AECAD-9B1C-47D2-995B-0C14D6E5A16C}"/>
              </a:ext>
            </a:extLst>
          </p:cNvPr>
          <p:cNvSpPr/>
          <p:nvPr/>
        </p:nvSpPr>
        <p:spPr>
          <a:xfrm>
            <a:off x="4876711" y="2018052"/>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65BB74E-3FB7-4523-A33E-DAD6BF98AAC5}"/>
              </a:ext>
            </a:extLst>
          </p:cNvPr>
          <p:cNvSpPr/>
          <p:nvPr/>
        </p:nvSpPr>
        <p:spPr>
          <a:xfrm>
            <a:off x="7509558" y="2018052"/>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16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C41705D4-EB52-460C-8ADC-C03AA82B3374}"/>
              </a:ext>
            </a:extLst>
          </p:cNvPr>
          <p:cNvCxnSpPr>
            <a:cxnSpLocks/>
          </p:cNvCxnSpPr>
          <p:nvPr/>
        </p:nvCxnSpPr>
        <p:spPr>
          <a:xfrm>
            <a:off x="1880930" y="1591372"/>
            <a:ext cx="0" cy="4143717"/>
          </a:xfrm>
          <a:prstGeom prst="line">
            <a:avLst/>
          </a:prstGeom>
          <a:ln w="28575"/>
        </p:spPr>
        <p:style>
          <a:lnRef idx="2">
            <a:schemeClr val="dk1"/>
          </a:lnRef>
          <a:fillRef idx="0">
            <a:schemeClr val="dk1"/>
          </a:fillRef>
          <a:effectRef idx="1">
            <a:schemeClr val="dk1"/>
          </a:effectRef>
          <a:fontRef idx="minor">
            <a:schemeClr val="tx1"/>
          </a:fontRef>
        </p:style>
      </p:cxnSp>
      <p:pic>
        <p:nvPicPr>
          <p:cNvPr id="24" name="Picture 23" descr="A picture containing text&#10;&#10;Description automatically generated">
            <a:extLst>
              <a:ext uri="{FF2B5EF4-FFF2-40B4-BE49-F238E27FC236}">
                <a16:creationId xmlns:a16="http://schemas.microsoft.com/office/drawing/2014/main" id="{61997773-02AB-4FFE-8E5F-B26933AE5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5" name="Picture 24">
            <a:extLst>
              <a:ext uri="{FF2B5EF4-FFF2-40B4-BE49-F238E27FC236}">
                <a16:creationId xmlns:a16="http://schemas.microsoft.com/office/drawing/2014/main" id="{E1F6F77E-F6E4-42F2-9F80-98F6BF74D2EE}"/>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4016688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8342815" cy="438912"/>
          </a:xfrm>
        </p:spPr>
        <p:txBody>
          <a:bodyPr lIns="0" tIns="0" rIns="0" bIns="0">
            <a:noAutofit/>
          </a:bodyPr>
          <a:lstStyle/>
          <a:p>
            <a:r>
              <a:rPr lang="en-US" sz="2400" dirty="0">
                <a:solidFill>
                  <a:srgbClr val="333333"/>
                </a:solidFill>
                <a:latin typeface="Calibri" panose="020F0502020204030204"/>
              </a:rPr>
              <a:t>Again, this is an issue that divides voters by partisanship and length of residency.</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2B569EE4-19AB-4EF0-B89F-86E82F4ADC5F}"/>
              </a:ext>
            </a:extLst>
          </p:cNvPr>
          <p:cNvSpPr/>
          <p:nvPr/>
        </p:nvSpPr>
        <p:spPr>
          <a:xfrm>
            <a:off x="2255081" y="201805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-17</a:t>
            </a:r>
          </a:p>
        </p:txBody>
      </p:sp>
      <p:sp>
        <p:nvSpPr>
          <p:cNvPr id="16" name="Rectangle 15">
            <a:extLst>
              <a:ext uri="{FF2B5EF4-FFF2-40B4-BE49-F238E27FC236}">
                <a16:creationId xmlns:a16="http://schemas.microsoft.com/office/drawing/2014/main" id="{C44251A1-A604-4546-98AB-6FBB7F6E8692}"/>
              </a:ext>
            </a:extLst>
          </p:cNvPr>
          <p:cNvSpPr/>
          <p:nvPr/>
        </p:nvSpPr>
        <p:spPr>
          <a:xfrm>
            <a:off x="933049" y="2018052"/>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+24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5EFC454-845C-4FD5-8889-BB04594574DA}"/>
              </a:ext>
            </a:extLst>
          </p:cNvPr>
          <p:cNvSpPr/>
          <p:nvPr/>
        </p:nvSpPr>
        <p:spPr>
          <a:xfrm>
            <a:off x="3565896" y="201805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-35</a:t>
            </a:r>
          </a:p>
        </p:txBody>
      </p:sp>
      <p:sp>
        <p:nvSpPr>
          <p:cNvPr id="21" name="Rectangle 20">
            <a:extLst>
              <a:ext uri="{FF2B5EF4-FFF2-40B4-BE49-F238E27FC236}">
                <a16:creationId xmlns:a16="http://schemas.microsoft.com/office/drawing/2014/main" id="{F22A7942-52A9-413C-9F98-3BCC3615A9EE}"/>
              </a:ext>
            </a:extLst>
          </p:cNvPr>
          <p:cNvSpPr/>
          <p:nvPr/>
        </p:nvSpPr>
        <p:spPr>
          <a:xfrm>
            <a:off x="6198743" y="2018052"/>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-2</a:t>
            </a:r>
          </a:p>
        </p:txBody>
      </p:sp>
      <p:sp>
        <p:nvSpPr>
          <p:cNvPr id="22" name="Rectangle 21">
            <a:extLst>
              <a:ext uri="{FF2B5EF4-FFF2-40B4-BE49-F238E27FC236}">
                <a16:creationId xmlns:a16="http://schemas.microsoft.com/office/drawing/2014/main" id="{F1AAF5B1-8E71-41AF-89FB-7BB86D30EF10}"/>
              </a:ext>
            </a:extLst>
          </p:cNvPr>
          <p:cNvSpPr/>
          <p:nvPr/>
        </p:nvSpPr>
        <p:spPr>
          <a:xfrm>
            <a:off x="4876711" y="201805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-25</a:t>
            </a:r>
          </a:p>
        </p:txBody>
      </p:sp>
      <p:sp>
        <p:nvSpPr>
          <p:cNvPr id="23" name="Rectangle 22">
            <a:extLst>
              <a:ext uri="{FF2B5EF4-FFF2-40B4-BE49-F238E27FC236}">
                <a16:creationId xmlns:a16="http://schemas.microsoft.com/office/drawing/2014/main" id="{6F7A8660-944E-496F-98A5-9B87321AC674}"/>
              </a:ext>
            </a:extLst>
          </p:cNvPr>
          <p:cNvSpPr/>
          <p:nvPr/>
        </p:nvSpPr>
        <p:spPr>
          <a:xfrm>
            <a:off x="7509558" y="2018052"/>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1FB5C06D-1A41-4BC3-B71B-678A2B9A3257}"/>
              </a:ext>
            </a:extLst>
          </p:cNvPr>
          <p:cNvCxnSpPr>
            <a:cxnSpLocks/>
          </p:cNvCxnSpPr>
          <p:nvPr/>
        </p:nvCxnSpPr>
        <p:spPr>
          <a:xfrm>
            <a:off x="4572000" y="1591372"/>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26" name="Rectangle 25">
            <a:extLst>
              <a:ext uri="{FF2B5EF4-FFF2-40B4-BE49-F238E27FC236}">
                <a16:creationId xmlns:a16="http://schemas.microsoft.com/office/drawing/2014/main" id="{B458A592-B0BD-48B5-89E9-7EE195589034}"/>
              </a:ext>
            </a:extLst>
          </p:cNvPr>
          <p:cNvSpPr/>
          <p:nvPr/>
        </p:nvSpPr>
        <p:spPr>
          <a:xfrm>
            <a:off x="2424737" y="6280919"/>
            <a:ext cx="4294526"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do you think the city is allowing too many apartment complexes to be built, or do you believe that these apartment complexes are needed to provide lower cost housing alternatives in the city?</a:t>
            </a:r>
          </a:p>
        </p:txBody>
      </p:sp>
      <p:pic>
        <p:nvPicPr>
          <p:cNvPr id="18" name="Picture 17" descr="A picture containing text&#10;&#10;Description automatically generated">
            <a:extLst>
              <a:ext uri="{FF2B5EF4-FFF2-40B4-BE49-F238E27FC236}">
                <a16:creationId xmlns:a16="http://schemas.microsoft.com/office/drawing/2014/main" id="{EDBE208D-492F-4413-B90D-AF9D071A7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0" name="Picture 19" descr="Logo&#10;&#10;Description automatically generated">
            <a:extLst>
              <a:ext uri="{FF2B5EF4-FFF2-40B4-BE49-F238E27FC236}">
                <a16:creationId xmlns:a16="http://schemas.microsoft.com/office/drawing/2014/main" id="{CC78ABD6-0829-4991-AE16-06130093E0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7758" y="6319223"/>
            <a:ext cx="432154" cy="481239"/>
          </a:xfrm>
          <a:prstGeom prst="rect">
            <a:avLst/>
          </a:prstGeom>
        </p:spPr>
      </p:pic>
    </p:spTree>
    <p:extLst>
      <p:ext uri="{BB962C8B-B14F-4D97-AF65-F5344CB8AC3E}">
        <p14:creationId xmlns:p14="http://schemas.microsoft.com/office/powerpoint/2010/main" val="3153001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There is significant support for policies to ensure smaller, lower cost residences can be built throughout the city.</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283357"/>
            <a:ext cx="4294526"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On a different topic, do you support or oppose policies to ensure that smaller, lower cost homes like duplexes, townhouses and garden apartments can be built throughout the city?</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BBAC6FC-AB5D-402B-9722-FBF67CDD4FE3}"/>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F56E8CFD-4556-4BD3-9329-F3BF0B9BFA60}"/>
              </a:ext>
            </a:extLst>
          </p:cNvPr>
          <p:cNvGraphicFramePr/>
          <p:nvPr>
            <p:extLst>
              <p:ext uri="{D42A27DB-BD31-4B8C-83A1-F6EECF244321}">
                <p14:modId xmlns:p14="http://schemas.microsoft.com/office/powerpoint/2010/main" val="297776826"/>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06462995-11AE-4F2B-AD71-E923D4DFA9D0}"/>
              </a:ext>
            </a:extLst>
          </p:cNvPr>
          <p:cNvSpPr/>
          <p:nvPr/>
        </p:nvSpPr>
        <p:spPr>
          <a:xfrm>
            <a:off x="3074312" y="151002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28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5C7CF06-3A5E-406E-A5FF-59E795D64B95}"/>
              </a:ext>
            </a:extLst>
          </p:cNvPr>
          <p:cNvSpPr/>
          <p:nvPr/>
        </p:nvSpPr>
        <p:spPr>
          <a:xfrm>
            <a:off x="933049" y="151002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29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ABB8F48-FE04-409D-B731-E12160126CA5}"/>
              </a:ext>
            </a:extLst>
          </p:cNvPr>
          <p:cNvSpPr/>
          <p:nvPr/>
        </p:nvSpPr>
        <p:spPr>
          <a:xfrm>
            <a:off x="6589720" y="151002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E185EAB-3124-4CF7-8450-2305E5F90E6C}"/>
              </a:ext>
            </a:extLst>
          </p:cNvPr>
          <p:cNvSpPr/>
          <p:nvPr/>
        </p:nvSpPr>
        <p:spPr>
          <a:xfrm>
            <a:off x="2032220" y="151002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293095F-EC88-40BB-9F96-5BE8DE2AC6AA}"/>
              </a:ext>
            </a:extLst>
          </p:cNvPr>
          <p:cNvSpPr/>
          <p:nvPr/>
        </p:nvSpPr>
        <p:spPr>
          <a:xfrm>
            <a:off x="5437417" y="151002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+21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5BD4C02F-E786-4406-9694-8130B53CC742}"/>
              </a:ext>
            </a:extLst>
          </p:cNvPr>
          <p:cNvSpPr/>
          <p:nvPr/>
        </p:nvSpPr>
        <p:spPr>
          <a:xfrm>
            <a:off x="7742023" y="151002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48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C7CE2AEC-5282-4733-B91C-AFC48E428D03}"/>
              </a:ext>
            </a:extLst>
          </p:cNvPr>
          <p:cNvCxnSpPr>
            <a:cxnSpLocks/>
          </p:cNvCxnSpPr>
          <p:nvPr/>
        </p:nvCxnSpPr>
        <p:spPr>
          <a:xfrm>
            <a:off x="1704491" y="1434517"/>
            <a:ext cx="0" cy="4311951"/>
          </a:xfrm>
          <a:prstGeom prst="line">
            <a:avLst/>
          </a:prstGeom>
          <a:ln w="28575"/>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B1509140-21BE-45AC-B9B3-2860FD7EA4B8}"/>
              </a:ext>
            </a:extLst>
          </p:cNvPr>
          <p:cNvCxnSpPr>
            <a:cxnSpLocks/>
          </p:cNvCxnSpPr>
          <p:nvPr/>
        </p:nvCxnSpPr>
        <p:spPr>
          <a:xfrm>
            <a:off x="5111819" y="1503027"/>
            <a:ext cx="0" cy="4311951"/>
          </a:xfrm>
          <a:prstGeom prst="line">
            <a:avLst/>
          </a:prstGeom>
          <a:ln w="28575"/>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13514FF4-CD88-4B71-8C13-B59FE25336C5}"/>
              </a:ext>
            </a:extLst>
          </p:cNvPr>
          <p:cNvSpPr/>
          <p:nvPr/>
        </p:nvSpPr>
        <p:spPr>
          <a:xfrm>
            <a:off x="4243855" y="1510021"/>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+12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descr="A picture containing text&#10;&#10;Description automatically generated">
            <a:extLst>
              <a:ext uri="{FF2B5EF4-FFF2-40B4-BE49-F238E27FC236}">
                <a16:creationId xmlns:a16="http://schemas.microsoft.com/office/drawing/2014/main" id="{B2B2DC2A-C987-4316-AE4B-7411DEC76F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30" name="Picture 29">
            <a:extLst>
              <a:ext uri="{FF2B5EF4-FFF2-40B4-BE49-F238E27FC236}">
                <a16:creationId xmlns:a16="http://schemas.microsoft.com/office/drawing/2014/main" id="{01DFEEE4-C738-4449-98E6-FAA2F2C5C571}"/>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3119242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On the issue of taxes, there is a general consensus that city taxes are “about right.”</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280919"/>
            <a:ext cx="4294526"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Thinking about the city taxes you pay… do you believe that for the services you receive from Overland Park, that the city taxes you pay are too high, or are they about right?</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94BC4F-E00F-4570-8F47-4C96D9366BB8}"/>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994A3065-3962-4A2C-AB45-22F9B8F9365D}"/>
              </a:ext>
            </a:extLst>
          </p:cNvPr>
          <p:cNvGraphicFramePr/>
          <p:nvPr>
            <p:extLst>
              <p:ext uri="{D42A27DB-BD31-4B8C-83A1-F6EECF244321}">
                <p14:modId xmlns:p14="http://schemas.microsoft.com/office/powerpoint/2010/main" val="894554479"/>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Straight Connector 41">
            <a:extLst>
              <a:ext uri="{FF2B5EF4-FFF2-40B4-BE49-F238E27FC236}">
                <a16:creationId xmlns:a16="http://schemas.microsoft.com/office/drawing/2014/main" id="{8143F12C-A80C-4BF9-B790-4D9C39F64655}"/>
              </a:ext>
            </a:extLst>
          </p:cNvPr>
          <p:cNvCxnSpPr>
            <a:cxnSpLocks/>
          </p:cNvCxnSpPr>
          <p:nvPr/>
        </p:nvCxnSpPr>
        <p:spPr>
          <a:xfrm>
            <a:off x="2617776" y="1635760"/>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3" name="Left Brace 2">
            <a:extLst>
              <a:ext uri="{FF2B5EF4-FFF2-40B4-BE49-F238E27FC236}">
                <a16:creationId xmlns:a16="http://schemas.microsoft.com/office/drawing/2014/main" id="{A2445C89-29BF-424B-9144-1D5993F6A172}"/>
              </a:ext>
            </a:extLst>
          </p:cNvPr>
          <p:cNvSpPr/>
          <p:nvPr/>
        </p:nvSpPr>
        <p:spPr>
          <a:xfrm rot="5400000">
            <a:off x="859870" y="3980578"/>
            <a:ext cx="788563" cy="511728"/>
          </a:xfrm>
          <a:custGeom>
            <a:avLst/>
            <a:gdLst>
              <a:gd name="connsiteX0" fmla="*/ 486559 w 486559"/>
              <a:gd name="connsiteY0" fmla="*/ 503339 h 503339"/>
              <a:gd name="connsiteX1" fmla="*/ 243279 w 486559"/>
              <a:gd name="connsiteY1" fmla="*/ 462794 h 503339"/>
              <a:gd name="connsiteX2" fmla="*/ 243280 w 486559"/>
              <a:gd name="connsiteY2" fmla="*/ 292214 h 503339"/>
              <a:gd name="connsiteX3" fmla="*/ 0 w 486559"/>
              <a:gd name="connsiteY3" fmla="*/ 251669 h 503339"/>
              <a:gd name="connsiteX4" fmla="*/ 243280 w 486559"/>
              <a:gd name="connsiteY4" fmla="*/ 211124 h 503339"/>
              <a:gd name="connsiteX5" fmla="*/ 243280 w 486559"/>
              <a:gd name="connsiteY5" fmla="*/ 40545 h 503339"/>
              <a:gd name="connsiteX6" fmla="*/ 486560 w 486559"/>
              <a:gd name="connsiteY6" fmla="*/ 0 h 503339"/>
              <a:gd name="connsiteX7" fmla="*/ 486559 w 486559"/>
              <a:gd name="connsiteY7" fmla="*/ 503339 h 503339"/>
              <a:gd name="connsiteX0" fmla="*/ 486559 w 486559"/>
              <a:gd name="connsiteY0" fmla="*/ 503339 h 503339"/>
              <a:gd name="connsiteX1" fmla="*/ 243279 w 486559"/>
              <a:gd name="connsiteY1" fmla="*/ 462794 h 503339"/>
              <a:gd name="connsiteX2" fmla="*/ 243280 w 486559"/>
              <a:gd name="connsiteY2" fmla="*/ 292214 h 503339"/>
              <a:gd name="connsiteX3" fmla="*/ 0 w 486559"/>
              <a:gd name="connsiteY3" fmla="*/ 251669 h 503339"/>
              <a:gd name="connsiteX4" fmla="*/ 243280 w 486559"/>
              <a:gd name="connsiteY4" fmla="*/ 211124 h 503339"/>
              <a:gd name="connsiteX5" fmla="*/ 243280 w 486559"/>
              <a:gd name="connsiteY5" fmla="*/ 40545 h 503339"/>
              <a:gd name="connsiteX6" fmla="*/ 486560 w 486559"/>
              <a:gd name="connsiteY6" fmla="*/ 0 h 503339"/>
              <a:gd name="connsiteX0" fmla="*/ 486559 w 788563"/>
              <a:gd name="connsiteY0" fmla="*/ 503339 h 511728"/>
              <a:gd name="connsiteX1" fmla="*/ 243279 w 788563"/>
              <a:gd name="connsiteY1" fmla="*/ 462794 h 511728"/>
              <a:gd name="connsiteX2" fmla="*/ 243280 w 788563"/>
              <a:gd name="connsiteY2" fmla="*/ 292214 h 511728"/>
              <a:gd name="connsiteX3" fmla="*/ 0 w 788563"/>
              <a:gd name="connsiteY3" fmla="*/ 251669 h 511728"/>
              <a:gd name="connsiteX4" fmla="*/ 243280 w 788563"/>
              <a:gd name="connsiteY4" fmla="*/ 211124 h 511728"/>
              <a:gd name="connsiteX5" fmla="*/ 243280 w 788563"/>
              <a:gd name="connsiteY5" fmla="*/ 40545 h 511728"/>
              <a:gd name="connsiteX6" fmla="*/ 486560 w 788563"/>
              <a:gd name="connsiteY6" fmla="*/ 0 h 511728"/>
              <a:gd name="connsiteX7" fmla="*/ 486559 w 788563"/>
              <a:gd name="connsiteY7" fmla="*/ 503339 h 511728"/>
              <a:gd name="connsiteX0" fmla="*/ 788563 w 788563"/>
              <a:gd name="connsiteY0" fmla="*/ 511728 h 511728"/>
              <a:gd name="connsiteX1" fmla="*/ 243279 w 788563"/>
              <a:gd name="connsiteY1" fmla="*/ 462794 h 511728"/>
              <a:gd name="connsiteX2" fmla="*/ 243280 w 788563"/>
              <a:gd name="connsiteY2" fmla="*/ 292214 h 511728"/>
              <a:gd name="connsiteX3" fmla="*/ 0 w 788563"/>
              <a:gd name="connsiteY3" fmla="*/ 251669 h 511728"/>
              <a:gd name="connsiteX4" fmla="*/ 243280 w 788563"/>
              <a:gd name="connsiteY4" fmla="*/ 211124 h 511728"/>
              <a:gd name="connsiteX5" fmla="*/ 243280 w 788563"/>
              <a:gd name="connsiteY5" fmla="*/ 40545 h 511728"/>
              <a:gd name="connsiteX6" fmla="*/ 486560 w 788563"/>
              <a:gd name="connsiteY6" fmla="*/ 0 h 5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563" h="511728" stroke="0" extrusionOk="0">
                <a:moveTo>
                  <a:pt x="486559" y="503339"/>
                </a:moveTo>
                <a:cubicBezTo>
                  <a:pt x="352199" y="503339"/>
                  <a:pt x="243279" y="485186"/>
                  <a:pt x="243279" y="462794"/>
                </a:cubicBezTo>
                <a:cubicBezTo>
                  <a:pt x="243279" y="405934"/>
                  <a:pt x="243280" y="349074"/>
                  <a:pt x="243280" y="292214"/>
                </a:cubicBezTo>
                <a:cubicBezTo>
                  <a:pt x="243280" y="269822"/>
                  <a:pt x="134360" y="251669"/>
                  <a:pt x="0" y="251669"/>
                </a:cubicBezTo>
                <a:cubicBezTo>
                  <a:pt x="134360" y="251669"/>
                  <a:pt x="243280" y="233516"/>
                  <a:pt x="243280" y="211124"/>
                </a:cubicBezTo>
                <a:lnTo>
                  <a:pt x="243280" y="40545"/>
                </a:lnTo>
                <a:cubicBezTo>
                  <a:pt x="243280" y="18153"/>
                  <a:pt x="352200" y="0"/>
                  <a:pt x="486560" y="0"/>
                </a:cubicBezTo>
                <a:cubicBezTo>
                  <a:pt x="486560" y="167780"/>
                  <a:pt x="486559" y="335559"/>
                  <a:pt x="486559" y="503339"/>
                </a:cubicBezTo>
                <a:close/>
              </a:path>
              <a:path w="788563" h="511728" fill="none">
                <a:moveTo>
                  <a:pt x="788563" y="511728"/>
                </a:moveTo>
                <a:cubicBezTo>
                  <a:pt x="654203" y="511728"/>
                  <a:pt x="334160" y="499380"/>
                  <a:pt x="243279" y="462794"/>
                </a:cubicBezTo>
                <a:cubicBezTo>
                  <a:pt x="152399" y="426208"/>
                  <a:pt x="243280" y="349074"/>
                  <a:pt x="243280" y="292214"/>
                </a:cubicBezTo>
                <a:cubicBezTo>
                  <a:pt x="243280" y="269822"/>
                  <a:pt x="134360" y="251669"/>
                  <a:pt x="0" y="251669"/>
                </a:cubicBezTo>
                <a:cubicBezTo>
                  <a:pt x="134360" y="251669"/>
                  <a:pt x="243280" y="233516"/>
                  <a:pt x="243280" y="211124"/>
                </a:cubicBezTo>
                <a:lnTo>
                  <a:pt x="243280" y="40545"/>
                </a:lnTo>
                <a:cubicBezTo>
                  <a:pt x="243280" y="18153"/>
                  <a:pt x="352200" y="0"/>
                  <a:pt x="486560" y="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E094CDD4-6806-494F-B749-97D591364C58}"/>
              </a:ext>
            </a:extLst>
          </p:cNvPr>
          <p:cNvSpPr txBox="1"/>
          <p:nvPr/>
        </p:nvSpPr>
        <p:spPr>
          <a:xfrm>
            <a:off x="998287" y="3429000"/>
            <a:ext cx="872458" cy="369332"/>
          </a:xfrm>
          <a:prstGeom prst="rect">
            <a:avLst/>
          </a:prstGeom>
          <a:noFill/>
        </p:spPr>
        <p:txBody>
          <a:bodyPr wrap="square" rtlCol="0">
            <a:spAutoFit/>
          </a:bodyPr>
          <a:lstStyle/>
          <a:p>
            <a:r>
              <a:rPr lang="en-US" dirty="0">
                <a:solidFill>
                  <a:schemeClr val="bg2">
                    <a:lumMod val="25000"/>
                  </a:schemeClr>
                </a:solidFill>
              </a:rPr>
              <a:t>26%</a:t>
            </a:r>
          </a:p>
        </p:txBody>
      </p:sp>
      <p:sp>
        <p:nvSpPr>
          <p:cNvPr id="6" name="Left Brace 5">
            <a:extLst>
              <a:ext uri="{FF2B5EF4-FFF2-40B4-BE49-F238E27FC236}">
                <a16:creationId xmlns:a16="http://schemas.microsoft.com/office/drawing/2014/main" id="{04753C61-8759-46CE-94AA-702BCA7F9962}"/>
              </a:ext>
            </a:extLst>
          </p:cNvPr>
          <p:cNvSpPr/>
          <p:nvPr/>
        </p:nvSpPr>
        <p:spPr>
          <a:xfrm rot="5400000">
            <a:off x="2908390" y="3885729"/>
            <a:ext cx="671941" cy="463596"/>
          </a:xfrm>
          <a:custGeom>
            <a:avLst/>
            <a:gdLst>
              <a:gd name="connsiteX0" fmla="*/ 327993 w 327993"/>
              <a:gd name="connsiteY0" fmla="*/ 446497 h 446497"/>
              <a:gd name="connsiteX1" fmla="*/ 163996 w 327993"/>
              <a:gd name="connsiteY1" fmla="*/ 419165 h 446497"/>
              <a:gd name="connsiteX2" fmla="*/ 163997 w 327993"/>
              <a:gd name="connsiteY2" fmla="*/ 250580 h 446497"/>
              <a:gd name="connsiteX3" fmla="*/ 0 w 327993"/>
              <a:gd name="connsiteY3" fmla="*/ 223248 h 446497"/>
              <a:gd name="connsiteX4" fmla="*/ 163997 w 327993"/>
              <a:gd name="connsiteY4" fmla="*/ 195916 h 446497"/>
              <a:gd name="connsiteX5" fmla="*/ 163997 w 327993"/>
              <a:gd name="connsiteY5" fmla="*/ 27332 h 446497"/>
              <a:gd name="connsiteX6" fmla="*/ 327994 w 327993"/>
              <a:gd name="connsiteY6" fmla="*/ 0 h 446497"/>
              <a:gd name="connsiteX7" fmla="*/ 327993 w 327993"/>
              <a:gd name="connsiteY7" fmla="*/ 446497 h 446497"/>
              <a:gd name="connsiteX0" fmla="*/ 327993 w 327993"/>
              <a:gd name="connsiteY0" fmla="*/ 446497 h 446497"/>
              <a:gd name="connsiteX1" fmla="*/ 163996 w 327993"/>
              <a:gd name="connsiteY1" fmla="*/ 419165 h 446497"/>
              <a:gd name="connsiteX2" fmla="*/ 163997 w 327993"/>
              <a:gd name="connsiteY2" fmla="*/ 250580 h 446497"/>
              <a:gd name="connsiteX3" fmla="*/ 0 w 327993"/>
              <a:gd name="connsiteY3" fmla="*/ 223248 h 446497"/>
              <a:gd name="connsiteX4" fmla="*/ 163997 w 327993"/>
              <a:gd name="connsiteY4" fmla="*/ 195916 h 446497"/>
              <a:gd name="connsiteX5" fmla="*/ 163997 w 327993"/>
              <a:gd name="connsiteY5" fmla="*/ 27332 h 446497"/>
              <a:gd name="connsiteX6" fmla="*/ 327994 w 327993"/>
              <a:gd name="connsiteY6" fmla="*/ 0 h 446497"/>
              <a:gd name="connsiteX0" fmla="*/ 327993 w 671941"/>
              <a:gd name="connsiteY0" fmla="*/ 446497 h 446818"/>
              <a:gd name="connsiteX1" fmla="*/ 163996 w 671941"/>
              <a:gd name="connsiteY1" fmla="*/ 419165 h 446818"/>
              <a:gd name="connsiteX2" fmla="*/ 163997 w 671941"/>
              <a:gd name="connsiteY2" fmla="*/ 250580 h 446818"/>
              <a:gd name="connsiteX3" fmla="*/ 0 w 671941"/>
              <a:gd name="connsiteY3" fmla="*/ 223248 h 446818"/>
              <a:gd name="connsiteX4" fmla="*/ 163997 w 671941"/>
              <a:gd name="connsiteY4" fmla="*/ 195916 h 446818"/>
              <a:gd name="connsiteX5" fmla="*/ 163997 w 671941"/>
              <a:gd name="connsiteY5" fmla="*/ 27332 h 446818"/>
              <a:gd name="connsiteX6" fmla="*/ 327994 w 671941"/>
              <a:gd name="connsiteY6" fmla="*/ 0 h 446818"/>
              <a:gd name="connsiteX7" fmla="*/ 327993 w 671941"/>
              <a:gd name="connsiteY7" fmla="*/ 446497 h 446818"/>
              <a:gd name="connsiteX0" fmla="*/ 671941 w 671941"/>
              <a:gd name="connsiteY0" fmla="*/ 446497 h 446818"/>
              <a:gd name="connsiteX1" fmla="*/ 163996 w 671941"/>
              <a:gd name="connsiteY1" fmla="*/ 419165 h 446818"/>
              <a:gd name="connsiteX2" fmla="*/ 163997 w 671941"/>
              <a:gd name="connsiteY2" fmla="*/ 250580 h 446818"/>
              <a:gd name="connsiteX3" fmla="*/ 0 w 671941"/>
              <a:gd name="connsiteY3" fmla="*/ 223248 h 446818"/>
              <a:gd name="connsiteX4" fmla="*/ 163997 w 671941"/>
              <a:gd name="connsiteY4" fmla="*/ 195916 h 446818"/>
              <a:gd name="connsiteX5" fmla="*/ 163997 w 671941"/>
              <a:gd name="connsiteY5" fmla="*/ 27332 h 446818"/>
              <a:gd name="connsiteX6" fmla="*/ 327994 w 671941"/>
              <a:gd name="connsiteY6" fmla="*/ 0 h 446818"/>
              <a:gd name="connsiteX0" fmla="*/ 327993 w 671941"/>
              <a:gd name="connsiteY0" fmla="*/ 463275 h 463596"/>
              <a:gd name="connsiteX1" fmla="*/ 163996 w 671941"/>
              <a:gd name="connsiteY1" fmla="*/ 435943 h 463596"/>
              <a:gd name="connsiteX2" fmla="*/ 163997 w 671941"/>
              <a:gd name="connsiteY2" fmla="*/ 267358 h 463596"/>
              <a:gd name="connsiteX3" fmla="*/ 0 w 671941"/>
              <a:gd name="connsiteY3" fmla="*/ 240026 h 463596"/>
              <a:gd name="connsiteX4" fmla="*/ 163997 w 671941"/>
              <a:gd name="connsiteY4" fmla="*/ 212694 h 463596"/>
              <a:gd name="connsiteX5" fmla="*/ 163997 w 671941"/>
              <a:gd name="connsiteY5" fmla="*/ 44110 h 463596"/>
              <a:gd name="connsiteX6" fmla="*/ 327994 w 671941"/>
              <a:gd name="connsiteY6" fmla="*/ 16778 h 463596"/>
              <a:gd name="connsiteX7" fmla="*/ 327993 w 671941"/>
              <a:gd name="connsiteY7" fmla="*/ 463275 h 463596"/>
              <a:gd name="connsiteX0" fmla="*/ 671941 w 671941"/>
              <a:gd name="connsiteY0" fmla="*/ 463275 h 463596"/>
              <a:gd name="connsiteX1" fmla="*/ 163996 w 671941"/>
              <a:gd name="connsiteY1" fmla="*/ 435943 h 463596"/>
              <a:gd name="connsiteX2" fmla="*/ 163997 w 671941"/>
              <a:gd name="connsiteY2" fmla="*/ 267358 h 463596"/>
              <a:gd name="connsiteX3" fmla="*/ 0 w 671941"/>
              <a:gd name="connsiteY3" fmla="*/ 240026 h 463596"/>
              <a:gd name="connsiteX4" fmla="*/ 163997 w 671941"/>
              <a:gd name="connsiteY4" fmla="*/ 212694 h 463596"/>
              <a:gd name="connsiteX5" fmla="*/ 163997 w 671941"/>
              <a:gd name="connsiteY5" fmla="*/ 44110 h 463596"/>
              <a:gd name="connsiteX6" fmla="*/ 428664 w 671941"/>
              <a:gd name="connsiteY6" fmla="*/ 0 h 46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41" h="463596" stroke="0" extrusionOk="0">
                <a:moveTo>
                  <a:pt x="327993" y="463275"/>
                </a:moveTo>
                <a:cubicBezTo>
                  <a:pt x="237420" y="463275"/>
                  <a:pt x="163996" y="451038"/>
                  <a:pt x="163996" y="435943"/>
                </a:cubicBezTo>
                <a:cubicBezTo>
                  <a:pt x="163996" y="379748"/>
                  <a:pt x="163997" y="323553"/>
                  <a:pt x="163997" y="267358"/>
                </a:cubicBezTo>
                <a:cubicBezTo>
                  <a:pt x="163997" y="252263"/>
                  <a:pt x="90573" y="240026"/>
                  <a:pt x="0" y="240026"/>
                </a:cubicBezTo>
                <a:cubicBezTo>
                  <a:pt x="90573" y="240026"/>
                  <a:pt x="163997" y="227789"/>
                  <a:pt x="163997" y="212694"/>
                </a:cubicBezTo>
                <a:lnTo>
                  <a:pt x="163997" y="44110"/>
                </a:lnTo>
                <a:cubicBezTo>
                  <a:pt x="163997" y="29015"/>
                  <a:pt x="237421" y="16778"/>
                  <a:pt x="327994" y="16778"/>
                </a:cubicBezTo>
                <a:cubicBezTo>
                  <a:pt x="327994" y="165610"/>
                  <a:pt x="327993" y="314443"/>
                  <a:pt x="327993" y="463275"/>
                </a:cubicBezTo>
                <a:close/>
              </a:path>
              <a:path w="671941" h="463596" fill="none">
                <a:moveTo>
                  <a:pt x="671941" y="463275"/>
                </a:moveTo>
                <a:cubicBezTo>
                  <a:pt x="581368" y="463275"/>
                  <a:pt x="248653" y="468596"/>
                  <a:pt x="163996" y="435943"/>
                </a:cubicBezTo>
                <a:cubicBezTo>
                  <a:pt x="79339" y="403290"/>
                  <a:pt x="163997" y="323553"/>
                  <a:pt x="163997" y="267358"/>
                </a:cubicBezTo>
                <a:cubicBezTo>
                  <a:pt x="163997" y="252263"/>
                  <a:pt x="90573" y="240026"/>
                  <a:pt x="0" y="240026"/>
                </a:cubicBezTo>
                <a:cubicBezTo>
                  <a:pt x="90573" y="240026"/>
                  <a:pt x="163997" y="227789"/>
                  <a:pt x="163997" y="212694"/>
                </a:cubicBezTo>
                <a:lnTo>
                  <a:pt x="163997" y="44110"/>
                </a:lnTo>
                <a:cubicBezTo>
                  <a:pt x="163997" y="29015"/>
                  <a:pt x="338091" y="0"/>
                  <a:pt x="428664" y="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F5D14E42-3D53-463F-8F1A-3AE7E994EFA9}"/>
              </a:ext>
            </a:extLst>
          </p:cNvPr>
          <p:cNvSpPr txBox="1"/>
          <p:nvPr/>
        </p:nvSpPr>
        <p:spPr>
          <a:xfrm>
            <a:off x="3012562" y="3395685"/>
            <a:ext cx="872458" cy="369332"/>
          </a:xfrm>
          <a:prstGeom prst="rect">
            <a:avLst/>
          </a:prstGeom>
          <a:noFill/>
        </p:spPr>
        <p:txBody>
          <a:bodyPr wrap="square" rtlCol="0">
            <a:spAutoFit/>
          </a:bodyPr>
          <a:lstStyle/>
          <a:p>
            <a:r>
              <a:rPr lang="en-US" dirty="0">
                <a:solidFill>
                  <a:schemeClr val="bg2">
                    <a:lumMod val="25000"/>
                  </a:schemeClr>
                </a:solidFill>
              </a:rPr>
              <a:t>32%</a:t>
            </a:r>
          </a:p>
        </p:txBody>
      </p:sp>
      <p:sp>
        <p:nvSpPr>
          <p:cNvPr id="17" name="TextBox 16">
            <a:extLst>
              <a:ext uri="{FF2B5EF4-FFF2-40B4-BE49-F238E27FC236}">
                <a16:creationId xmlns:a16="http://schemas.microsoft.com/office/drawing/2014/main" id="{C9497298-4C8E-40B6-8020-E07C75131615}"/>
              </a:ext>
            </a:extLst>
          </p:cNvPr>
          <p:cNvSpPr txBox="1"/>
          <p:nvPr/>
        </p:nvSpPr>
        <p:spPr>
          <a:xfrm>
            <a:off x="4928331" y="3506497"/>
            <a:ext cx="872458" cy="369332"/>
          </a:xfrm>
          <a:prstGeom prst="rect">
            <a:avLst/>
          </a:prstGeom>
          <a:noFill/>
        </p:spPr>
        <p:txBody>
          <a:bodyPr wrap="square" rtlCol="0">
            <a:spAutoFit/>
          </a:bodyPr>
          <a:lstStyle/>
          <a:p>
            <a:r>
              <a:rPr lang="en-US" dirty="0">
                <a:solidFill>
                  <a:schemeClr val="bg2">
                    <a:lumMod val="25000"/>
                  </a:schemeClr>
                </a:solidFill>
              </a:rPr>
              <a:t>28%</a:t>
            </a:r>
          </a:p>
        </p:txBody>
      </p:sp>
      <p:sp>
        <p:nvSpPr>
          <p:cNvPr id="7" name="Left Brace 6">
            <a:extLst>
              <a:ext uri="{FF2B5EF4-FFF2-40B4-BE49-F238E27FC236}">
                <a16:creationId xmlns:a16="http://schemas.microsoft.com/office/drawing/2014/main" id="{68519B1A-B516-4BC0-8456-E1C02C483854}"/>
              </a:ext>
            </a:extLst>
          </p:cNvPr>
          <p:cNvSpPr/>
          <p:nvPr/>
        </p:nvSpPr>
        <p:spPr>
          <a:xfrm rot="5400000">
            <a:off x="4863125" y="3950979"/>
            <a:ext cx="738233" cy="520595"/>
          </a:xfrm>
          <a:custGeom>
            <a:avLst/>
            <a:gdLst>
              <a:gd name="connsiteX0" fmla="*/ 369115 w 369115"/>
              <a:gd name="connsiteY0" fmla="*/ 520008 h 520008"/>
              <a:gd name="connsiteX1" fmla="*/ 184557 w 369115"/>
              <a:gd name="connsiteY1" fmla="*/ 489250 h 520008"/>
              <a:gd name="connsiteX2" fmla="*/ 184558 w 369115"/>
              <a:gd name="connsiteY2" fmla="*/ 290762 h 520008"/>
              <a:gd name="connsiteX3" fmla="*/ 0 w 369115"/>
              <a:gd name="connsiteY3" fmla="*/ 260004 h 520008"/>
              <a:gd name="connsiteX4" fmla="*/ 184558 w 369115"/>
              <a:gd name="connsiteY4" fmla="*/ 229246 h 520008"/>
              <a:gd name="connsiteX5" fmla="*/ 184558 w 369115"/>
              <a:gd name="connsiteY5" fmla="*/ 30758 h 520008"/>
              <a:gd name="connsiteX6" fmla="*/ 369116 w 369115"/>
              <a:gd name="connsiteY6" fmla="*/ 0 h 520008"/>
              <a:gd name="connsiteX7" fmla="*/ 369115 w 369115"/>
              <a:gd name="connsiteY7" fmla="*/ 520008 h 520008"/>
              <a:gd name="connsiteX0" fmla="*/ 369115 w 369115"/>
              <a:gd name="connsiteY0" fmla="*/ 520008 h 520008"/>
              <a:gd name="connsiteX1" fmla="*/ 184557 w 369115"/>
              <a:gd name="connsiteY1" fmla="*/ 489250 h 520008"/>
              <a:gd name="connsiteX2" fmla="*/ 184558 w 369115"/>
              <a:gd name="connsiteY2" fmla="*/ 290762 h 520008"/>
              <a:gd name="connsiteX3" fmla="*/ 0 w 369115"/>
              <a:gd name="connsiteY3" fmla="*/ 260004 h 520008"/>
              <a:gd name="connsiteX4" fmla="*/ 184558 w 369115"/>
              <a:gd name="connsiteY4" fmla="*/ 229246 h 520008"/>
              <a:gd name="connsiteX5" fmla="*/ 184558 w 369115"/>
              <a:gd name="connsiteY5" fmla="*/ 30758 h 520008"/>
              <a:gd name="connsiteX6" fmla="*/ 369116 w 369115"/>
              <a:gd name="connsiteY6" fmla="*/ 0 h 520008"/>
              <a:gd name="connsiteX0" fmla="*/ 369115 w 738233"/>
              <a:gd name="connsiteY0" fmla="*/ 520008 h 520594"/>
              <a:gd name="connsiteX1" fmla="*/ 184557 w 738233"/>
              <a:gd name="connsiteY1" fmla="*/ 489250 h 520594"/>
              <a:gd name="connsiteX2" fmla="*/ 184558 w 738233"/>
              <a:gd name="connsiteY2" fmla="*/ 290762 h 520594"/>
              <a:gd name="connsiteX3" fmla="*/ 0 w 738233"/>
              <a:gd name="connsiteY3" fmla="*/ 260004 h 520594"/>
              <a:gd name="connsiteX4" fmla="*/ 184558 w 738233"/>
              <a:gd name="connsiteY4" fmla="*/ 229246 h 520594"/>
              <a:gd name="connsiteX5" fmla="*/ 184558 w 738233"/>
              <a:gd name="connsiteY5" fmla="*/ 30758 h 520594"/>
              <a:gd name="connsiteX6" fmla="*/ 369116 w 738233"/>
              <a:gd name="connsiteY6" fmla="*/ 0 h 520594"/>
              <a:gd name="connsiteX7" fmla="*/ 369115 w 738233"/>
              <a:gd name="connsiteY7" fmla="*/ 520008 h 520594"/>
              <a:gd name="connsiteX0" fmla="*/ 738233 w 738233"/>
              <a:gd name="connsiteY0" fmla="*/ 520008 h 520594"/>
              <a:gd name="connsiteX1" fmla="*/ 184557 w 738233"/>
              <a:gd name="connsiteY1" fmla="*/ 489250 h 520594"/>
              <a:gd name="connsiteX2" fmla="*/ 184558 w 738233"/>
              <a:gd name="connsiteY2" fmla="*/ 290762 h 520594"/>
              <a:gd name="connsiteX3" fmla="*/ 0 w 738233"/>
              <a:gd name="connsiteY3" fmla="*/ 260004 h 520594"/>
              <a:gd name="connsiteX4" fmla="*/ 184558 w 738233"/>
              <a:gd name="connsiteY4" fmla="*/ 229246 h 520594"/>
              <a:gd name="connsiteX5" fmla="*/ 184558 w 738233"/>
              <a:gd name="connsiteY5" fmla="*/ 30758 h 520594"/>
              <a:gd name="connsiteX6" fmla="*/ 369116 w 738233"/>
              <a:gd name="connsiteY6" fmla="*/ 0 h 520594"/>
              <a:gd name="connsiteX0" fmla="*/ 369115 w 738233"/>
              <a:gd name="connsiteY0" fmla="*/ 520009 h 520595"/>
              <a:gd name="connsiteX1" fmla="*/ 184557 w 738233"/>
              <a:gd name="connsiteY1" fmla="*/ 489251 h 520595"/>
              <a:gd name="connsiteX2" fmla="*/ 184558 w 738233"/>
              <a:gd name="connsiteY2" fmla="*/ 290763 h 520595"/>
              <a:gd name="connsiteX3" fmla="*/ 0 w 738233"/>
              <a:gd name="connsiteY3" fmla="*/ 260005 h 520595"/>
              <a:gd name="connsiteX4" fmla="*/ 184558 w 738233"/>
              <a:gd name="connsiteY4" fmla="*/ 229247 h 520595"/>
              <a:gd name="connsiteX5" fmla="*/ 184558 w 738233"/>
              <a:gd name="connsiteY5" fmla="*/ 30759 h 520595"/>
              <a:gd name="connsiteX6" fmla="*/ 369116 w 738233"/>
              <a:gd name="connsiteY6" fmla="*/ 1 h 520595"/>
              <a:gd name="connsiteX7" fmla="*/ 369115 w 738233"/>
              <a:gd name="connsiteY7" fmla="*/ 520009 h 520595"/>
              <a:gd name="connsiteX0" fmla="*/ 738233 w 738233"/>
              <a:gd name="connsiteY0" fmla="*/ 520009 h 520595"/>
              <a:gd name="connsiteX1" fmla="*/ 184557 w 738233"/>
              <a:gd name="connsiteY1" fmla="*/ 489251 h 520595"/>
              <a:gd name="connsiteX2" fmla="*/ 184558 w 738233"/>
              <a:gd name="connsiteY2" fmla="*/ 290763 h 520595"/>
              <a:gd name="connsiteX3" fmla="*/ 0 w 738233"/>
              <a:gd name="connsiteY3" fmla="*/ 260005 h 520595"/>
              <a:gd name="connsiteX4" fmla="*/ 184558 w 738233"/>
              <a:gd name="connsiteY4" fmla="*/ 229247 h 520595"/>
              <a:gd name="connsiteX5" fmla="*/ 184558 w 738233"/>
              <a:gd name="connsiteY5" fmla="*/ 30759 h 520595"/>
              <a:gd name="connsiteX6" fmla="*/ 478175 w 738233"/>
              <a:gd name="connsiteY6" fmla="*/ 0 h 5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33" h="520595" stroke="0" extrusionOk="0">
                <a:moveTo>
                  <a:pt x="369115" y="520009"/>
                </a:moveTo>
                <a:cubicBezTo>
                  <a:pt x="267186" y="520009"/>
                  <a:pt x="184557" y="506238"/>
                  <a:pt x="184557" y="489251"/>
                </a:cubicBezTo>
                <a:cubicBezTo>
                  <a:pt x="184557" y="423088"/>
                  <a:pt x="184558" y="356926"/>
                  <a:pt x="184558" y="290763"/>
                </a:cubicBezTo>
                <a:cubicBezTo>
                  <a:pt x="184558" y="273776"/>
                  <a:pt x="101929" y="260005"/>
                  <a:pt x="0" y="260005"/>
                </a:cubicBezTo>
                <a:cubicBezTo>
                  <a:pt x="101929" y="260005"/>
                  <a:pt x="184558" y="246234"/>
                  <a:pt x="184558" y="229247"/>
                </a:cubicBezTo>
                <a:lnTo>
                  <a:pt x="184558" y="30759"/>
                </a:lnTo>
                <a:cubicBezTo>
                  <a:pt x="184558" y="13772"/>
                  <a:pt x="267187" y="1"/>
                  <a:pt x="369116" y="1"/>
                </a:cubicBezTo>
                <a:cubicBezTo>
                  <a:pt x="369116" y="173337"/>
                  <a:pt x="369115" y="346673"/>
                  <a:pt x="369115" y="520009"/>
                </a:cubicBezTo>
                <a:close/>
              </a:path>
              <a:path w="738233" h="520595" fill="none">
                <a:moveTo>
                  <a:pt x="738233" y="520009"/>
                </a:moveTo>
                <a:cubicBezTo>
                  <a:pt x="636304" y="520009"/>
                  <a:pt x="276836" y="527459"/>
                  <a:pt x="184557" y="489251"/>
                </a:cubicBezTo>
                <a:cubicBezTo>
                  <a:pt x="92278" y="451043"/>
                  <a:pt x="184558" y="356926"/>
                  <a:pt x="184558" y="290763"/>
                </a:cubicBezTo>
                <a:cubicBezTo>
                  <a:pt x="184558" y="273776"/>
                  <a:pt x="101929" y="260005"/>
                  <a:pt x="0" y="260005"/>
                </a:cubicBezTo>
                <a:cubicBezTo>
                  <a:pt x="101929" y="260005"/>
                  <a:pt x="184558" y="246234"/>
                  <a:pt x="184558" y="229247"/>
                </a:cubicBezTo>
                <a:lnTo>
                  <a:pt x="184558" y="30759"/>
                </a:lnTo>
                <a:cubicBezTo>
                  <a:pt x="184558" y="13772"/>
                  <a:pt x="376246" y="0"/>
                  <a:pt x="478175" y="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15ADC057-316E-4AEA-B6C1-2BF22D90EB95}"/>
              </a:ext>
            </a:extLst>
          </p:cNvPr>
          <p:cNvSpPr/>
          <p:nvPr/>
        </p:nvSpPr>
        <p:spPr>
          <a:xfrm rot="5400000">
            <a:off x="6764749" y="4080779"/>
            <a:ext cx="965212" cy="555313"/>
          </a:xfrm>
          <a:custGeom>
            <a:avLst/>
            <a:gdLst>
              <a:gd name="connsiteX0" fmla="*/ 520595 w 520595"/>
              <a:gd name="connsiteY0" fmla="*/ 555313 h 555313"/>
              <a:gd name="connsiteX1" fmla="*/ 260297 w 520595"/>
              <a:gd name="connsiteY1" fmla="*/ 511932 h 555313"/>
              <a:gd name="connsiteX2" fmla="*/ 260298 w 520595"/>
              <a:gd name="connsiteY2" fmla="*/ 321038 h 555313"/>
              <a:gd name="connsiteX3" fmla="*/ 0 w 520595"/>
              <a:gd name="connsiteY3" fmla="*/ 277657 h 555313"/>
              <a:gd name="connsiteX4" fmla="*/ 260298 w 520595"/>
              <a:gd name="connsiteY4" fmla="*/ 234276 h 555313"/>
              <a:gd name="connsiteX5" fmla="*/ 260298 w 520595"/>
              <a:gd name="connsiteY5" fmla="*/ 43381 h 555313"/>
              <a:gd name="connsiteX6" fmla="*/ 520596 w 520595"/>
              <a:gd name="connsiteY6" fmla="*/ 0 h 555313"/>
              <a:gd name="connsiteX7" fmla="*/ 520595 w 520595"/>
              <a:gd name="connsiteY7" fmla="*/ 555313 h 555313"/>
              <a:gd name="connsiteX0" fmla="*/ 520595 w 520595"/>
              <a:gd name="connsiteY0" fmla="*/ 555313 h 555313"/>
              <a:gd name="connsiteX1" fmla="*/ 260297 w 520595"/>
              <a:gd name="connsiteY1" fmla="*/ 511932 h 555313"/>
              <a:gd name="connsiteX2" fmla="*/ 260298 w 520595"/>
              <a:gd name="connsiteY2" fmla="*/ 321038 h 555313"/>
              <a:gd name="connsiteX3" fmla="*/ 0 w 520595"/>
              <a:gd name="connsiteY3" fmla="*/ 277657 h 555313"/>
              <a:gd name="connsiteX4" fmla="*/ 260298 w 520595"/>
              <a:gd name="connsiteY4" fmla="*/ 234276 h 555313"/>
              <a:gd name="connsiteX5" fmla="*/ 260298 w 520595"/>
              <a:gd name="connsiteY5" fmla="*/ 43381 h 555313"/>
              <a:gd name="connsiteX6" fmla="*/ 520596 w 520595"/>
              <a:gd name="connsiteY6" fmla="*/ 0 h 555313"/>
              <a:gd name="connsiteX0" fmla="*/ 520595 w 965212"/>
              <a:gd name="connsiteY0" fmla="*/ 555313 h 555313"/>
              <a:gd name="connsiteX1" fmla="*/ 260297 w 965212"/>
              <a:gd name="connsiteY1" fmla="*/ 511932 h 555313"/>
              <a:gd name="connsiteX2" fmla="*/ 260298 w 965212"/>
              <a:gd name="connsiteY2" fmla="*/ 321038 h 555313"/>
              <a:gd name="connsiteX3" fmla="*/ 0 w 965212"/>
              <a:gd name="connsiteY3" fmla="*/ 277657 h 555313"/>
              <a:gd name="connsiteX4" fmla="*/ 260298 w 965212"/>
              <a:gd name="connsiteY4" fmla="*/ 234276 h 555313"/>
              <a:gd name="connsiteX5" fmla="*/ 260298 w 965212"/>
              <a:gd name="connsiteY5" fmla="*/ 43381 h 555313"/>
              <a:gd name="connsiteX6" fmla="*/ 520596 w 965212"/>
              <a:gd name="connsiteY6" fmla="*/ 0 h 555313"/>
              <a:gd name="connsiteX7" fmla="*/ 520595 w 965212"/>
              <a:gd name="connsiteY7" fmla="*/ 555313 h 555313"/>
              <a:gd name="connsiteX0" fmla="*/ 965212 w 965212"/>
              <a:gd name="connsiteY0" fmla="*/ 530146 h 555313"/>
              <a:gd name="connsiteX1" fmla="*/ 260297 w 965212"/>
              <a:gd name="connsiteY1" fmla="*/ 511932 h 555313"/>
              <a:gd name="connsiteX2" fmla="*/ 260298 w 965212"/>
              <a:gd name="connsiteY2" fmla="*/ 321038 h 555313"/>
              <a:gd name="connsiteX3" fmla="*/ 0 w 965212"/>
              <a:gd name="connsiteY3" fmla="*/ 277657 h 555313"/>
              <a:gd name="connsiteX4" fmla="*/ 260298 w 965212"/>
              <a:gd name="connsiteY4" fmla="*/ 234276 h 555313"/>
              <a:gd name="connsiteX5" fmla="*/ 260298 w 965212"/>
              <a:gd name="connsiteY5" fmla="*/ 43381 h 555313"/>
              <a:gd name="connsiteX6" fmla="*/ 520596 w 965212"/>
              <a:gd name="connsiteY6" fmla="*/ 0 h 55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12" h="555313" stroke="0" extrusionOk="0">
                <a:moveTo>
                  <a:pt x="520595" y="555313"/>
                </a:moveTo>
                <a:cubicBezTo>
                  <a:pt x="376836" y="555313"/>
                  <a:pt x="260297" y="535891"/>
                  <a:pt x="260297" y="511932"/>
                </a:cubicBezTo>
                <a:cubicBezTo>
                  <a:pt x="260297" y="448301"/>
                  <a:pt x="260298" y="384669"/>
                  <a:pt x="260298" y="321038"/>
                </a:cubicBezTo>
                <a:cubicBezTo>
                  <a:pt x="260298" y="297079"/>
                  <a:pt x="143759" y="277657"/>
                  <a:pt x="0" y="277657"/>
                </a:cubicBezTo>
                <a:cubicBezTo>
                  <a:pt x="143759" y="277657"/>
                  <a:pt x="260298" y="258235"/>
                  <a:pt x="260298" y="234276"/>
                </a:cubicBezTo>
                <a:lnTo>
                  <a:pt x="260298" y="43381"/>
                </a:lnTo>
                <a:cubicBezTo>
                  <a:pt x="260298" y="19422"/>
                  <a:pt x="376837" y="0"/>
                  <a:pt x="520596" y="0"/>
                </a:cubicBezTo>
                <a:cubicBezTo>
                  <a:pt x="520596" y="185104"/>
                  <a:pt x="520595" y="370209"/>
                  <a:pt x="520595" y="555313"/>
                </a:cubicBezTo>
                <a:close/>
              </a:path>
              <a:path w="965212" h="555313" fill="none">
                <a:moveTo>
                  <a:pt x="965212" y="530146"/>
                </a:moveTo>
                <a:cubicBezTo>
                  <a:pt x="821453" y="530146"/>
                  <a:pt x="377783" y="546783"/>
                  <a:pt x="260297" y="511932"/>
                </a:cubicBezTo>
                <a:cubicBezTo>
                  <a:pt x="142811" y="477081"/>
                  <a:pt x="260298" y="384669"/>
                  <a:pt x="260298" y="321038"/>
                </a:cubicBezTo>
                <a:cubicBezTo>
                  <a:pt x="260298" y="297079"/>
                  <a:pt x="143759" y="277657"/>
                  <a:pt x="0" y="277657"/>
                </a:cubicBezTo>
                <a:cubicBezTo>
                  <a:pt x="143759" y="277657"/>
                  <a:pt x="260298" y="258235"/>
                  <a:pt x="260298" y="234276"/>
                </a:cubicBezTo>
                <a:lnTo>
                  <a:pt x="260298" y="43381"/>
                </a:lnTo>
                <a:cubicBezTo>
                  <a:pt x="260298" y="19422"/>
                  <a:pt x="376837" y="0"/>
                  <a:pt x="520596" y="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C931DF62-8992-4002-92F3-66D28932A8A4}"/>
              </a:ext>
            </a:extLst>
          </p:cNvPr>
          <p:cNvSpPr txBox="1"/>
          <p:nvPr/>
        </p:nvSpPr>
        <p:spPr>
          <a:xfrm>
            <a:off x="6969698" y="3506497"/>
            <a:ext cx="872458" cy="369332"/>
          </a:xfrm>
          <a:prstGeom prst="rect">
            <a:avLst/>
          </a:prstGeom>
          <a:noFill/>
        </p:spPr>
        <p:txBody>
          <a:bodyPr wrap="square" rtlCol="0">
            <a:spAutoFit/>
          </a:bodyPr>
          <a:lstStyle/>
          <a:p>
            <a:r>
              <a:rPr lang="en-US" dirty="0">
                <a:solidFill>
                  <a:schemeClr val="bg2">
                    <a:lumMod val="25000"/>
                  </a:schemeClr>
                </a:solidFill>
              </a:rPr>
              <a:t>17%</a:t>
            </a:r>
          </a:p>
        </p:txBody>
      </p:sp>
      <p:pic>
        <p:nvPicPr>
          <p:cNvPr id="22" name="Picture 21" descr="A picture containing text&#10;&#10;Description automatically generated">
            <a:extLst>
              <a:ext uri="{FF2B5EF4-FFF2-40B4-BE49-F238E27FC236}">
                <a16:creationId xmlns:a16="http://schemas.microsoft.com/office/drawing/2014/main" id="{A91F39A9-E1AF-4B2F-A9C5-969DA1A52B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4" name="Picture 23">
            <a:extLst>
              <a:ext uri="{FF2B5EF4-FFF2-40B4-BE49-F238E27FC236}">
                <a16:creationId xmlns:a16="http://schemas.microsoft.com/office/drawing/2014/main" id="{B72164E4-4772-4A7D-A438-9D2BFA110A4B}"/>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2299373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Attitudes on taxes varies by political ideology, education level and income.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280919"/>
            <a:ext cx="4294526"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Thinking about the city taxes you pay… do you believe that for the services you receive from Overland Park, that the city taxes you pay are too high, or are they about right?</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94BC4F-E00F-4570-8F47-4C96D9366BB8}"/>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994A3065-3962-4A2C-AB45-22F9B8F9365D}"/>
              </a:ext>
            </a:extLst>
          </p:cNvPr>
          <p:cNvGraphicFramePr/>
          <p:nvPr>
            <p:extLst>
              <p:ext uri="{D42A27DB-BD31-4B8C-83A1-F6EECF244321}">
                <p14:modId xmlns:p14="http://schemas.microsoft.com/office/powerpoint/2010/main" val="681063187"/>
              </p:ext>
            </p:extLst>
          </p:nvPr>
        </p:nvGraphicFramePr>
        <p:xfrm>
          <a:off x="0" y="1305035"/>
          <a:ext cx="9144000" cy="4900038"/>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Straight Connector 41">
            <a:extLst>
              <a:ext uri="{FF2B5EF4-FFF2-40B4-BE49-F238E27FC236}">
                <a16:creationId xmlns:a16="http://schemas.microsoft.com/office/drawing/2014/main" id="{8143F12C-A80C-4BF9-B790-4D9C39F64655}"/>
              </a:ext>
            </a:extLst>
          </p:cNvPr>
          <p:cNvCxnSpPr>
            <a:cxnSpLocks/>
          </p:cNvCxnSpPr>
          <p:nvPr/>
        </p:nvCxnSpPr>
        <p:spPr>
          <a:xfrm>
            <a:off x="3425644" y="1502595"/>
            <a:ext cx="0" cy="4143717"/>
          </a:xfrm>
          <a:prstGeom prst="line">
            <a:avLst/>
          </a:prstGeom>
          <a:ln w="28575"/>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EBCA92B5-FC17-4024-9FEA-99B7BF9BC3CB}"/>
              </a:ext>
            </a:extLst>
          </p:cNvPr>
          <p:cNvCxnSpPr>
            <a:cxnSpLocks/>
          </p:cNvCxnSpPr>
          <p:nvPr/>
        </p:nvCxnSpPr>
        <p:spPr>
          <a:xfrm>
            <a:off x="5708685" y="1502595"/>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5" name="Rectangle 14">
            <a:extLst>
              <a:ext uri="{FF2B5EF4-FFF2-40B4-BE49-F238E27FC236}">
                <a16:creationId xmlns:a16="http://schemas.microsoft.com/office/drawing/2014/main" id="{FBF64160-6871-4A74-B163-D211E33003DA}"/>
              </a:ext>
            </a:extLst>
          </p:cNvPr>
          <p:cNvSpPr/>
          <p:nvPr/>
        </p:nvSpPr>
        <p:spPr>
          <a:xfrm>
            <a:off x="299955" y="1522178"/>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Calibri" panose="020F0502020204030204"/>
              </a:rPr>
              <a:t>+10</a:t>
            </a: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1EA0E6E-36A6-47A1-AD92-68B505C9A92D}"/>
              </a:ext>
            </a:extLst>
          </p:cNvPr>
          <p:cNvSpPr/>
          <p:nvPr/>
        </p:nvSpPr>
        <p:spPr>
          <a:xfrm>
            <a:off x="1391366" y="1522178"/>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Calibri" panose="020F0502020204030204"/>
              </a:rPr>
              <a:t>+55</a:t>
            </a: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0FFAF4A-9036-40BF-88D0-98764726BCD9}"/>
              </a:ext>
            </a:extLst>
          </p:cNvPr>
          <p:cNvSpPr/>
          <p:nvPr/>
        </p:nvSpPr>
        <p:spPr>
          <a:xfrm>
            <a:off x="2532886" y="1522178"/>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Calibri" panose="020F0502020204030204"/>
              </a:rPr>
              <a:t>+67</a:t>
            </a: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6DF9532-0C1B-4206-9D67-31A65C3A40DB}"/>
              </a:ext>
            </a:extLst>
          </p:cNvPr>
          <p:cNvSpPr/>
          <p:nvPr/>
        </p:nvSpPr>
        <p:spPr>
          <a:xfrm>
            <a:off x="3631549" y="1522178"/>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Calibri" panose="020F0502020204030204"/>
              </a:rPr>
              <a:t>+25</a:t>
            </a: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9E925B9-297B-430B-93B0-A677DF537063}"/>
              </a:ext>
            </a:extLst>
          </p:cNvPr>
          <p:cNvSpPr/>
          <p:nvPr/>
        </p:nvSpPr>
        <p:spPr>
          <a:xfrm>
            <a:off x="4733642" y="1522178"/>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Calibri" panose="020F0502020204030204"/>
              </a:rPr>
              <a:t>+55</a:t>
            </a: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A302D95-DCBC-421C-B2AC-198C17BB60C3}"/>
              </a:ext>
            </a:extLst>
          </p:cNvPr>
          <p:cNvSpPr/>
          <p:nvPr/>
        </p:nvSpPr>
        <p:spPr>
          <a:xfrm>
            <a:off x="5914589" y="1522178"/>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Calibri" panose="020F0502020204030204"/>
              </a:rPr>
              <a:t>+37</a:t>
            </a: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E9BB83D-0049-4C31-92B0-2693ACBAC779}"/>
              </a:ext>
            </a:extLst>
          </p:cNvPr>
          <p:cNvSpPr/>
          <p:nvPr/>
        </p:nvSpPr>
        <p:spPr>
          <a:xfrm>
            <a:off x="7051968" y="1522178"/>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Calibri" panose="020F0502020204030204"/>
              </a:rPr>
              <a:t>+50</a:t>
            </a: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E50BE3EA-A1E5-4D3B-91BA-AC5FEDD60559}"/>
              </a:ext>
            </a:extLst>
          </p:cNvPr>
          <p:cNvSpPr/>
          <p:nvPr/>
        </p:nvSpPr>
        <p:spPr>
          <a:xfrm>
            <a:off x="8189347" y="1522178"/>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Calibri" panose="020F0502020204030204"/>
              </a:rPr>
              <a:t>+49</a:t>
            </a: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25" name="Picture 24" descr="A picture containing text&#10;&#10;Description automatically generated">
            <a:extLst>
              <a:ext uri="{FF2B5EF4-FFF2-40B4-BE49-F238E27FC236}">
                <a16:creationId xmlns:a16="http://schemas.microsoft.com/office/drawing/2014/main" id="{C322427A-E3B0-4952-9C7A-3E43E39E6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6" name="Picture 25">
            <a:extLst>
              <a:ext uri="{FF2B5EF4-FFF2-40B4-BE49-F238E27FC236}">
                <a16:creationId xmlns:a16="http://schemas.microsoft.com/office/drawing/2014/main" id="{B14A9208-C6F7-4989-93C1-2BCB01C0F3CC}"/>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2509249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When Overland Park voters are asked about the level of property taxes they pay compared to their neighbors…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676381" y="1541953"/>
            <a:ext cx="7791238"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srgbClr val="333333"/>
                </a:solidFill>
                <a:effectLst/>
                <a:uLnTx/>
                <a:uFillTx/>
                <a:latin typeface="Calibri" panose="020F0502020204030204"/>
                <a:ea typeface="+mn-ea"/>
                <a:cs typeface="+mn-cs"/>
              </a:rPr>
              <a:t>Generally speaking, do you believe that Overland Park's property taxes are higher than, less than or about the same as its neighboring cities such as Lenexa, Olathe, Shawnee, Prairie Village and Leawood?</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food, drawing&#10;&#10;Description automatically generated">
            <a:extLst>
              <a:ext uri="{FF2B5EF4-FFF2-40B4-BE49-F238E27FC236}">
                <a16:creationId xmlns:a16="http://schemas.microsoft.com/office/drawing/2014/main" id="{EFD257E6-BBF3-4793-A0A2-9AB54038AEB4}"/>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3A9E8DD6-89DB-4551-AB81-8D35B7635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50E1FF3-DB78-492C-8675-E0B504B9D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17" name="Picture 16">
            <a:extLst>
              <a:ext uri="{FF2B5EF4-FFF2-40B4-BE49-F238E27FC236}">
                <a16:creationId xmlns:a16="http://schemas.microsoft.com/office/drawing/2014/main" id="{D93E568E-5315-42D0-8D87-722871E6D6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3919958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113017" cy="438912"/>
          </a:xfrm>
        </p:spPr>
        <p:txBody>
          <a:bodyPr lIns="0" tIns="0" rIns="0" bIns="0">
            <a:noAutofit/>
          </a:bodyPr>
          <a:lstStyle/>
          <a:p>
            <a:r>
              <a:rPr lang="en-US" sz="2400" dirty="0">
                <a:solidFill>
                  <a:srgbClr val="333333"/>
                </a:solidFill>
                <a:latin typeface="Calibri" panose="020F0502020204030204"/>
              </a:rPr>
              <a:t>Only 11% (!) believe their property taxes are less than neighboring cities.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94BC4F-E00F-4570-8F47-4C96D9366BB8}"/>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FE06895E-534A-42B1-87E9-5E6825F58AD1}"/>
              </a:ext>
            </a:extLst>
          </p:cNvPr>
          <p:cNvGraphicFramePr/>
          <p:nvPr>
            <p:extLst>
              <p:ext uri="{D42A27DB-BD31-4B8C-83A1-F6EECF244321}">
                <p14:modId xmlns:p14="http://schemas.microsoft.com/office/powerpoint/2010/main" val="2640851247"/>
              </p:ext>
            </p:extLst>
          </p:nvPr>
        </p:nvGraphicFramePr>
        <p:xfrm>
          <a:off x="177553" y="1324963"/>
          <a:ext cx="8666644"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a:extLst>
              <a:ext uri="{FF2B5EF4-FFF2-40B4-BE49-F238E27FC236}">
                <a16:creationId xmlns:a16="http://schemas.microsoft.com/office/drawing/2014/main" id="{67CA5B23-CD37-4584-8B7B-4DD44B990646}"/>
              </a:ext>
            </a:extLst>
          </p:cNvPr>
          <p:cNvSpPr/>
          <p:nvPr/>
        </p:nvSpPr>
        <p:spPr>
          <a:xfrm>
            <a:off x="2424737" y="6280919"/>
            <a:ext cx="4294526"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Generally speaking, do you believe that Overland Park's property taxes are higher than, less than or about the same as its neighboring cities such as Lenexa, Olathe, Shawnee, Prairie Village and Leawood?</a:t>
            </a:r>
          </a:p>
        </p:txBody>
      </p:sp>
      <p:pic>
        <p:nvPicPr>
          <p:cNvPr id="13" name="Picture 12" descr="A picture containing text&#10;&#10;Description automatically generated">
            <a:extLst>
              <a:ext uri="{FF2B5EF4-FFF2-40B4-BE49-F238E27FC236}">
                <a16:creationId xmlns:a16="http://schemas.microsoft.com/office/drawing/2014/main" id="{EC77A31C-ABF2-4A3A-AB73-993B6F302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16" name="Picture 15">
            <a:extLst>
              <a:ext uri="{FF2B5EF4-FFF2-40B4-BE49-F238E27FC236}">
                <a16:creationId xmlns:a16="http://schemas.microsoft.com/office/drawing/2014/main" id="{FB89EE74-3B9F-44AF-A4BD-A7974B476C32}"/>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163272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53058" y="1358414"/>
            <a:ext cx="8437885"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Make no mistake, the mood of voters in Overland Park is extremely positive</a:t>
            </a:r>
            <a:r>
              <a:rPr lang="en-US" sz="2400" b="1" dirty="0">
                <a:solidFill>
                  <a:srgbClr val="333333"/>
                </a:solidFill>
                <a:latin typeface="Calibri" panose="020F0502020204030204"/>
              </a:rPr>
              <a:t>.</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 Not only do they give the outgoing mayor very positive marks, but voters here rate the city government as responsive to their needs and as doing a good job handling their tax dollars.  Further, nearly 90% of those interviewed agree that Overland Park is a welcoming community.</a:t>
            </a:r>
          </a:p>
          <a:p>
            <a:pPr marL="0" marR="0" lvl="0" indent="0" algn="l" defTabSz="914400" rtl="0" eaLnBrk="1" fontAlgn="auto" latinLnBrk="0" hangingPunct="1">
              <a:lnSpc>
                <a:spcPct val="100000"/>
              </a:lnSpc>
              <a:spcBef>
                <a:spcPts val="0"/>
              </a:spcBef>
              <a:spcAft>
                <a:spcPts val="1200"/>
              </a:spcAft>
              <a:buClr>
                <a:srgbClr val="C0504D"/>
              </a:buClr>
              <a:buSzTx/>
              <a:buNone/>
              <a:tabLst/>
              <a:defRPr/>
            </a:pPr>
            <a:endPar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0FDB2099-3464-4AC1-97CB-CDF14E9D1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18C2BFBC-5DA2-4B12-8858-67D65AE37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17" name="Picture 16">
            <a:extLst>
              <a:ext uri="{FF2B5EF4-FFF2-40B4-BE49-F238E27FC236}">
                <a16:creationId xmlns:a16="http://schemas.microsoft.com/office/drawing/2014/main" id="{90F33B72-B546-43A5-B1D7-882AFEEB5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312427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8312636" cy="438912"/>
          </a:xfrm>
        </p:spPr>
        <p:txBody>
          <a:bodyPr lIns="0" tIns="0" rIns="0" bIns="0">
            <a:noAutofit/>
          </a:bodyPr>
          <a:lstStyle/>
          <a:p>
            <a:r>
              <a:rPr lang="en-US" sz="2400" dirty="0">
                <a:solidFill>
                  <a:srgbClr val="333333"/>
                </a:solidFill>
                <a:latin typeface="Calibri" panose="020F0502020204030204"/>
              </a:rPr>
              <a:t>And, fewer than half say that it’s important (very/extremely) that OP’s property taxes are significantly lower than their neighbors.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280919"/>
            <a:ext cx="4294526"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As you may know, Overland Park's property taxes are significantly lower than any of its neighbors.  How important is it to you that Overland Park have the lowest property tax rates in the area... </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94BC4F-E00F-4570-8F47-4C96D9366BB8}"/>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994A3065-3962-4A2C-AB45-22F9B8F9365D}"/>
              </a:ext>
            </a:extLst>
          </p:cNvPr>
          <p:cNvGraphicFramePr/>
          <p:nvPr>
            <p:extLst>
              <p:ext uri="{D42A27DB-BD31-4B8C-83A1-F6EECF244321}">
                <p14:modId xmlns:p14="http://schemas.microsoft.com/office/powerpoint/2010/main" val="2775299709"/>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98822C44-BCA9-41C9-8017-4C88885234DA}"/>
              </a:ext>
            </a:extLst>
          </p:cNvPr>
          <p:cNvSpPr txBox="1"/>
          <p:nvPr/>
        </p:nvSpPr>
        <p:spPr>
          <a:xfrm>
            <a:off x="786364" y="4555324"/>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19%</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Extremely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2E326DF8-894A-4C03-B726-CFA20D960960}"/>
              </a:ext>
            </a:extLst>
          </p:cNvPr>
          <p:cNvCxnSpPr>
            <a:cxnSpLocks/>
          </p:cNvCxnSpPr>
          <p:nvPr/>
        </p:nvCxnSpPr>
        <p:spPr>
          <a:xfrm>
            <a:off x="2632168" y="1469880"/>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6" name="Rectangle 15">
            <a:extLst>
              <a:ext uri="{FF2B5EF4-FFF2-40B4-BE49-F238E27FC236}">
                <a16:creationId xmlns:a16="http://schemas.microsoft.com/office/drawing/2014/main" id="{02A2C047-65D7-40DD-B3D9-44EAA26ACBF4}"/>
              </a:ext>
            </a:extLst>
          </p:cNvPr>
          <p:cNvSpPr/>
          <p:nvPr/>
        </p:nvSpPr>
        <p:spPr>
          <a:xfrm>
            <a:off x="3263689" y="2028612"/>
            <a:ext cx="534121" cy="369332"/>
          </a:xfrm>
          <a:prstGeom prst="rect">
            <a:avLst/>
          </a:prstGeom>
        </p:spPr>
        <p:txBody>
          <a:bodyPr wrap="none">
            <a:spAutoFit/>
          </a:bodyPr>
          <a:lstStyle/>
          <a:p>
            <a:r>
              <a:rPr lang="en-US" dirty="0">
                <a:solidFill>
                  <a:srgbClr val="4C7BD1"/>
                </a:solidFill>
              </a:rPr>
              <a:t>+17</a:t>
            </a:r>
            <a:endParaRPr lang="en-US" dirty="0"/>
          </a:p>
        </p:txBody>
      </p:sp>
      <p:sp>
        <p:nvSpPr>
          <p:cNvPr id="17" name="Rectangle 16">
            <a:extLst>
              <a:ext uri="{FF2B5EF4-FFF2-40B4-BE49-F238E27FC236}">
                <a16:creationId xmlns:a16="http://schemas.microsoft.com/office/drawing/2014/main" id="{C78D3147-33CE-456F-9EE6-CA0E5B71C450}"/>
              </a:ext>
            </a:extLst>
          </p:cNvPr>
          <p:cNvSpPr/>
          <p:nvPr/>
        </p:nvSpPr>
        <p:spPr>
          <a:xfrm>
            <a:off x="1277067" y="2023477"/>
            <a:ext cx="489236" cy="369332"/>
          </a:xfrm>
          <a:prstGeom prst="rect">
            <a:avLst/>
          </a:prstGeom>
        </p:spPr>
        <p:txBody>
          <a:bodyPr wrap="none">
            <a:spAutoFit/>
          </a:bodyPr>
          <a:lstStyle/>
          <a:p>
            <a:r>
              <a:rPr lang="en-US" dirty="0">
                <a:solidFill>
                  <a:srgbClr val="C0504D"/>
                </a:solidFill>
              </a:rPr>
              <a:t>-12</a:t>
            </a:r>
          </a:p>
        </p:txBody>
      </p:sp>
      <p:sp>
        <p:nvSpPr>
          <p:cNvPr id="19" name="Rectangle 18">
            <a:extLst>
              <a:ext uri="{FF2B5EF4-FFF2-40B4-BE49-F238E27FC236}">
                <a16:creationId xmlns:a16="http://schemas.microsoft.com/office/drawing/2014/main" id="{F2C032C4-95E8-4FB8-BE29-33575385688D}"/>
              </a:ext>
            </a:extLst>
          </p:cNvPr>
          <p:cNvSpPr/>
          <p:nvPr/>
        </p:nvSpPr>
        <p:spPr>
          <a:xfrm>
            <a:off x="5231882" y="2023477"/>
            <a:ext cx="489236" cy="369332"/>
          </a:xfrm>
          <a:prstGeom prst="rect">
            <a:avLst/>
          </a:prstGeom>
        </p:spPr>
        <p:txBody>
          <a:bodyPr wrap="none">
            <a:spAutoFit/>
          </a:bodyPr>
          <a:lstStyle/>
          <a:p>
            <a:r>
              <a:rPr lang="en-US" dirty="0">
                <a:solidFill>
                  <a:srgbClr val="C0504D"/>
                </a:solidFill>
              </a:rPr>
              <a:t>-13</a:t>
            </a:r>
          </a:p>
        </p:txBody>
      </p:sp>
      <p:sp>
        <p:nvSpPr>
          <p:cNvPr id="21" name="Rectangle 20">
            <a:extLst>
              <a:ext uri="{FF2B5EF4-FFF2-40B4-BE49-F238E27FC236}">
                <a16:creationId xmlns:a16="http://schemas.microsoft.com/office/drawing/2014/main" id="{2FB23FD9-D39C-43EE-A5FD-4740CDDA46C2}"/>
              </a:ext>
            </a:extLst>
          </p:cNvPr>
          <p:cNvSpPr/>
          <p:nvPr/>
        </p:nvSpPr>
        <p:spPr>
          <a:xfrm>
            <a:off x="7200075" y="2023477"/>
            <a:ext cx="489236" cy="369332"/>
          </a:xfrm>
          <a:prstGeom prst="rect">
            <a:avLst/>
          </a:prstGeom>
        </p:spPr>
        <p:txBody>
          <a:bodyPr wrap="none">
            <a:spAutoFit/>
          </a:bodyPr>
          <a:lstStyle/>
          <a:p>
            <a:r>
              <a:rPr lang="en-US" dirty="0">
                <a:solidFill>
                  <a:srgbClr val="C0504D"/>
                </a:solidFill>
              </a:rPr>
              <a:t>-41</a:t>
            </a:r>
          </a:p>
        </p:txBody>
      </p:sp>
      <p:sp>
        <p:nvSpPr>
          <p:cNvPr id="22" name="TextBox 21">
            <a:extLst>
              <a:ext uri="{FF2B5EF4-FFF2-40B4-BE49-F238E27FC236}">
                <a16:creationId xmlns:a16="http://schemas.microsoft.com/office/drawing/2014/main" id="{5CC2F135-005A-435A-8E10-FC4D0B0108B0}"/>
              </a:ext>
            </a:extLst>
          </p:cNvPr>
          <p:cNvSpPr txBox="1"/>
          <p:nvPr/>
        </p:nvSpPr>
        <p:spPr>
          <a:xfrm>
            <a:off x="1544127" y="4160469"/>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26%</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86829D8F-E0E7-4F86-AC66-C1F7FFBE9524}"/>
              </a:ext>
            </a:extLst>
          </p:cNvPr>
          <p:cNvSpPr txBox="1"/>
          <p:nvPr/>
        </p:nvSpPr>
        <p:spPr>
          <a:xfrm>
            <a:off x="2782974" y="4025329"/>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29%</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Extremely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15F28BDA-AA99-4ECF-82F8-27D81DB3C290}"/>
              </a:ext>
            </a:extLst>
          </p:cNvPr>
          <p:cNvSpPr txBox="1"/>
          <p:nvPr/>
        </p:nvSpPr>
        <p:spPr>
          <a:xfrm>
            <a:off x="3541283" y="4839062"/>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181F006-779C-4FF7-87E1-E1B968F0BF7C}"/>
              </a:ext>
            </a:extLst>
          </p:cNvPr>
          <p:cNvSpPr txBox="1"/>
          <p:nvPr/>
        </p:nvSpPr>
        <p:spPr>
          <a:xfrm>
            <a:off x="4827213" y="4489700"/>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18%</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Extremely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4A99D64E-A59B-4B9A-B896-D18573772E21}"/>
              </a:ext>
            </a:extLst>
          </p:cNvPr>
          <p:cNvSpPr txBox="1"/>
          <p:nvPr/>
        </p:nvSpPr>
        <p:spPr>
          <a:xfrm>
            <a:off x="5526799" y="4095417"/>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28%</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20E9399-7BF9-4859-9FB0-E71C6EE70139}"/>
              </a:ext>
            </a:extLst>
          </p:cNvPr>
          <p:cNvSpPr txBox="1"/>
          <p:nvPr/>
        </p:nvSpPr>
        <p:spPr>
          <a:xfrm>
            <a:off x="7585410" y="3599914"/>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39%</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Picture 23" descr="A picture containing text&#10;&#10;Description automatically generated">
            <a:extLst>
              <a:ext uri="{FF2B5EF4-FFF2-40B4-BE49-F238E27FC236}">
                <a16:creationId xmlns:a16="http://schemas.microsoft.com/office/drawing/2014/main" id="{5A70B335-0DFF-4933-BB0B-E47E828C09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6" name="Picture 25">
            <a:extLst>
              <a:ext uri="{FF2B5EF4-FFF2-40B4-BE49-F238E27FC236}">
                <a16:creationId xmlns:a16="http://schemas.microsoft.com/office/drawing/2014/main" id="{7C28F586-2DC1-4F66-8CCF-0DEA0EE6E2E1}"/>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1029758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882609" cy="438912"/>
          </a:xfrm>
        </p:spPr>
        <p:txBody>
          <a:bodyPr lIns="0" tIns="0" rIns="0" bIns="0">
            <a:noAutofit/>
          </a:bodyPr>
          <a:lstStyle/>
          <a:p>
            <a:r>
              <a:rPr lang="en-US" sz="2400" dirty="0">
                <a:solidFill>
                  <a:srgbClr val="333333"/>
                </a:solidFill>
                <a:latin typeface="Calibri" panose="020F0502020204030204"/>
              </a:rPr>
              <a:t>Attitudes don’t differ all that much by age or income level.</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280919"/>
            <a:ext cx="4294526"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As you may know, Overland Park's property taxes are significantly lower than any of its neighbors.  How important is it to you that Overland Park have the lowest property tax rates in the area... </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94BC4F-E00F-4570-8F47-4C96D9366BB8}"/>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994A3065-3962-4A2C-AB45-22F9B8F9365D}"/>
              </a:ext>
            </a:extLst>
          </p:cNvPr>
          <p:cNvGraphicFramePr/>
          <p:nvPr>
            <p:extLst>
              <p:ext uri="{D42A27DB-BD31-4B8C-83A1-F6EECF244321}">
                <p14:modId xmlns:p14="http://schemas.microsoft.com/office/powerpoint/2010/main" val="4138730550"/>
              </p:ext>
            </p:extLst>
          </p:nvPr>
        </p:nvGraphicFramePr>
        <p:xfrm>
          <a:off x="100848" y="1331650"/>
          <a:ext cx="4990886" cy="487342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98822C44-BCA9-41C9-8017-4C88885234DA}"/>
              </a:ext>
            </a:extLst>
          </p:cNvPr>
          <p:cNvSpPr txBox="1"/>
          <p:nvPr/>
        </p:nvSpPr>
        <p:spPr>
          <a:xfrm>
            <a:off x="4356" y="4853623"/>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13</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Ext</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78D3147-33CE-456F-9EE6-CA0E5B71C450}"/>
              </a:ext>
            </a:extLst>
          </p:cNvPr>
          <p:cNvSpPr/>
          <p:nvPr/>
        </p:nvSpPr>
        <p:spPr>
          <a:xfrm>
            <a:off x="249491" y="2017472"/>
            <a:ext cx="489236" cy="369332"/>
          </a:xfrm>
          <a:prstGeom prst="rect">
            <a:avLst/>
          </a:prstGeom>
        </p:spPr>
        <p:txBody>
          <a:bodyPr wrap="none">
            <a:spAutoFit/>
          </a:bodyPr>
          <a:lstStyle/>
          <a:p>
            <a:r>
              <a:rPr lang="en-US" dirty="0">
                <a:solidFill>
                  <a:srgbClr val="C0504D"/>
                </a:solidFill>
              </a:rPr>
              <a:t>-15</a:t>
            </a:r>
          </a:p>
        </p:txBody>
      </p:sp>
      <p:sp>
        <p:nvSpPr>
          <p:cNvPr id="22" name="TextBox 21">
            <a:extLst>
              <a:ext uri="{FF2B5EF4-FFF2-40B4-BE49-F238E27FC236}">
                <a16:creationId xmlns:a16="http://schemas.microsoft.com/office/drawing/2014/main" id="{5CC2F135-005A-435A-8E10-FC4D0B0108B0}"/>
              </a:ext>
            </a:extLst>
          </p:cNvPr>
          <p:cNvSpPr txBox="1"/>
          <p:nvPr/>
        </p:nvSpPr>
        <p:spPr>
          <a:xfrm>
            <a:off x="383212" y="3889024"/>
            <a:ext cx="7755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31</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4DB9BBC-2848-498A-B336-B902967947EC}"/>
              </a:ext>
            </a:extLst>
          </p:cNvPr>
          <p:cNvSpPr txBox="1"/>
          <p:nvPr/>
        </p:nvSpPr>
        <p:spPr>
          <a:xfrm>
            <a:off x="1000001" y="4119857"/>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25</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Ext</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6FD449C-CA56-43FF-969A-B375BD2AAE70}"/>
              </a:ext>
            </a:extLst>
          </p:cNvPr>
          <p:cNvSpPr/>
          <p:nvPr/>
        </p:nvSpPr>
        <p:spPr>
          <a:xfrm>
            <a:off x="1299237" y="2017472"/>
            <a:ext cx="489236" cy="369332"/>
          </a:xfrm>
          <a:prstGeom prst="rect">
            <a:avLst/>
          </a:prstGeom>
        </p:spPr>
        <p:txBody>
          <a:bodyPr wrap="none">
            <a:spAutoFit/>
          </a:bodyPr>
          <a:lstStyle/>
          <a:p>
            <a:r>
              <a:rPr lang="en-US" dirty="0">
                <a:solidFill>
                  <a:srgbClr val="C0504D"/>
                </a:solidFill>
              </a:rPr>
              <a:t>-10</a:t>
            </a:r>
          </a:p>
        </p:txBody>
      </p:sp>
      <p:sp>
        <p:nvSpPr>
          <p:cNvPr id="29" name="TextBox 28">
            <a:extLst>
              <a:ext uri="{FF2B5EF4-FFF2-40B4-BE49-F238E27FC236}">
                <a16:creationId xmlns:a16="http://schemas.microsoft.com/office/drawing/2014/main" id="{794DE8A3-BE39-426B-9C18-A9C3042FFE23}"/>
              </a:ext>
            </a:extLst>
          </p:cNvPr>
          <p:cNvSpPr txBox="1"/>
          <p:nvPr/>
        </p:nvSpPr>
        <p:spPr>
          <a:xfrm>
            <a:off x="1390059" y="3844163"/>
            <a:ext cx="7755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31%</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A43A6C3E-9F9D-42B0-B15F-BB5414C23BB8}"/>
              </a:ext>
            </a:extLst>
          </p:cNvPr>
          <p:cNvSpPr txBox="1"/>
          <p:nvPr/>
        </p:nvSpPr>
        <p:spPr>
          <a:xfrm>
            <a:off x="1999760" y="4266993"/>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21</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Ext</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23CCB22F-5D84-4B92-9352-7356D0B5EC3C}"/>
              </a:ext>
            </a:extLst>
          </p:cNvPr>
          <p:cNvSpPr/>
          <p:nvPr/>
        </p:nvSpPr>
        <p:spPr>
          <a:xfrm>
            <a:off x="2356096" y="2017472"/>
            <a:ext cx="372218" cy="369332"/>
          </a:xfrm>
          <a:prstGeom prst="rect">
            <a:avLst/>
          </a:prstGeom>
        </p:spPr>
        <p:txBody>
          <a:bodyPr wrap="none">
            <a:spAutoFit/>
          </a:bodyPr>
          <a:lstStyle/>
          <a:p>
            <a:r>
              <a:rPr lang="en-US" dirty="0">
                <a:solidFill>
                  <a:srgbClr val="C0504D"/>
                </a:solidFill>
              </a:rPr>
              <a:t>-6</a:t>
            </a:r>
          </a:p>
        </p:txBody>
      </p:sp>
      <p:sp>
        <p:nvSpPr>
          <p:cNvPr id="38" name="TextBox 37">
            <a:extLst>
              <a:ext uri="{FF2B5EF4-FFF2-40B4-BE49-F238E27FC236}">
                <a16:creationId xmlns:a16="http://schemas.microsoft.com/office/drawing/2014/main" id="{A33C854E-BCBA-404E-96D0-97B54EE21BC4}"/>
              </a:ext>
            </a:extLst>
          </p:cNvPr>
          <p:cNvSpPr txBox="1"/>
          <p:nvPr/>
        </p:nvSpPr>
        <p:spPr>
          <a:xfrm>
            <a:off x="2380905" y="4167329"/>
            <a:ext cx="7755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22</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46451300-9849-4C24-9E56-8FADF38CC7E4}"/>
              </a:ext>
            </a:extLst>
          </p:cNvPr>
          <p:cNvSpPr txBox="1"/>
          <p:nvPr/>
        </p:nvSpPr>
        <p:spPr>
          <a:xfrm>
            <a:off x="3004301" y="4623902"/>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15%</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Ext</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58D17C71-E70F-4169-B457-B40E679103E1}"/>
              </a:ext>
            </a:extLst>
          </p:cNvPr>
          <p:cNvSpPr/>
          <p:nvPr/>
        </p:nvSpPr>
        <p:spPr>
          <a:xfrm>
            <a:off x="3196345" y="2017472"/>
            <a:ext cx="489236" cy="369332"/>
          </a:xfrm>
          <a:prstGeom prst="rect">
            <a:avLst/>
          </a:prstGeom>
        </p:spPr>
        <p:txBody>
          <a:bodyPr wrap="none">
            <a:spAutoFit/>
          </a:bodyPr>
          <a:lstStyle/>
          <a:p>
            <a:r>
              <a:rPr lang="en-US" dirty="0">
                <a:solidFill>
                  <a:srgbClr val="C0504D"/>
                </a:solidFill>
              </a:rPr>
              <a:t>-27</a:t>
            </a:r>
          </a:p>
        </p:txBody>
      </p:sp>
      <p:sp>
        <p:nvSpPr>
          <p:cNvPr id="41" name="TextBox 40">
            <a:extLst>
              <a:ext uri="{FF2B5EF4-FFF2-40B4-BE49-F238E27FC236}">
                <a16:creationId xmlns:a16="http://schemas.microsoft.com/office/drawing/2014/main" id="{E6A72A32-D265-4FFF-A396-7653EA1D0997}"/>
              </a:ext>
            </a:extLst>
          </p:cNvPr>
          <p:cNvSpPr txBox="1"/>
          <p:nvPr/>
        </p:nvSpPr>
        <p:spPr>
          <a:xfrm>
            <a:off x="3374016" y="4014032"/>
            <a:ext cx="7755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27%</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FF2C9DCB-DF99-4E03-8065-24221DD3EC6F}"/>
              </a:ext>
            </a:extLst>
          </p:cNvPr>
          <p:cNvSpPr txBox="1"/>
          <p:nvPr/>
        </p:nvSpPr>
        <p:spPr>
          <a:xfrm>
            <a:off x="4003789" y="4509845"/>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19</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Ext</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254412E3-8B16-4A60-8EA4-53EC15D9E286}"/>
              </a:ext>
            </a:extLst>
          </p:cNvPr>
          <p:cNvSpPr/>
          <p:nvPr/>
        </p:nvSpPr>
        <p:spPr>
          <a:xfrm>
            <a:off x="4363156" y="2017472"/>
            <a:ext cx="372218" cy="369332"/>
          </a:xfrm>
          <a:prstGeom prst="rect">
            <a:avLst/>
          </a:prstGeom>
        </p:spPr>
        <p:txBody>
          <a:bodyPr wrap="none">
            <a:spAutoFit/>
          </a:bodyPr>
          <a:lstStyle/>
          <a:p>
            <a:r>
              <a:rPr lang="en-US" dirty="0">
                <a:solidFill>
                  <a:srgbClr val="C0504D"/>
                </a:solidFill>
              </a:rPr>
              <a:t>-7</a:t>
            </a:r>
          </a:p>
        </p:txBody>
      </p:sp>
      <p:sp>
        <p:nvSpPr>
          <p:cNvPr id="44" name="TextBox 43">
            <a:extLst>
              <a:ext uri="{FF2B5EF4-FFF2-40B4-BE49-F238E27FC236}">
                <a16:creationId xmlns:a16="http://schemas.microsoft.com/office/drawing/2014/main" id="{610D078F-66D9-4DBD-A790-CE87098F94B1}"/>
              </a:ext>
            </a:extLst>
          </p:cNvPr>
          <p:cNvSpPr txBox="1"/>
          <p:nvPr/>
        </p:nvSpPr>
        <p:spPr>
          <a:xfrm>
            <a:off x="4378557" y="4497826"/>
            <a:ext cx="7755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19</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 name="Picture 29" descr="A picture containing text&#10;&#10;Description automatically generated">
            <a:extLst>
              <a:ext uri="{FF2B5EF4-FFF2-40B4-BE49-F238E27FC236}">
                <a16:creationId xmlns:a16="http://schemas.microsoft.com/office/drawing/2014/main" id="{96FB19D8-B16D-4152-BF40-1FD576F62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32" name="Picture 31">
            <a:extLst>
              <a:ext uri="{FF2B5EF4-FFF2-40B4-BE49-F238E27FC236}">
                <a16:creationId xmlns:a16="http://schemas.microsoft.com/office/drawing/2014/main" id="{1E93CB11-FFF7-413E-907A-3B413C3CCB63}"/>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graphicFrame>
        <p:nvGraphicFramePr>
          <p:cNvPr id="34" name="Chart 33">
            <a:extLst>
              <a:ext uri="{FF2B5EF4-FFF2-40B4-BE49-F238E27FC236}">
                <a16:creationId xmlns:a16="http://schemas.microsoft.com/office/drawing/2014/main" id="{F5956CE4-0B59-440A-A53C-989AE51736CD}"/>
              </a:ext>
            </a:extLst>
          </p:cNvPr>
          <p:cNvGraphicFramePr/>
          <p:nvPr>
            <p:extLst>
              <p:ext uri="{D42A27DB-BD31-4B8C-83A1-F6EECF244321}">
                <p14:modId xmlns:p14="http://schemas.microsoft.com/office/powerpoint/2010/main" val="1285650233"/>
              </p:ext>
            </p:extLst>
          </p:nvPr>
        </p:nvGraphicFramePr>
        <p:xfrm>
          <a:off x="85859" y="1354673"/>
          <a:ext cx="9058141" cy="4873421"/>
        </p:xfrm>
        <a:graphic>
          <a:graphicData uri="http://schemas.openxmlformats.org/drawingml/2006/chart">
            <c:chart xmlns:c="http://schemas.openxmlformats.org/drawingml/2006/chart" xmlns:r="http://schemas.openxmlformats.org/officeDocument/2006/relationships" r:id="rId7"/>
          </a:graphicData>
        </a:graphic>
      </p:graphicFrame>
      <p:cxnSp>
        <p:nvCxnSpPr>
          <p:cNvPr id="33" name="Straight Connector 32">
            <a:extLst>
              <a:ext uri="{FF2B5EF4-FFF2-40B4-BE49-F238E27FC236}">
                <a16:creationId xmlns:a16="http://schemas.microsoft.com/office/drawing/2014/main" id="{508EC2D0-06C9-4EB2-8A23-09677D0B4D95}"/>
              </a:ext>
            </a:extLst>
          </p:cNvPr>
          <p:cNvCxnSpPr>
            <a:cxnSpLocks/>
          </p:cNvCxnSpPr>
          <p:nvPr/>
        </p:nvCxnSpPr>
        <p:spPr>
          <a:xfrm>
            <a:off x="5154061" y="1601931"/>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C9A66D43-7AD4-4279-89CF-78A516F0E129}"/>
              </a:ext>
            </a:extLst>
          </p:cNvPr>
          <p:cNvSpPr/>
          <p:nvPr/>
        </p:nvSpPr>
        <p:spPr>
          <a:xfrm>
            <a:off x="5639912" y="2017472"/>
            <a:ext cx="372218" cy="369332"/>
          </a:xfrm>
          <a:prstGeom prst="rect">
            <a:avLst/>
          </a:prstGeom>
        </p:spPr>
        <p:txBody>
          <a:bodyPr wrap="none">
            <a:spAutoFit/>
          </a:bodyPr>
          <a:lstStyle/>
          <a:p>
            <a:r>
              <a:rPr lang="en-US" dirty="0">
                <a:solidFill>
                  <a:srgbClr val="C0504D"/>
                </a:solidFill>
              </a:rPr>
              <a:t>-2</a:t>
            </a:r>
          </a:p>
        </p:txBody>
      </p:sp>
      <p:sp>
        <p:nvSpPr>
          <p:cNvPr id="45" name="Rectangle 44">
            <a:extLst>
              <a:ext uri="{FF2B5EF4-FFF2-40B4-BE49-F238E27FC236}">
                <a16:creationId xmlns:a16="http://schemas.microsoft.com/office/drawing/2014/main" id="{231CBD6A-1A34-4507-9B01-0F2647E492E5}"/>
              </a:ext>
            </a:extLst>
          </p:cNvPr>
          <p:cNvSpPr/>
          <p:nvPr/>
        </p:nvSpPr>
        <p:spPr>
          <a:xfrm>
            <a:off x="6870199" y="2017472"/>
            <a:ext cx="489236" cy="369332"/>
          </a:xfrm>
          <a:prstGeom prst="rect">
            <a:avLst/>
          </a:prstGeom>
        </p:spPr>
        <p:txBody>
          <a:bodyPr wrap="none">
            <a:spAutoFit/>
          </a:bodyPr>
          <a:lstStyle/>
          <a:p>
            <a:r>
              <a:rPr lang="en-US" dirty="0">
                <a:solidFill>
                  <a:srgbClr val="C0504D"/>
                </a:solidFill>
              </a:rPr>
              <a:t>-18</a:t>
            </a:r>
          </a:p>
        </p:txBody>
      </p:sp>
      <p:sp>
        <p:nvSpPr>
          <p:cNvPr id="46" name="Rectangle 45">
            <a:extLst>
              <a:ext uri="{FF2B5EF4-FFF2-40B4-BE49-F238E27FC236}">
                <a16:creationId xmlns:a16="http://schemas.microsoft.com/office/drawing/2014/main" id="{27A8E4BA-BB2C-4C90-8B86-00782E2EE20B}"/>
              </a:ext>
            </a:extLst>
          </p:cNvPr>
          <p:cNvSpPr/>
          <p:nvPr/>
        </p:nvSpPr>
        <p:spPr>
          <a:xfrm>
            <a:off x="8228392" y="2017472"/>
            <a:ext cx="489236" cy="369332"/>
          </a:xfrm>
          <a:prstGeom prst="rect">
            <a:avLst/>
          </a:prstGeom>
        </p:spPr>
        <p:txBody>
          <a:bodyPr wrap="none">
            <a:spAutoFit/>
          </a:bodyPr>
          <a:lstStyle/>
          <a:p>
            <a:r>
              <a:rPr lang="en-US" dirty="0">
                <a:solidFill>
                  <a:srgbClr val="C0504D"/>
                </a:solidFill>
              </a:rPr>
              <a:t>-12</a:t>
            </a:r>
          </a:p>
        </p:txBody>
      </p:sp>
      <p:sp>
        <p:nvSpPr>
          <p:cNvPr id="47" name="TextBox 46">
            <a:extLst>
              <a:ext uri="{FF2B5EF4-FFF2-40B4-BE49-F238E27FC236}">
                <a16:creationId xmlns:a16="http://schemas.microsoft.com/office/drawing/2014/main" id="{B6B646C0-189E-44A6-B45A-9F2B526820FC}"/>
              </a:ext>
            </a:extLst>
          </p:cNvPr>
          <p:cNvSpPr txBox="1"/>
          <p:nvPr/>
        </p:nvSpPr>
        <p:spPr>
          <a:xfrm>
            <a:off x="8020191" y="4266993"/>
            <a:ext cx="4892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Ext</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0A19E74E-6CB7-4C5A-A860-6B1FDEF1F2AD}"/>
              </a:ext>
            </a:extLst>
          </p:cNvPr>
          <p:cNvSpPr txBox="1"/>
          <p:nvPr/>
        </p:nvSpPr>
        <p:spPr>
          <a:xfrm>
            <a:off x="8327137" y="4262073"/>
            <a:ext cx="7755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E3C06F25-C146-45C9-82F9-3CC312BF0C00}"/>
              </a:ext>
            </a:extLst>
          </p:cNvPr>
          <p:cNvSpPr txBox="1"/>
          <p:nvPr/>
        </p:nvSpPr>
        <p:spPr>
          <a:xfrm>
            <a:off x="6519610" y="4535355"/>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19%</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Ext</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FA9673F0-5925-4E1C-947A-EED647BC628F}"/>
              </a:ext>
            </a:extLst>
          </p:cNvPr>
          <p:cNvSpPr txBox="1"/>
          <p:nvPr/>
        </p:nvSpPr>
        <p:spPr>
          <a:xfrm>
            <a:off x="7017959" y="4125033"/>
            <a:ext cx="7755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27%</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333C750B-AB84-4B21-A444-0CA2AE5C8E2D}"/>
              </a:ext>
            </a:extLst>
          </p:cNvPr>
          <p:cNvSpPr txBox="1"/>
          <p:nvPr/>
        </p:nvSpPr>
        <p:spPr>
          <a:xfrm>
            <a:off x="5183857" y="4628675"/>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17%</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Ext</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4E2C3C7C-F76A-4CA0-A6D0-44200B6AC821}"/>
              </a:ext>
            </a:extLst>
          </p:cNvPr>
          <p:cNvSpPr txBox="1"/>
          <p:nvPr/>
        </p:nvSpPr>
        <p:spPr>
          <a:xfrm>
            <a:off x="5687735" y="4135031"/>
            <a:ext cx="7755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27%</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Very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393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527091" cy="438912"/>
          </a:xfrm>
        </p:spPr>
        <p:txBody>
          <a:bodyPr lIns="0" tIns="0" rIns="0" bIns="0">
            <a:noAutofit/>
          </a:bodyPr>
          <a:lstStyle/>
          <a:p>
            <a:r>
              <a:rPr lang="en-US" sz="2400" dirty="0">
                <a:solidFill>
                  <a:srgbClr val="333333"/>
                </a:solidFill>
                <a:latin typeface="Calibri" panose="020F0502020204030204"/>
              </a:rPr>
              <a:t>There is strong support across party lines for renewing the 1/8th cent sales tax.</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097407" y="6280919"/>
            <a:ext cx="4949186"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As you may know, Overland Park has a one-eighth of a cent sales tax dedicated to neighborhood and city street reconstruction which is up for renewal in 2023. Do you support or oppose renewal of this sales tax?</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extLst>
              <p:ext uri="{D42A27DB-BD31-4B8C-83A1-F6EECF244321}">
                <p14:modId xmlns:p14="http://schemas.microsoft.com/office/powerpoint/2010/main" val="3514832151"/>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0A89B4AF-5950-4F4E-A2D4-E06301D4437C}"/>
              </a:ext>
            </a:extLst>
          </p:cNvPr>
          <p:cNvSpPr/>
          <p:nvPr/>
        </p:nvSpPr>
        <p:spPr>
          <a:xfrm>
            <a:off x="1269730" y="1132295"/>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73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98CDC530-D370-4F03-802C-DDC64E358E83}"/>
              </a:ext>
            </a:extLst>
          </p:cNvPr>
          <p:cNvCxnSpPr>
            <a:cxnSpLocks/>
          </p:cNvCxnSpPr>
          <p:nvPr/>
        </p:nvCxnSpPr>
        <p:spPr>
          <a:xfrm>
            <a:off x="2543390" y="1674067"/>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F0FB480C-1F68-4C42-B67A-D117C5604C5A}"/>
              </a:ext>
            </a:extLst>
          </p:cNvPr>
          <p:cNvSpPr txBox="1"/>
          <p:nvPr/>
        </p:nvSpPr>
        <p:spPr>
          <a:xfrm>
            <a:off x="783774" y="3015330"/>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47</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C4C6B43-9A0D-45BF-864C-E5E1C0DFA673}"/>
              </a:ext>
            </a:extLst>
          </p:cNvPr>
          <p:cNvSpPr txBox="1"/>
          <p:nvPr/>
        </p:nvSpPr>
        <p:spPr>
          <a:xfrm>
            <a:off x="1479388" y="3795506"/>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4D8849E-3931-4A46-B445-5498205E891A}"/>
              </a:ext>
            </a:extLst>
          </p:cNvPr>
          <p:cNvSpPr/>
          <p:nvPr/>
        </p:nvSpPr>
        <p:spPr>
          <a:xfrm>
            <a:off x="3287722" y="1132295"/>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67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E90E304-96BC-40C0-83E1-F4C302A2C137}"/>
              </a:ext>
            </a:extLst>
          </p:cNvPr>
          <p:cNvSpPr txBox="1"/>
          <p:nvPr/>
        </p:nvSpPr>
        <p:spPr>
          <a:xfrm>
            <a:off x="2793377" y="3159382"/>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41%</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095F0EF-7D34-42FA-96B0-13B75D0DE1E8}"/>
              </a:ext>
            </a:extLst>
          </p:cNvPr>
          <p:cNvSpPr txBox="1"/>
          <p:nvPr/>
        </p:nvSpPr>
        <p:spPr>
          <a:xfrm>
            <a:off x="3497380" y="3830501"/>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B96D3FE-C083-40CB-A472-E71401B47D8B}"/>
              </a:ext>
            </a:extLst>
          </p:cNvPr>
          <p:cNvSpPr/>
          <p:nvPr/>
        </p:nvSpPr>
        <p:spPr>
          <a:xfrm>
            <a:off x="5272664" y="1132295"/>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68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6237089A-55AF-4A64-B699-B287D0F6496D}"/>
              </a:ext>
            </a:extLst>
          </p:cNvPr>
          <p:cNvSpPr txBox="1"/>
          <p:nvPr/>
        </p:nvSpPr>
        <p:spPr>
          <a:xfrm>
            <a:off x="4795097" y="3084804"/>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45%</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761194A-3EDA-41EB-95C3-B2D3F3AAB8F2}"/>
              </a:ext>
            </a:extLst>
          </p:cNvPr>
          <p:cNvSpPr txBox="1"/>
          <p:nvPr/>
        </p:nvSpPr>
        <p:spPr>
          <a:xfrm>
            <a:off x="5500186" y="4774832"/>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B785015A-3B32-4E05-B627-F1269432BAC6}"/>
              </a:ext>
            </a:extLst>
          </p:cNvPr>
          <p:cNvSpPr/>
          <p:nvPr/>
        </p:nvSpPr>
        <p:spPr>
          <a:xfrm>
            <a:off x="7290656" y="1132295"/>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86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DAE54F86-79DC-451F-97C7-865EB3331F30}"/>
              </a:ext>
            </a:extLst>
          </p:cNvPr>
          <p:cNvSpPr txBox="1"/>
          <p:nvPr/>
        </p:nvSpPr>
        <p:spPr>
          <a:xfrm>
            <a:off x="6804700" y="2633237"/>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57%</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F585C79-4F65-4752-8045-10CBCF02B5E7}"/>
              </a:ext>
            </a:extLst>
          </p:cNvPr>
          <p:cNvSpPr txBox="1"/>
          <p:nvPr/>
        </p:nvSpPr>
        <p:spPr>
          <a:xfrm>
            <a:off x="7508703" y="3975476"/>
            <a:ext cx="8398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Picture 23" descr="A picture containing text&#10;&#10;Description automatically generated">
            <a:extLst>
              <a:ext uri="{FF2B5EF4-FFF2-40B4-BE49-F238E27FC236}">
                <a16:creationId xmlns:a16="http://schemas.microsoft.com/office/drawing/2014/main" id="{E28E681B-5194-4F19-AF85-55BB8DEAD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5" name="Picture 24">
            <a:extLst>
              <a:ext uri="{FF2B5EF4-FFF2-40B4-BE49-F238E27FC236}">
                <a16:creationId xmlns:a16="http://schemas.microsoft.com/office/drawing/2014/main" id="{0EC36FD3-8558-41FF-BD8D-AB89AFA2DCBC}"/>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3686593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novations to begin at City Hall - City of Overland Park, Kansas">
            <a:extLst>
              <a:ext uri="{FF2B5EF4-FFF2-40B4-BE49-F238E27FC236}">
                <a16:creationId xmlns:a16="http://schemas.microsoft.com/office/drawing/2014/main" id="{59272627-280D-42F6-A0CE-E20B41FEF0E5}"/>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3854"/>
            <a:ext cx="9144000" cy="54537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406119"/>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230505" y="5695821"/>
            <a:ext cx="8132276" cy="1921686"/>
          </a:xfrm>
          <a:prstGeom prst="rect">
            <a:avLst/>
          </a:prstGeom>
        </p:spPr>
        <p:txBody>
          <a:bodyPr vert="horz" lIns="0" tIns="0" rIns="0" bIns="0" anchor="t">
            <a:noAutofit/>
          </a:bodyPr>
          <a:lstStyle/>
          <a:p>
            <a:r>
              <a:rPr lang="en-US" sz="4800" b="1" dirty="0">
                <a:solidFill>
                  <a:schemeClr val="bg1"/>
                </a:solidFill>
              </a:rPr>
              <a:t>Willingness to Pay Higher Taxes?</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97479"/>
            <a:ext cx="9706134" cy="72613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E4C6217-4B2D-493A-8F6B-9154F879D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05" y="535401"/>
            <a:ext cx="3625027" cy="883852"/>
          </a:xfrm>
          <a:prstGeom prst="rect">
            <a:avLst/>
          </a:prstGeom>
        </p:spPr>
      </p:pic>
      <p:pic>
        <p:nvPicPr>
          <p:cNvPr id="11" name="Picture 10">
            <a:extLst>
              <a:ext uri="{FF2B5EF4-FFF2-40B4-BE49-F238E27FC236}">
                <a16:creationId xmlns:a16="http://schemas.microsoft.com/office/drawing/2014/main" id="{3F70B6D0-A2E1-4B0A-869F-1045FEFDC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 y="1627408"/>
            <a:ext cx="4811597" cy="544532"/>
          </a:xfrm>
          <a:prstGeom prst="rect">
            <a:avLst/>
          </a:prstGeom>
        </p:spPr>
      </p:pic>
    </p:spTree>
    <p:extLst>
      <p:ext uri="{BB962C8B-B14F-4D97-AF65-F5344CB8AC3E}">
        <p14:creationId xmlns:p14="http://schemas.microsoft.com/office/powerpoint/2010/main" val="2685264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517160"/>
            <a:ext cx="8747902" cy="438912"/>
          </a:xfrm>
        </p:spPr>
        <p:txBody>
          <a:bodyPr lIns="0" tIns="0" rIns="0" bIns="0">
            <a:noAutofit/>
          </a:bodyPr>
          <a:lstStyle/>
          <a:p>
            <a:r>
              <a:rPr lang="en-US" sz="2400" dirty="0">
                <a:solidFill>
                  <a:srgbClr val="333333"/>
                </a:solidFill>
                <a:latin typeface="Calibri" panose="020F0502020204030204"/>
              </a:rPr>
              <a:t>While no one wants to pay higher taxes, these Overland Park Voters were asked whether they would be willing to pay increased taxes if the money were to be used solely for this purpose… </a:t>
            </a:r>
            <a:br>
              <a:rPr lang="en-US" sz="2400" dirty="0">
                <a:solidFill>
                  <a:srgbClr val="333333"/>
                </a:solidFill>
                <a:latin typeface="Calibri" panose="020F0502020204030204"/>
              </a:rPr>
            </a:br>
            <a:endParaRPr lang="en-US" sz="2400" dirty="0">
              <a:solidFill>
                <a:srgbClr val="333333"/>
              </a:solidFill>
              <a:latin typeface="Calibri" panose="020F0502020204030204"/>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62330" y="1096093"/>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31" name="Speech Bubble: Rectangle with Corners Rounded 30">
            <a:extLst>
              <a:ext uri="{FF2B5EF4-FFF2-40B4-BE49-F238E27FC236}">
                <a16:creationId xmlns:a16="http://schemas.microsoft.com/office/drawing/2014/main" id="{A159F448-416B-4AE8-BB2A-EA53CF928371}"/>
              </a:ext>
            </a:extLst>
          </p:cNvPr>
          <p:cNvSpPr/>
          <p:nvPr/>
        </p:nvSpPr>
        <p:spPr>
          <a:xfrm>
            <a:off x="115625" y="1584570"/>
            <a:ext cx="2344231" cy="662535"/>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Providing mental health education and services</a:t>
            </a:r>
          </a:p>
        </p:txBody>
      </p:sp>
      <p:sp>
        <p:nvSpPr>
          <p:cNvPr id="32" name="Speech Bubble: Rectangle with Corners Rounded 31">
            <a:extLst>
              <a:ext uri="{FF2B5EF4-FFF2-40B4-BE49-F238E27FC236}">
                <a16:creationId xmlns:a16="http://schemas.microsoft.com/office/drawing/2014/main" id="{6A10C92E-2204-4633-A835-7E57A891BAF4}"/>
              </a:ext>
            </a:extLst>
          </p:cNvPr>
          <p:cNvSpPr/>
          <p:nvPr/>
        </p:nvSpPr>
        <p:spPr>
          <a:xfrm>
            <a:off x="49455" y="2471367"/>
            <a:ext cx="2730652" cy="796783"/>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Improving pre-K through 12 education through lower class sizes and all-day kindergarten</a:t>
            </a:r>
          </a:p>
        </p:txBody>
      </p:sp>
      <p:sp>
        <p:nvSpPr>
          <p:cNvPr id="33" name="Speech Bubble: Rectangle with Corners Rounded 32">
            <a:extLst>
              <a:ext uri="{FF2B5EF4-FFF2-40B4-BE49-F238E27FC236}">
                <a16:creationId xmlns:a16="http://schemas.microsoft.com/office/drawing/2014/main" id="{48B141AB-F08A-4D2D-A06E-89E7030ECE50}"/>
              </a:ext>
            </a:extLst>
          </p:cNvPr>
          <p:cNvSpPr/>
          <p:nvPr/>
        </p:nvSpPr>
        <p:spPr>
          <a:xfrm>
            <a:off x="115625" y="3819007"/>
            <a:ext cx="2174524" cy="514321"/>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Increasing teacher salaries in local schools</a:t>
            </a:r>
          </a:p>
        </p:txBody>
      </p:sp>
      <p:sp>
        <p:nvSpPr>
          <p:cNvPr id="34" name="Speech Bubble: Rectangle with Corners Rounded 33">
            <a:extLst>
              <a:ext uri="{FF2B5EF4-FFF2-40B4-BE49-F238E27FC236}">
                <a16:creationId xmlns:a16="http://schemas.microsoft.com/office/drawing/2014/main" id="{C507ADA4-99B3-4A68-AF28-949789069A27}"/>
              </a:ext>
            </a:extLst>
          </p:cNvPr>
          <p:cNvSpPr/>
          <p:nvPr/>
        </p:nvSpPr>
        <p:spPr>
          <a:xfrm>
            <a:off x="2522064" y="3306325"/>
            <a:ext cx="3434960" cy="514320"/>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Maintaining and improving city thoroughfares and neighborhood streets</a:t>
            </a:r>
          </a:p>
        </p:txBody>
      </p:sp>
      <p:sp>
        <p:nvSpPr>
          <p:cNvPr id="35" name="Speech Bubble: Rectangle with Corners Rounded 34">
            <a:extLst>
              <a:ext uri="{FF2B5EF4-FFF2-40B4-BE49-F238E27FC236}">
                <a16:creationId xmlns:a16="http://schemas.microsoft.com/office/drawing/2014/main" id="{B2677587-6E68-4425-B1CD-DA660C0F3D0A}"/>
              </a:ext>
            </a:extLst>
          </p:cNvPr>
          <p:cNvSpPr/>
          <p:nvPr/>
        </p:nvSpPr>
        <p:spPr>
          <a:xfrm>
            <a:off x="2459856" y="5259924"/>
            <a:ext cx="1984966" cy="514320"/>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Improving highway infrastructure</a:t>
            </a:r>
          </a:p>
        </p:txBody>
      </p:sp>
      <p:sp>
        <p:nvSpPr>
          <p:cNvPr id="36" name="Speech Bubble: Rectangle with Corners Rounded 35">
            <a:extLst>
              <a:ext uri="{FF2B5EF4-FFF2-40B4-BE49-F238E27FC236}">
                <a16:creationId xmlns:a16="http://schemas.microsoft.com/office/drawing/2014/main" id="{CF8B76D7-D4A3-4E25-BB04-DA45140F0891}"/>
              </a:ext>
            </a:extLst>
          </p:cNvPr>
          <p:cNvSpPr/>
          <p:nvPr/>
        </p:nvSpPr>
        <p:spPr>
          <a:xfrm>
            <a:off x="5196275" y="1714974"/>
            <a:ext cx="3672709" cy="1225963"/>
          </a:xfrm>
          <a:prstGeom prst="wedgeRoundRectCallout">
            <a:avLst>
              <a:gd name="adj1" fmla="val -39896"/>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Expanding higher education offerings in the county to include more trade and tech certifications and Bachelor's, Master's and PhD programs.</a:t>
            </a:r>
          </a:p>
        </p:txBody>
      </p:sp>
      <p:sp>
        <p:nvSpPr>
          <p:cNvPr id="37" name="Speech Bubble: Rectangle with Corners Rounded 36">
            <a:extLst>
              <a:ext uri="{FF2B5EF4-FFF2-40B4-BE49-F238E27FC236}">
                <a16:creationId xmlns:a16="http://schemas.microsoft.com/office/drawing/2014/main" id="{17F4C801-3AD7-4A27-856F-86631A5C2DA9}"/>
              </a:ext>
            </a:extLst>
          </p:cNvPr>
          <p:cNvSpPr/>
          <p:nvPr/>
        </p:nvSpPr>
        <p:spPr>
          <a:xfrm>
            <a:off x="7123294" y="2997726"/>
            <a:ext cx="1899353" cy="1225963"/>
          </a:xfrm>
          <a:prstGeom prst="wedgeRoundRectCallout">
            <a:avLst>
              <a:gd name="adj1" fmla="val -42546"/>
              <a:gd name="adj2" fmla="val 60210"/>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Providing funding for Johnson County Community College to expand its offerings</a:t>
            </a:r>
          </a:p>
        </p:txBody>
      </p:sp>
      <p:sp>
        <p:nvSpPr>
          <p:cNvPr id="38" name="Speech Bubble: Rectangle with Corners Rounded 37">
            <a:extLst>
              <a:ext uri="{FF2B5EF4-FFF2-40B4-BE49-F238E27FC236}">
                <a16:creationId xmlns:a16="http://schemas.microsoft.com/office/drawing/2014/main" id="{6BFCCD77-9BEC-4D6F-A57F-3B579818EC8C}"/>
              </a:ext>
            </a:extLst>
          </p:cNvPr>
          <p:cNvSpPr/>
          <p:nvPr/>
        </p:nvSpPr>
        <p:spPr>
          <a:xfrm>
            <a:off x="6946083" y="4424367"/>
            <a:ext cx="2051995" cy="728868"/>
          </a:xfrm>
          <a:prstGeom prst="wedgeRoundRectCallout">
            <a:avLst>
              <a:gd name="adj1" fmla="val -39896"/>
              <a:gd name="adj2" fmla="val 65653"/>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Expanding and improving local parks, hike and bike trails</a:t>
            </a:r>
          </a:p>
        </p:txBody>
      </p:sp>
      <p:sp>
        <p:nvSpPr>
          <p:cNvPr id="39" name="Speech Bubble: Rectangle with Corners Rounded 38">
            <a:extLst>
              <a:ext uri="{FF2B5EF4-FFF2-40B4-BE49-F238E27FC236}">
                <a16:creationId xmlns:a16="http://schemas.microsoft.com/office/drawing/2014/main" id="{E8596AFE-7572-4ADD-B586-7161DB98C249}"/>
              </a:ext>
            </a:extLst>
          </p:cNvPr>
          <p:cNvSpPr/>
          <p:nvPr/>
        </p:nvSpPr>
        <p:spPr>
          <a:xfrm>
            <a:off x="5617125" y="5279535"/>
            <a:ext cx="2979681" cy="456510"/>
          </a:xfrm>
          <a:prstGeom prst="wedgeRoundRectCallout">
            <a:avLst>
              <a:gd name="adj1" fmla="val -39896"/>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Making city government more environmentally sustainable</a:t>
            </a:r>
          </a:p>
        </p:txBody>
      </p:sp>
      <p:sp>
        <p:nvSpPr>
          <p:cNvPr id="40" name="Speech Bubble: Rectangle with Corners Rounded 39">
            <a:extLst>
              <a:ext uri="{FF2B5EF4-FFF2-40B4-BE49-F238E27FC236}">
                <a16:creationId xmlns:a16="http://schemas.microsoft.com/office/drawing/2014/main" id="{2B5B3BBD-D1B8-4D06-A160-5ED7C2628C6E}"/>
              </a:ext>
            </a:extLst>
          </p:cNvPr>
          <p:cNvSpPr/>
          <p:nvPr/>
        </p:nvSpPr>
        <p:spPr>
          <a:xfrm>
            <a:off x="2822091" y="1653705"/>
            <a:ext cx="1791938" cy="796782"/>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Expanding broadband access and capacity</a:t>
            </a:r>
          </a:p>
        </p:txBody>
      </p:sp>
      <p:sp>
        <p:nvSpPr>
          <p:cNvPr id="41" name="Speech Bubble: Rectangle with Corners Rounded 40">
            <a:extLst>
              <a:ext uri="{FF2B5EF4-FFF2-40B4-BE49-F238E27FC236}">
                <a16:creationId xmlns:a16="http://schemas.microsoft.com/office/drawing/2014/main" id="{5E4C7E68-B547-46E5-A98E-4CE586FC5C3A}"/>
              </a:ext>
            </a:extLst>
          </p:cNvPr>
          <p:cNvSpPr/>
          <p:nvPr/>
        </p:nvSpPr>
        <p:spPr>
          <a:xfrm>
            <a:off x="3084686" y="2618523"/>
            <a:ext cx="1762477" cy="574777"/>
          </a:xfrm>
          <a:prstGeom prst="wedgeRoundRectCallout">
            <a:avLst>
              <a:gd name="adj1" fmla="val -42785"/>
              <a:gd name="adj2" fmla="val 61367"/>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Improving public transportation</a:t>
            </a:r>
          </a:p>
        </p:txBody>
      </p:sp>
      <p:sp>
        <p:nvSpPr>
          <p:cNvPr id="42" name="Speech Bubble: Rectangle with Corners Rounded 41">
            <a:extLst>
              <a:ext uri="{FF2B5EF4-FFF2-40B4-BE49-F238E27FC236}">
                <a16:creationId xmlns:a16="http://schemas.microsoft.com/office/drawing/2014/main" id="{EE118326-9269-4386-9DC1-9F399389CC8A}"/>
              </a:ext>
            </a:extLst>
          </p:cNvPr>
          <p:cNvSpPr/>
          <p:nvPr/>
        </p:nvSpPr>
        <p:spPr>
          <a:xfrm>
            <a:off x="6005790" y="3173444"/>
            <a:ext cx="1068738" cy="1092362"/>
          </a:xfrm>
          <a:prstGeom prst="wedgeRoundRectCallout">
            <a:avLst>
              <a:gd name="adj1" fmla="val -42785"/>
              <a:gd name="adj2" fmla="val 61367"/>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Improving arts and cultural amenities</a:t>
            </a:r>
          </a:p>
        </p:txBody>
      </p:sp>
      <p:sp>
        <p:nvSpPr>
          <p:cNvPr id="43" name="Speech Bubble: Rectangle with Corners Rounded 42">
            <a:extLst>
              <a:ext uri="{FF2B5EF4-FFF2-40B4-BE49-F238E27FC236}">
                <a16:creationId xmlns:a16="http://schemas.microsoft.com/office/drawing/2014/main" id="{21BD7C43-60E3-4E55-AC50-CEC3333BC0E4}"/>
              </a:ext>
            </a:extLst>
          </p:cNvPr>
          <p:cNvSpPr/>
          <p:nvPr/>
        </p:nvSpPr>
        <p:spPr>
          <a:xfrm>
            <a:off x="160328" y="4491533"/>
            <a:ext cx="2440259" cy="725430"/>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Eliminating chip seal as the method to maintain neighborhood streets</a:t>
            </a:r>
          </a:p>
        </p:txBody>
      </p:sp>
      <p:sp>
        <p:nvSpPr>
          <p:cNvPr id="44" name="Speech Bubble: Rectangle with Corners Rounded 43">
            <a:extLst>
              <a:ext uri="{FF2B5EF4-FFF2-40B4-BE49-F238E27FC236}">
                <a16:creationId xmlns:a16="http://schemas.microsoft.com/office/drawing/2014/main" id="{FC2ABE0B-C1E3-45F8-A355-2D836BC35C27}"/>
              </a:ext>
            </a:extLst>
          </p:cNvPr>
          <p:cNvSpPr/>
          <p:nvPr/>
        </p:nvSpPr>
        <p:spPr>
          <a:xfrm>
            <a:off x="4194547" y="3964141"/>
            <a:ext cx="1762477" cy="1162416"/>
          </a:xfrm>
          <a:prstGeom prst="wedgeRoundRectCallout">
            <a:avLst>
              <a:gd name="adj1" fmla="val -36326"/>
              <a:gd name="adj2" fmla="val 58815"/>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Creating engaging, sustainable public gathering and entertainment spaces</a:t>
            </a:r>
          </a:p>
        </p:txBody>
      </p:sp>
      <p:sp>
        <p:nvSpPr>
          <p:cNvPr id="45" name="Speech Bubble: Rectangle with Corners Rounded 44">
            <a:extLst>
              <a:ext uri="{FF2B5EF4-FFF2-40B4-BE49-F238E27FC236}">
                <a16:creationId xmlns:a16="http://schemas.microsoft.com/office/drawing/2014/main" id="{37E8E93E-5E4E-4E5C-BFD8-145FCD114134}"/>
              </a:ext>
            </a:extLst>
          </p:cNvPr>
          <p:cNvSpPr/>
          <p:nvPr/>
        </p:nvSpPr>
        <p:spPr>
          <a:xfrm>
            <a:off x="2601311" y="4019364"/>
            <a:ext cx="1448016" cy="514320"/>
          </a:xfrm>
          <a:prstGeom prst="wedgeRoundRectCallout">
            <a:avLst>
              <a:gd name="adj1" fmla="val -1119"/>
              <a:gd name="adj2" fmla="val 69106"/>
              <a:gd name="adj3" fmla="val 16667"/>
            </a:avLst>
          </a:prstGeom>
          <a:gradFill flip="none" rotWithShape="1">
            <a:gsLst>
              <a:gs pos="0">
                <a:srgbClr val="C0504D">
                  <a:tint val="66000"/>
                  <a:satMod val="160000"/>
                </a:srgbClr>
              </a:gs>
              <a:gs pos="50000">
                <a:srgbClr val="C0504D">
                  <a:tint val="44500"/>
                  <a:satMod val="160000"/>
                </a:srgbClr>
              </a:gs>
              <a:gs pos="100000">
                <a:srgbClr val="C0504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Building a new city hall</a:t>
            </a:r>
          </a:p>
        </p:txBody>
      </p:sp>
      <p:pic>
        <p:nvPicPr>
          <p:cNvPr id="27" name="Picture 26" descr="A picture containing drawing&#10;&#10;Description automatically generated">
            <a:extLst>
              <a:ext uri="{FF2B5EF4-FFF2-40B4-BE49-F238E27FC236}">
                <a16:creationId xmlns:a16="http://schemas.microsoft.com/office/drawing/2014/main" id="{748E902E-6090-4C0E-88CF-F7EFC87C9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4A1CB492-5F50-4B4C-8A71-8971E1DDF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29" name="Picture 28">
            <a:extLst>
              <a:ext uri="{FF2B5EF4-FFF2-40B4-BE49-F238E27FC236}">
                <a16:creationId xmlns:a16="http://schemas.microsoft.com/office/drawing/2014/main" id="{C78C974E-0BC7-451C-B4EB-C35FA6F0D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3240970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C774FE4B-1CCC-40AA-B4F1-358E4870E8F0}"/>
              </a:ext>
            </a:extLst>
          </p:cNvPr>
          <p:cNvSpPr/>
          <p:nvPr/>
        </p:nvSpPr>
        <p:spPr>
          <a:xfrm>
            <a:off x="2871657" y="1365331"/>
            <a:ext cx="1128323" cy="4492222"/>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5BB6DB14-531F-4F2B-AE48-1B3DBA7B5F74}"/>
              </a:ext>
            </a:extLst>
          </p:cNvPr>
          <p:cNvSpPr/>
          <p:nvPr/>
        </p:nvSpPr>
        <p:spPr>
          <a:xfrm>
            <a:off x="1679196" y="1372294"/>
            <a:ext cx="1128323" cy="4830803"/>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2407830-6E23-4632-A912-DB765A1EBCCC}"/>
              </a:ext>
            </a:extLst>
          </p:cNvPr>
          <p:cNvSpPr/>
          <p:nvPr/>
        </p:nvSpPr>
        <p:spPr>
          <a:xfrm>
            <a:off x="521427" y="1372294"/>
            <a:ext cx="1128323" cy="4632187"/>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382936"/>
            <a:ext cx="8766951" cy="438912"/>
          </a:xfrm>
        </p:spPr>
        <p:txBody>
          <a:bodyPr lIns="0" tIns="0" rIns="0" bIns="0">
            <a:noAutofit/>
          </a:bodyPr>
          <a:lstStyle/>
          <a:p>
            <a:r>
              <a:rPr lang="en-US" sz="2400" dirty="0">
                <a:solidFill>
                  <a:srgbClr val="333333"/>
                </a:solidFill>
                <a:latin typeface="Calibri" panose="020F0502020204030204"/>
              </a:rPr>
              <a:t>Mental health services, K-12 schools and teacher salaries top the list of priorities that voters would be willing to pay higher taxes for, closely followed by infrastructure needs.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56253" y="1112899"/>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1715502" y="6266579"/>
            <a:ext cx="5180638"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Now, I'd like to ask you a few questions about tax increases… No one likes to pay higher taxes, but please tell me for each of the following if you would be willing to pay higher local taxes if the money were to be used solely for this purpose…</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BBAC6FC-AB5D-402B-9722-FBF67CDD4FE3}"/>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F09AB644-E106-449A-B253-D4EA54552368}"/>
              </a:ext>
            </a:extLst>
          </p:cNvPr>
          <p:cNvGraphicFramePr/>
          <p:nvPr>
            <p:extLst>
              <p:ext uri="{D42A27DB-BD31-4B8C-83A1-F6EECF244321}">
                <p14:modId xmlns:p14="http://schemas.microsoft.com/office/powerpoint/2010/main" val="1862082457"/>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75E78252-3907-4EC7-BAC7-48116DAE0E61}"/>
              </a:ext>
            </a:extLst>
          </p:cNvPr>
          <p:cNvSpPr txBox="1"/>
          <p:nvPr/>
        </p:nvSpPr>
        <p:spPr>
          <a:xfrm>
            <a:off x="554983" y="5088734"/>
            <a:ext cx="1128323" cy="769441"/>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Providing mental health education and </a:t>
            </a:r>
            <a:r>
              <a:rPr lang="en-US" sz="1100" i="1" u="none" strike="noStrike" baseline="0" dirty="0">
                <a:solidFill>
                  <a:schemeClr val="bg2">
                    <a:lumMod val="25000"/>
                  </a:schemeClr>
                </a:solidFill>
                <a:latin typeface="Calibri" panose="020F0502020204030204" pitchFamily="34" charset="0"/>
              </a:rPr>
              <a:t>services </a:t>
            </a:r>
            <a:r>
              <a:rPr lang="en-US" sz="1100" i="1" u="none" strike="noStrike" baseline="0" dirty="0">
                <a:solidFill>
                  <a:schemeClr val="bg2">
                    <a:lumMod val="25000"/>
                  </a:schemeClr>
                </a:solidFill>
                <a:latin typeface="Calibri,Bold"/>
              </a:rPr>
              <a:t>(B)</a:t>
            </a:r>
            <a:endParaRPr lang="en-US" sz="1100" i="1" dirty="0">
              <a:solidFill>
                <a:schemeClr val="bg2">
                  <a:lumMod val="25000"/>
                </a:schemeClr>
              </a:solidFill>
            </a:endParaRPr>
          </a:p>
        </p:txBody>
      </p:sp>
      <p:sp>
        <p:nvSpPr>
          <p:cNvPr id="29" name="TextBox 28">
            <a:extLst>
              <a:ext uri="{FF2B5EF4-FFF2-40B4-BE49-F238E27FC236}">
                <a16:creationId xmlns:a16="http://schemas.microsoft.com/office/drawing/2014/main" id="{DEEB1FAA-7A18-4DFA-AC5B-AA4A5F37542A}"/>
              </a:ext>
            </a:extLst>
          </p:cNvPr>
          <p:cNvSpPr txBox="1"/>
          <p:nvPr/>
        </p:nvSpPr>
        <p:spPr>
          <a:xfrm>
            <a:off x="1588146" y="5060764"/>
            <a:ext cx="1335609" cy="1107996"/>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Improving pre-K through 12 education through lower class sizes and all-day kindergarten (A)</a:t>
            </a:r>
            <a:endParaRPr lang="en-US" sz="1100" i="1" dirty="0">
              <a:solidFill>
                <a:schemeClr val="bg2">
                  <a:lumMod val="25000"/>
                </a:schemeClr>
              </a:solidFill>
            </a:endParaRPr>
          </a:p>
        </p:txBody>
      </p:sp>
      <p:sp>
        <p:nvSpPr>
          <p:cNvPr id="30" name="TextBox 29">
            <a:extLst>
              <a:ext uri="{FF2B5EF4-FFF2-40B4-BE49-F238E27FC236}">
                <a16:creationId xmlns:a16="http://schemas.microsoft.com/office/drawing/2014/main" id="{2A958796-36D9-4AE8-98C7-D5C9689F599C}"/>
              </a:ext>
            </a:extLst>
          </p:cNvPr>
          <p:cNvSpPr txBox="1"/>
          <p:nvPr/>
        </p:nvSpPr>
        <p:spPr>
          <a:xfrm>
            <a:off x="2870068" y="5083650"/>
            <a:ext cx="1192530" cy="600164"/>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Increasing teacher salaries in local schools</a:t>
            </a:r>
            <a:endParaRPr lang="en-US" sz="1100" i="1" dirty="0">
              <a:solidFill>
                <a:schemeClr val="bg2">
                  <a:lumMod val="25000"/>
                </a:schemeClr>
              </a:solidFill>
            </a:endParaRPr>
          </a:p>
        </p:txBody>
      </p:sp>
      <p:sp>
        <p:nvSpPr>
          <p:cNvPr id="31" name="TextBox 30">
            <a:extLst>
              <a:ext uri="{FF2B5EF4-FFF2-40B4-BE49-F238E27FC236}">
                <a16:creationId xmlns:a16="http://schemas.microsoft.com/office/drawing/2014/main" id="{910C9130-8BB9-48B6-8F32-0C860E8BDC9C}"/>
              </a:ext>
            </a:extLst>
          </p:cNvPr>
          <p:cNvSpPr txBox="1"/>
          <p:nvPr/>
        </p:nvSpPr>
        <p:spPr>
          <a:xfrm>
            <a:off x="3956917" y="5058798"/>
            <a:ext cx="1335609" cy="938719"/>
          </a:xfrm>
          <a:prstGeom prst="rect">
            <a:avLst/>
          </a:prstGeom>
          <a:noFill/>
        </p:spPr>
        <p:txBody>
          <a:bodyPr wrap="square" rtlCol="0">
            <a:spAutoFit/>
          </a:bodyPr>
          <a:lstStyle/>
          <a:p>
            <a:pPr algn="ctr"/>
            <a:r>
              <a:rPr lang="en-US" sz="1100" b="0" i="1" u="none" strike="noStrike" baseline="0">
                <a:solidFill>
                  <a:schemeClr val="bg2">
                    <a:lumMod val="25000"/>
                  </a:schemeClr>
                </a:solidFill>
                <a:latin typeface="Calibri" panose="020F0502020204030204" pitchFamily="34" charset="0"/>
              </a:rPr>
              <a:t>Maintaining and improving city thoroughfares and neighborhood streets (A)</a:t>
            </a:r>
            <a:endParaRPr lang="en-US" sz="1100" i="1" dirty="0">
              <a:solidFill>
                <a:schemeClr val="bg2">
                  <a:lumMod val="25000"/>
                </a:schemeClr>
              </a:solidFill>
            </a:endParaRPr>
          </a:p>
        </p:txBody>
      </p:sp>
      <p:sp>
        <p:nvSpPr>
          <p:cNvPr id="46" name="TextBox 45">
            <a:extLst>
              <a:ext uri="{FF2B5EF4-FFF2-40B4-BE49-F238E27FC236}">
                <a16:creationId xmlns:a16="http://schemas.microsoft.com/office/drawing/2014/main" id="{E7584F4D-D4B7-4D79-A1AE-81300A4C6B50}"/>
              </a:ext>
            </a:extLst>
          </p:cNvPr>
          <p:cNvSpPr txBox="1"/>
          <p:nvPr/>
        </p:nvSpPr>
        <p:spPr>
          <a:xfrm>
            <a:off x="5197582" y="5088111"/>
            <a:ext cx="1026522" cy="769441"/>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Improving highway infrastructure (B)</a:t>
            </a:r>
            <a:endParaRPr lang="en-US" sz="1100" i="1" dirty="0">
              <a:solidFill>
                <a:schemeClr val="bg2">
                  <a:lumMod val="25000"/>
                </a:schemeClr>
              </a:solidFill>
            </a:endParaRPr>
          </a:p>
        </p:txBody>
      </p:sp>
      <p:sp>
        <p:nvSpPr>
          <p:cNvPr id="47" name="TextBox 46">
            <a:extLst>
              <a:ext uri="{FF2B5EF4-FFF2-40B4-BE49-F238E27FC236}">
                <a16:creationId xmlns:a16="http://schemas.microsoft.com/office/drawing/2014/main" id="{D92684C3-5B0D-4603-9ACA-7A2D54B62CDE}"/>
              </a:ext>
            </a:extLst>
          </p:cNvPr>
          <p:cNvSpPr txBox="1"/>
          <p:nvPr/>
        </p:nvSpPr>
        <p:spPr>
          <a:xfrm>
            <a:off x="6004837" y="5078575"/>
            <a:ext cx="1704088" cy="1277273"/>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Expanding higher education offerings in the county to include more trade and tech certifications and Bachelor's, Master's and PhD programs. (B)</a:t>
            </a:r>
            <a:endParaRPr lang="en-US" sz="1100" i="1" dirty="0">
              <a:solidFill>
                <a:schemeClr val="bg2">
                  <a:lumMod val="25000"/>
                </a:schemeClr>
              </a:solidFill>
            </a:endParaRPr>
          </a:p>
        </p:txBody>
      </p:sp>
      <p:sp>
        <p:nvSpPr>
          <p:cNvPr id="48" name="TextBox 47">
            <a:extLst>
              <a:ext uri="{FF2B5EF4-FFF2-40B4-BE49-F238E27FC236}">
                <a16:creationId xmlns:a16="http://schemas.microsoft.com/office/drawing/2014/main" id="{A1975712-BC68-4462-959D-B16F36AFD368}"/>
              </a:ext>
            </a:extLst>
          </p:cNvPr>
          <p:cNvSpPr txBox="1"/>
          <p:nvPr/>
        </p:nvSpPr>
        <p:spPr>
          <a:xfrm>
            <a:off x="7479880" y="5058798"/>
            <a:ext cx="1122300" cy="1277273"/>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Providing funding for Johnson County Community College to expand its offerings (A)</a:t>
            </a:r>
            <a:endParaRPr lang="en-US" sz="1100" i="1" dirty="0">
              <a:solidFill>
                <a:schemeClr val="bg2">
                  <a:lumMod val="25000"/>
                </a:schemeClr>
              </a:solidFill>
            </a:endParaRPr>
          </a:p>
        </p:txBody>
      </p:sp>
      <p:sp>
        <p:nvSpPr>
          <p:cNvPr id="49" name="Rectangle 48">
            <a:extLst>
              <a:ext uri="{FF2B5EF4-FFF2-40B4-BE49-F238E27FC236}">
                <a16:creationId xmlns:a16="http://schemas.microsoft.com/office/drawing/2014/main" id="{A4EE5ED2-A2FC-47D8-8B15-F4642D259D6B}"/>
              </a:ext>
            </a:extLst>
          </p:cNvPr>
          <p:cNvSpPr/>
          <p:nvPr/>
        </p:nvSpPr>
        <p:spPr>
          <a:xfrm>
            <a:off x="852083" y="133506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+68</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F0C472F7-1C06-4F59-8943-9059D207403E}"/>
              </a:ext>
            </a:extLst>
          </p:cNvPr>
          <p:cNvSpPr/>
          <p:nvPr/>
        </p:nvSpPr>
        <p:spPr>
          <a:xfrm>
            <a:off x="1967892" y="133506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+65</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DB7D4197-3E3D-4F90-AEF8-1749EDC52708}"/>
              </a:ext>
            </a:extLst>
          </p:cNvPr>
          <p:cNvSpPr/>
          <p:nvPr/>
        </p:nvSpPr>
        <p:spPr>
          <a:xfrm>
            <a:off x="3039764" y="133506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+54</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125D32C5-8C7D-4A5E-A1C0-56BBC1BE7230}"/>
              </a:ext>
            </a:extLst>
          </p:cNvPr>
          <p:cNvSpPr/>
          <p:nvPr/>
        </p:nvSpPr>
        <p:spPr>
          <a:xfrm>
            <a:off x="4304939" y="133506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+53</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DB9A20E6-F0F5-4503-BBE5-911F91CEDAD3}"/>
              </a:ext>
            </a:extLst>
          </p:cNvPr>
          <p:cNvSpPr/>
          <p:nvPr/>
        </p:nvSpPr>
        <p:spPr>
          <a:xfrm>
            <a:off x="5489600" y="133506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+44</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38B548E1-7CC4-4B7F-97E9-A4B980FBDE28}"/>
              </a:ext>
            </a:extLst>
          </p:cNvPr>
          <p:cNvSpPr/>
          <p:nvPr/>
        </p:nvSpPr>
        <p:spPr>
          <a:xfrm>
            <a:off x="6570287" y="133506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+28</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BF3BFCB1-0390-41C9-82DD-34F0BB5ED99C}"/>
              </a:ext>
            </a:extLst>
          </p:cNvPr>
          <p:cNvSpPr/>
          <p:nvPr/>
        </p:nvSpPr>
        <p:spPr>
          <a:xfrm>
            <a:off x="7757796" y="133506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+26</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pic>
        <p:nvPicPr>
          <p:cNvPr id="33" name="Picture 32" descr="A picture containing text&#10;&#10;Description automatically generated">
            <a:extLst>
              <a:ext uri="{FF2B5EF4-FFF2-40B4-BE49-F238E27FC236}">
                <a16:creationId xmlns:a16="http://schemas.microsoft.com/office/drawing/2014/main" id="{089B32AB-6964-4F00-8FD7-543EA29D25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35" name="Picture 34">
            <a:extLst>
              <a:ext uri="{FF2B5EF4-FFF2-40B4-BE49-F238E27FC236}">
                <a16:creationId xmlns:a16="http://schemas.microsoft.com/office/drawing/2014/main" id="{A39873E5-E840-4DF0-A360-88CD47FDC2B6}"/>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3317237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501ABEF4-77CF-4E85-AC8F-10EBC32FC96D}"/>
              </a:ext>
            </a:extLst>
          </p:cNvPr>
          <p:cNvSpPr/>
          <p:nvPr/>
        </p:nvSpPr>
        <p:spPr>
          <a:xfrm>
            <a:off x="6537089" y="1324963"/>
            <a:ext cx="1003603" cy="4946152"/>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113C8A3A-0D3E-4BD0-9EFA-4F197640FD70}"/>
              </a:ext>
            </a:extLst>
          </p:cNvPr>
          <p:cNvSpPr/>
          <p:nvPr/>
        </p:nvSpPr>
        <p:spPr>
          <a:xfrm>
            <a:off x="7617994" y="1385620"/>
            <a:ext cx="1128323" cy="4336886"/>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382936"/>
            <a:ext cx="8766951" cy="438912"/>
          </a:xfrm>
        </p:spPr>
        <p:txBody>
          <a:bodyPr lIns="0" tIns="0" rIns="0" bIns="0">
            <a:noAutofit/>
          </a:bodyPr>
          <a:lstStyle/>
          <a:p>
            <a:r>
              <a:rPr lang="en-US" sz="2400" dirty="0">
                <a:solidFill>
                  <a:srgbClr val="333333"/>
                </a:solidFill>
                <a:latin typeface="Calibri" panose="020F0502020204030204"/>
              </a:rPr>
              <a:t>Creating new public gathering spaces and building a new city hall fall at the bottom of the “willing to pay for” list.</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0" y="970996"/>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1641072" y="6266579"/>
            <a:ext cx="5270091"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Now, I'd like to ask you a few questions about tax increases… No one likes to pay higher taxes, but please tell me for each of the following if you would be willing to pay higher local taxes if the money were to be used solely for this purpose…</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BBAC6FC-AB5D-402B-9722-FBF67CDD4FE3}"/>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F09AB644-E106-449A-B253-D4EA54552368}"/>
              </a:ext>
            </a:extLst>
          </p:cNvPr>
          <p:cNvGraphicFramePr/>
          <p:nvPr>
            <p:extLst>
              <p:ext uri="{D42A27DB-BD31-4B8C-83A1-F6EECF244321}">
                <p14:modId xmlns:p14="http://schemas.microsoft.com/office/powerpoint/2010/main" val="1727336692"/>
              </p:ext>
            </p:extLst>
          </p:nvPr>
        </p:nvGraphicFramePr>
        <p:xfrm>
          <a:off x="239238" y="1324963"/>
          <a:ext cx="8349780"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75E78252-3907-4EC7-BAC7-48116DAE0E61}"/>
              </a:ext>
            </a:extLst>
          </p:cNvPr>
          <p:cNvSpPr txBox="1"/>
          <p:nvPr/>
        </p:nvSpPr>
        <p:spPr>
          <a:xfrm>
            <a:off x="199921" y="5080306"/>
            <a:ext cx="1128323" cy="769441"/>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Expanding and improving local parks, hike and bike trails (A)</a:t>
            </a:r>
            <a:endParaRPr lang="en-US" sz="1100" i="1" dirty="0">
              <a:solidFill>
                <a:schemeClr val="bg2">
                  <a:lumMod val="25000"/>
                </a:schemeClr>
              </a:solidFill>
            </a:endParaRPr>
          </a:p>
        </p:txBody>
      </p:sp>
      <p:sp>
        <p:nvSpPr>
          <p:cNvPr id="29" name="TextBox 28">
            <a:extLst>
              <a:ext uri="{FF2B5EF4-FFF2-40B4-BE49-F238E27FC236}">
                <a16:creationId xmlns:a16="http://schemas.microsoft.com/office/drawing/2014/main" id="{DEEB1FAA-7A18-4DFA-AC5B-AA4A5F37542A}"/>
              </a:ext>
            </a:extLst>
          </p:cNvPr>
          <p:cNvSpPr txBox="1"/>
          <p:nvPr/>
        </p:nvSpPr>
        <p:spPr>
          <a:xfrm>
            <a:off x="1170796" y="5079387"/>
            <a:ext cx="1264906" cy="769441"/>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Making city government more environmentally sustainable (A)</a:t>
            </a:r>
            <a:endParaRPr lang="en-US" sz="1100" i="1" dirty="0">
              <a:solidFill>
                <a:schemeClr val="bg2">
                  <a:lumMod val="25000"/>
                </a:schemeClr>
              </a:solidFill>
            </a:endParaRPr>
          </a:p>
        </p:txBody>
      </p:sp>
      <p:sp>
        <p:nvSpPr>
          <p:cNvPr id="30" name="TextBox 29">
            <a:extLst>
              <a:ext uri="{FF2B5EF4-FFF2-40B4-BE49-F238E27FC236}">
                <a16:creationId xmlns:a16="http://schemas.microsoft.com/office/drawing/2014/main" id="{2A958796-36D9-4AE8-98C7-D5C9689F599C}"/>
              </a:ext>
            </a:extLst>
          </p:cNvPr>
          <p:cNvSpPr txBox="1"/>
          <p:nvPr/>
        </p:nvSpPr>
        <p:spPr>
          <a:xfrm>
            <a:off x="2264873" y="5084117"/>
            <a:ext cx="1192530" cy="769441"/>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Expanding broadband access and capacity (A)</a:t>
            </a:r>
            <a:endParaRPr lang="en-US" sz="1100" i="1" dirty="0">
              <a:solidFill>
                <a:schemeClr val="bg2">
                  <a:lumMod val="25000"/>
                </a:schemeClr>
              </a:solidFill>
            </a:endParaRPr>
          </a:p>
        </p:txBody>
      </p:sp>
      <p:sp>
        <p:nvSpPr>
          <p:cNvPr id="31" name="TextBox 30">
            <a:extLst>
              <a:ext uri="{FF2B5EF4-FFF2-40B4-BE49-F238E27FC236}">
                <a16:creationId xmlns:a16="http://schemas.microsoft.com/office/drawing/2014/main" id="{910C9130-8BB9-48B6-8F32-0C860E8BDC9C}"/>
              </a:ext>
            </a:extLst>
          </p:cNvPr>
          <p:cNvSpPr txBox="1"/>
          <p:nvPr/>
        </p:nvSpPr>
        <p:spPr>
          <a:xfrm>
            <a:off x="3350482" y="5081664"/>
            <a:ext cx="1122300" cy="769441"/>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Improving public transportation (B)</a:t>
            </a:r>
            <a:endParaRPr lang="en-US" sz="1100" i="1" dirty="0">
              <a:solidFill>
                <a:schemeClr val="bg2">
                  <a:lumMod val="25000"/>
                </a:schemeClr>
              </a:solidFill>
            </a:endParaRPr>
          </a:p>
        </p:txBody>
      </p:sp>
      <p:sp>
        <p:nvSpPr>
          <p:cNvPr id="46" name="TextBox 45">
            <a:extLst>
              <a:ext uri="{FF2B5EF4-FFF2-40B4-BE49-F238E27FC236}">
                <a16:creationId xmlns:a16="http://schemas.microsoft.com/office/drawing/2014/main" id="{E7584F4D-D4B7-4D79-A1AE-81300A4C6B50}"/>
              </a:ext>
            </a:extLst>
          </p:cNvPr>
          <p:cNvSpPr txBox="1"/>
          <p:nvPr/>
        </p:nvSpPr>
        <p:spPr>
          <a:xfrm>
            <a:off x="4472782" y="5097270"/>
            <a:ext cx="1026522" cy="600164"/>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Improving arts and cultural amenities (A)</a:t>
            </a:r>
            <a:endParaRPr lang="en-US" sz="1100" i="1" dirty="0">
              <a:solidFill>
                <a:schemeClr val="bg2">
                  <a:lumMod val="25000"/>
                </a:schemeClr>
              </a:solidFill>
            </a:endParaRPr>
          </a:p>
        </p:txBody>
      </p:sp>
      <p:sp>
        <p:nvSpPr>
          <p:cNvPr id="47" name="TextBox 46">
            <a:extLst>
              <a:ext uri="{FF2B5EF4-FFF2-40B4-BE49-F238E27FC236}">
                <a16:creationId xmlns:a16="http://schemas.microsoft.com/office/drawing/2014/main" id="{D92684C3-5B0D-4603-9ACA-7A2D54B62CDE}"/>
              </a:ext>
            </a:extLst>
          </p:cNvPr>
          <p:cNvSpPr txBox="1"/>
          <p:nvPr/>
        </p:nvSpPr>
        <p:spPr>
          <a:xfrm>
            <a:off x="5342332" y="5079087"/>
            <a:ext cx="1290600" cy="938719"/>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Eliminating chip seal as the method to maintain neighborhood streets (A)</a:t>
            </a:r>
            <a:endParaRPr lang="en-US" sz="1100" i="1" dirty="0">
              <a:solidFill>
                <a:schemeClr val="bg2">
                  <a:lumMod val="25000"/>
                </a:schemeClr>
              </a:solidFill>
            </a:endParaRPr>
          </a:p>
        </p:txBody>
      </p:sp>
      <p:sp>
        <p:nvSpPr>
          <p:cNvPr id="48" name="TextBox 47">
            <a:extLst>
              <a:ext uri="{FF2B5EF4-FFF2-40B4-BE49-F238E27FC236}">
                <a16:creationId xmlns:a16="http://schemas.microsoft.com/office/drawing/2014/main" id="{A1975712-BC68-4462-959D-B16F36AFD368}"/>
              </a:ext>
            </a:extLst>
          </p:cNvPr>
          <p:cNvSpPr txBox="1"/>
          <p:nvPr/>
        </p:nvSpPr>
        <p:spPr>
          <a:xfrm>
            <a:off x="6490112" y="5070698"/>
            <a:ext cx="1122300" cy="1277273"/>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Creating engaging, sustainable public gathering and entertainment spaces (B)</a:t>
            </a:r>
            <a:endParaRPr lang="en-US" sz="1100" i="1" dirty="0">
              <a:solidFill>
                <a:schemeClr val="bg2">
                  <a:lumMod val="25000"/>
                </a:schemeClr>
              </a:solidFill>
            </a:endParaRPr>
          </a:p>
        </p:txBody>
      </p:sp>
      <p:sp>
        <p:nvSpPr>
          <p:cNvPr id="18" name="TextBox 17">
            <a:extLst>
              <a:ext uri="{FF2B5EF4-FFF2-40B4-BE49-F238E27FC236}">
                <a16:creationId xmlns:a16="http://schemas.microsoft.com/office/drawing/2014/main" id="{25CC3C16-E486-43B6-9E52-65FDB38E3DF5}"/>
              </a:ext>
            </a:extLst>
          </p:cNvPr>
          <p:cNvSpPr txBox="1"/>
          <p:nvPr/>
        </p:nvSpPr>
        <p:spPr>
          <a:xfrm>
            <a:off x="7643529" y="5122341"/>
            <a:ext cx="883663" cy="600164"/>
          </a:xfrm>
          <a:prstGeom prst="rect">
            <a:avLst/>
          </a:prstGeom>
          <a:noFill/>
        </p:spPr>
        <p:txBody>
          <a:bodyPr wrap="square" rtlCol="0">
            <a:spAutoFit/>
          </a:bodyPr>
          <a:lstStyle/>
          <a:p>
            <a:pPr algn="ctr"/>
            <a:r>
              <a:rPr lang="en-US" sz="1100" b="0" i="1" u="none" strike="noStrike" baseline="0" dirty="0">
                <a:solidFill>
                  <a:schemeClr val="bg2">
                    <a:lumMod val="25000"/>
                  </a:schemeClr>
                </a:solidFill>
                <a:latin typeface="Calibri" panose="020F0502020204030204" pitchFamily="34" charset="0"/>
              </a:rPr>
              <a:t>Building a new city hall (B)</a:t>
            </a:r>
            <a:endParaRPr lang="en-US" sz="1100" i="1" dirty="0">
              <a:solidFill>
                <a:schemeClr val="bg2">
                  <a:lumMod val="25000"/>
                </a:schemeClr>
              </a:solidFill>
            </a:endParaRPr>
          </a:p>
        </p:txBody>
      </p:sp>
      <p:sp>
        <p:nvSpPr>
          <p:cNvPr id="19" name="Rectangle 18">
            <a:extLst>
              <a:ext uri="{FF2B5EF4-FFF2-40B4-BE49-F238E27FC236}">
                <a16:creationId xmlns:a16="http://schemas.microsoft.com/office/drawing/2014/main" id="{8B2F2D8D-2432-45D5-AB41-E93835E3052C}"/>
              </a:ext>
            </a:extLst>
          </p:cNvPr>
          <p:cNvSpPr/>
          <p:nvPr/>
        </p:nvSpPr>
        <p:spPr>
          <a:xfrm>
            <a:off x="424244" y="1420542"/>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+21</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26A4EB9-308D-45CD-9147-6F11CD71ECCB}"/>
              </a:ext>
            </a:extLst>
          </p:cNvPr>
          <p:cNvSpPr/>
          <p:nvPr/>
        </p:nvSpPr>
        <p:spPr>
          <a:xfrm>
            <a:off x="1445217" y="1420542"/>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+17</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C82795F-D3A8-4601-BD32-0C02A801E96E}"/>
              </a:ext>
            </a:extLst>
          </p:cNvPr>
          <p:cNvSpPr/>
          <p:nvPr/>
        </p:nvSpPr>
        <p:spPr>
          <a:xfrm>
            <a:off x="2505798" y="1420542"/>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+13</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296BD92-4CE8-4CFD-A0B8-F4512B876E64}"/>
              </a:ext>
            </a:extLst>
          </p:cNvPr>
          <p:cNvSpPr/>
          <p:nvPr/>
        </p:nvSpPr>
        <p:spPr>
          <a:xfrm>
            <a:off x="3590235" y="1420542"/>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+6</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AC8E821-DA63-4E6C-8C5E-50C9F3E183A2}"/>
              </a:ext>
            </a:extLst>
          </p:cNvPr>
          <p:cNvSpPr/>
          <p:nvPr/>
        </p:nvSpPr>
        <p:spPr>
          <a:xfrm>
            <a:off x="4514654" y="1420542"/>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a:t>
            </a:r>
            <a:r>
              <a:rPr lang="en-US" dirty="0">
                <a:solidFill>
                  <a:srgbClr val="C0504D"/>
                </a:solidFill>
                <a:latin typeface="Calibri" panose="020F0502020204030204"/>
              </a:rPr>
              <a:t>7</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132C85D-63AD-4F5D-B4E8-CBBB13B5B6EA}"/>
              </a:ext>
            </a:extLst>
          </p:cNvPr>
          <p:cNvSpPr/>
          <p:nvPr/>
        </p:nvSpPr>
        <p:spPr>
          <a:xfrm>
            <a:off x="5682029" y="142054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-16</a:t>
            </a:r>
          </a:p>
        </p:txBody>
      </p:sp>
      <p:sp>
        <p:nvSpPr>
          <p:cNvPr id="32" name="Rectangle 31">
            <a:extLst>
              <a:ext uri="{FF2B5EF4-FFF2-40B4-BE49-F238E27FC236}">
                <a16:creationId xmlns:a16="http://schemas.microsoft.com/office/drawing/2014/main" id="{38262EDB-E58F-4B26-A8A4-23DB53DE1C97}"/>
              </a:ext>
            </a:extLst>
          </p:cNvPr>
          <p:cNvSpPr/>
          <p:nvPr/>
        </p:nvSpPr>
        <p:spPr>
          <a:xfrm>
            <a:off x="6679044" y="142054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-35</a:t>
            </a:r>
          </a:p>
        </p:txBody>
      </p:sp>
      <p:sp>
        <p:nvSpPr>
          <p:cNvPr id="33" name="Rectangle 32">
            <a:extLst>
              <a:ext uri="{FF2B5EF4-FFF2-40B4-BE49-F238E27FC236}">
                <a16:creationId xmlns:a16="http://schemas.microsoft.com/office/drawing/2014/main" id="{16CD46F3-8C48-48BD-858E-F4D2D45D6391}"/>
              </a:ext>
            </a:extLst>
          </p:cNvPr>
          <p:cNvSpPr/>
          <p:nvPr/>
        </p:nvSpPr>
        <p:spPr>
          <a:xfrm>
            <a:off x="7676059" y="142054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-79</a:t>
            </a:r>
          </a:p>
        </p:txBody>
      </p:sp>
      <p:pic>
        <p:nvPicPr>
          <p:cNvPr id="37" name="Picture 36" descr="A picture containing text&#10;&#10;Description automatically generated">
            <a:extLst>
              <a:ext uri="{FF2B5EF4-FFF2-40B4-BE49-F238E27FC236}">
                <a16:creationId xmlns:a16="http://schemas.microsoft.com/office/drawing/2014/main" id="{D3988BCF-C640-42E7-B717-6FBAD668C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34" name="Picture 33">
            <a:extLst>
              <a:ext uri="{FF2B5EF4-FFF2-40B4-BE49-F238E27FC236}">
                <a16:creationId xmlns:a16="http://schemas.microsoft.com/office/drawing/2014/main" id="{F73ABFC9-D635-4871-B56C-AB8184D3C8CC}"/>
              </a:ext>
            </a:extLst>
          </p:cNvPr>
          <p:cNvPicPr>
            <a:picLocks noChangeAspect="1"/>
          </p:cNvPicPr>
          <p:nvPr/>
        </p:nvPicPr>
        <p:blipFill rotWithShape="1">
          <a:blip r:embed="rId6">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2433010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One Key Take-Away: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623731" y="1541952"/>
            <a:ext cx="7896537"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1" u="none" strike="noStrike" kern="1200" cap="none" spc="0" normalizeH="0" baseline="0" noProof="0" dirty="0">
                <a:ln>
                  <a:noFill/>
                </a:ln>
                <a:solidFill>
                  <a:srgbClr val="333333"/>
                </a:solidFill>
                <a:effectLst/>
                <a:uLnTx/>
                <a:uFillTx/>
                <a:latin typeface="Calibri" panose="020F0502020204030204"/>
                <a:ea typeface="+mn-ea"/>
                <a:cs typeface="+mn-cs"/>
              </a:rPr>
              <a:t>Of the fifteen issues tested, only four issues failed to hit the 50% mark for raising taxes.  This seems to indicate that the city’s political leaders have latitude in judiciously raising taxes to address some of these priorities.</a:t>
            </a:r>
          </a:p>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1" u="none" strike="noStrike" kern="1200" cap="none" spc="0" normalizeH="0" baseline="0" noProof="0" dirty="0">
                <a:ln>
                  <a:noFill/>
                </a:ln>
                <a:solidFill>
                  <a:srgbClr val="333333"/>
                </a:solidFill>
                <a:effectLst/>
                <a:uLnTx/>
                <a:uFillTx/>
                <a:latin typeface="Calibri" panose="020F0502020204030204"/>
                <a:ea typeface="+mn-ea"/>
                <a:cs typeface="+mn-cs"/>
              </a:rPr>
              <a:t>(A majority of Republicans supported raising taxes for seven of these priorities, while Independents and Democrats supported raising taxes for twelve of them.)</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80901F9-782E-4EED-A531-3B34A52D46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73CC4AB-74D4-4D23-B45C-01F4A70EA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17" name="Picture 16">
            <a:extLst>
              <a:ext uri="{FF2B5EF4-FFF2-40B4-BE49-F238E27FC236}">
                <a16:creationId xmlns:a16="http://schemas.microsoft.com/office/drawing/2014/main" id="{EF2AA920-C533-4841-8619-0858D47FD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437010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994F068-BEBE-4C7C-B96F-401AC66593C3}"/>
              </a:ext>
            </a:extLst>
          </p:cNvPr>
          <p:cNvSpPr/>
          <p:nvPr/>
        </p:nvSpPr>
        <p:spPr>
          <a:xfrm>
            <a:off x="1451295" y="2335263"/>
            <a:ext cx="775515" cy="360626"/>
          </a:xfrm>
          <a:prstGeom prst="ellipse">
            <a:avLst/>
          </a:prstGeom>
          <a:solidFill>
            <a:srgbClr val="FFE6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382936"/>
            <a:ext cx="7760272" cy="438912"/>
          </a:xfrm>
        </p:spPr>
        <p:txBody>
          <a:bodyPr lIns="0" tIns="0" rIns="0" bIns="0">
            <a:noAutofit/>
          </a:bodyPr>
          <a:lstStyle/>
          <a:p>
            <a:r>
              <a:rPr lang="en-US" sz="2400" dirty="0">
                <a:solidFill>
                  <a:srgbClr val="333333"/>
                </a:solidFill>
                <a:latin typeface="Calibri" panose="020F0502020204030204"/>
              </a:rPr>
              <a:t>JCCC has an overwhelmingly favorable image in the community, with three-quarters of voters agreeing it is critical for economic development.</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1086739"/>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A41707A-0410-4DE7-8968-4919232A2335}"/>
              </a:ext>
            </a:extLst>
          </p:cNvPr>
          <p:cNvGraphicFramePr/>
          <p:nvPr>
            <p:extLst>
              <p:ext uri="{D42A27DB-BD31-4B8C-83A1-F6EECF244321}">
                <p14:modId xmlns:p14="http://schemas.microsoft.com/office/powerpoint/2010/main" val="601279008"/>
              </p:ext>
            </p:extLst>
          </p:nvPr>
        </p:nvGraphicFramePr>
        <p:xfrm>
          <a:off x="554985" y="1324963"/>
          <a:ext cx="4017016" cy="4880109"/>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A2F9AB13-E401-47F1-A7A4-531AF904F296}"/>
              </a:ext>
            </a:extLst>
          </p:cNvPr>
          <p:cNvSpPr/>
          <p:nvPr/>
        </p:nvSpPr>
        <p:spPr>
          <a:xfrm>
            <a:off x="2358285" y="220016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94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479118A-D54C-49DD-A432-4DB09F0F6089}"/>
              </a:ext>
            </a:extLst>
          </p:cNvPr>
          <p:cNvSpPr txBox="1"/>
          <p:nvPr/>
        </p:nvSpPr>
        <p:spPr>
          <a:xfrm>
            <a:off x="941540" y="1248588"/>
            <a:ext cx="3901732" cy="830997"/>
          </a:xfrm>
          <a:prstGeom prst="rect">
            <a:avLst/>
          </a:prstGeom>
          <a:noFill/>
        </p:spPr>
        <p:txBody>
          <a:bodyPr wrap="square" rtlCol="0">
            <a:spAutoFit/>
          </a:bodyPr>
          <a:lstStyle/>
          <a:p>
            <a:pPr algn="ctr"/>
            <a:r>
              <a:rPr lang="en-US" sz="1600" b="0" i="1" u="none" strike="noStrike" baseline="0" dirty="0">
                <a:solidFill>
                  <a:schemeClr val="bg2">
                    <a:lumMod val="25000"/>
                  </a:schemeClr>
                </a:solidFill>
                <a:latin typeface="Calibri" panose="020F0502020204030204" pitchFamily="34" charset="0"/>
              </a:rPr>
              <a:t>Do you have a favorable or unfavorable impression of Johnson County Community College?</a:t>
            </a:r>
            <a:endParaRPr lang="en-US" sz="1600" i="1" dirty="0">
              <a:solidFill>
                <a:schemeClr val="bg2">
                  <a:lumMod val="25000"/>
                </a:schemeClr>
              </a:solidFill>
            </a:endParaRPr>
          </a:p>
        </p:txBody>
      </p:sp>
      <p:sp>
        <p:nvSpPr>
          <p:cNvPr id="21" name="TextBox 20">
            <a:extLst>
              <a:ext uri="{FF2B5EF4-FFF2-40B4-BE49-F238E27FC236}">
                <a16:creationId xmlns:a16="http://schemas.microsoft.com/office/drawing/2014/main" id="{B8CA5E9E-46C4-43B8-9FD4-48A945ACD493}"/>
              </a:ext>
            </a:extLst>
          </p:cNvPr>
          <p:cNvSpPr txBox="1"/>
          <p:nvPr/>
        </p:nvSpPr>
        <p:spPr>
          <a:xfrm>
            <a:off x="4942465" y="1233214"/>
            <a:ext cx="3901732" cy="1077218"/>
          </a:xfrm>
          <a:prstGeom prst="rect">
            <a:avLst/>
          </a:prstGeom>
          <a:noFill/>
        </p:spPr>
        <p:txBody>
          <a:bodyPr wrap="square" rtlCol="0">
            <a:spAutoFit/>
          </a:bodyPr>
          <a:lstStyle/>
          <a:p>
            <a:pPr algn="ctr"/>
            <a:r>
              <a:rPr lang="en-US" sz="1600" b="0" i="1" u="none" strike="noStrike" baseline="0" dirty="0">
                <a:solidFill>
                  <a:schemeClr val="bg2">
                    <a:lumMod val="25000"/>
                  </a:schemeClr>
                </a:solidFill>
                <a:latin typeface="Calibri" panose="020F0502020204030204" pitchFamily="34" charset="0"/>
              </a:rPr>
              <a:t>And, do you agree or disagree with the following statement: Higher education at Johnson County Community College is critical for economic development.</a:t>
            </a:r>
            <a:endParaRPr lang="en-US" sz="1600" i="1" dirty="0">
              <a:solidFill>
                <a:schemeClr val="bg2">
                  <a:lumMod val="25000"/>
                </a:schemeClr>
              </a:solidFill>
            </a:endParaRPr>
          </a:p>
        </p:txBody>
      </p:sp>
      <p:graphicFrame>
        <p:nvGraphicFramePr>
          <p:cNvPr id="23" name="Chart 22">
            <a:extLst>
              <a:ext uri="{FF2B5EF4-FFF2-40B4-BE49-F238E27FC236}">
                <a16:creationId xmlns:a16="http://schemas.microsoft.com/office/drawing/2014/main" id="{57F88D34-1501-4DEA-89FB-50B9814E4D45}"/>
              </a:ext>
            </a:extLst>
          </p:cNvPr>
          <p:cNvGraphicFramePr/>
          <p:nvPr>
            <p:extLst>
              <p:ext uri="{D42A27DB-BD31-4B8C-83A1-F6EECF244321}">
                <p14:modId xmlns:p14="http://schemas.microsoft.com/office/powerpoint/2010/main" val="986842365"/>
              </p:ext>
            </p:extLst>
          </p:nvPr>
        </p:nvGraphicFramePr>
        <p:xfrm>
          <a:off x="4695706" y="1324963"/>
          <a:ext cx="4017016"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529D6EA2-AB2B-4DE5-932E-40D7DA8CB40A}"/>
              </a:ext>
            </a:extLst>
          </p:cNvPr>
          <p:cNvSpPr txBox="1"/>
          <p:nvPr/>
        </p:nvSpPr>
        <p:spPr>
          <a:xfrm>
            <a:off x="5530039" y="3925619"/>
            <a:ext cx="9071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sp>
        <p:nvSpPr>
          <p:cNvPr id="19" name="Rectangle 18">
            <a:extLst>
              <a:ext uri="{FF2B5EF4-FFF2-40B4-BE49-F238E27FC236}">
                <a16:creationId xmlns:a16="http://schemas.microsoft.com/office/drawing/2014/main" id="{1837A04D-B969-46A2-89AD-EF4C1E57992B}"/>
              </a:ext>
            </a:extLst>
          </p:cNvPr>
          <p:cNvSpPr/>
          <p:nvPr/>
        </p:nvSpPr>
        <p:spPr>
          <a:xfrm>
            <a:off x="6437153" y="220016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680CA52F-3FC4-45C5-940B-CE829E202B93}"/>
              </a:ext>
            </a:extLst>
          </p:cNvPr>
          <p:cNvCxnSpPr>
            <a:cxnSpLocks/>
          </p:cNvCxnSpPr>
          <p:nvPr/>
        </p:nvCxnSpPr>
        <p:spPr>
          <a:xfrm>
            <a:off x="4843272" y="1324963"/>
            <a:ext cx="0" cy="4634936"/>
          </a:xfrm>
          <a:prstGeom prst="line">
            <a:avLst/>
          </a:prstGeom>
          <a:ln w="28575"/>
        </p:spPr>
        <p:style>
          <a:lnRef idx="2">
            <a:schemeClr val="dk1"/>
          </a:lnRef>
          <a:fillRef idx="0">
            <a:schemeClr val="dk1"/>
          </a:fillRef>
          <a:effectRef idx="1">
            <a:schemeClr val="dk1"/>
          </a:effectRef>
          <a:fontRef idx="minor">
            <a:schemeClr val="tx1"/>
          </a:fontRef>
        </p:style>
      </p:cxnSp>
      <p:pic>
        <p:nvPicPr>
          <p:cNvPr id="28" name="Picture 27" descr="A picture containing drawing&#10;&#10;Description automatically generated">
            <a:extLst>
              <a:ext uri="{FF2B5EF4-FFF2-40B4-BE49-F238E27FC236}">
                <a16:creationId xmlns:a16="http://schemas.microsoft.com/office/drawing/2014/main" id="{4575F746-251A-4190-A5D8-867D7A0FC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8CAD046A-D451-4494-A641-FB3F25BDE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30" name="Picture 29">
            <a:extLst>
              <a:ext uri="{FF2B5EF4-FFF2-40B4-BE49-F238E27FC236}">
                <a16:creationId xmlns:a16="http://schemas.microsoft.com/office/drawing/2014/main" id="{D43C7DEE-A914-4250-A880-D0C5EC8647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887049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57101"/>
            <a:ext cx="7760272" cy="438912"/>
          </a:xfrm>
        </p:spPr>
        <p:txBody>
          <a:bodyPr lIns="0" tIns="0" rIns="0" bIns="0">
            <a:noAutofit/>
          </a:bodyPr>
          <a:lstStyle/>
          <a:p>
            <a:r>
              <a:rPr lang="en-US" sz="2400" dirty="0">
                <a:solidFill>
                  <a:srgbClr val="333333"/>
                </a:solidFill>
                <a:latin typeface="Calibri" panose="020F0502020204030204"/>
              </a:rPr>
              <a:t>KU’s Edwards campus also scores well on these measures, though a couple of notches below JCCC.</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877014"/>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A41707A-0410-4DE7-8968-4919232A2335}"/>
              </a:ext>
            </a:extLst>
          </p:cNvPr>
          <p:cNvGraphicFramePr/>
          <p:nvPr>
            <p:extLst>
              <p:ext uri="{D42A27DB-BD31-4B8C-83A1-F6EECF244321}">
                <p14:modId xmlns:p14="http://schemas.microsoft.com/office/powerpoint/2010/main" val="1363637363"/>
              </p:ext>
            </p:extLst>
          </p:nvPr>
        </p:nvGraphicFramePr>
        <p:xfrm>
          <a:off x="554985" y="1324963"/>
          <a:ext cx="4017016" cy="4880109"/>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A2F9AB13-E401-47F1-A7A4-531AF904F296}"/>
              </a:ext>
            </a:extLst>
          </p:cNvPr>
          <p:cNvSpPr/>
          <p:nvPr/>
        </p:nvSpPr>
        <p:spPr>
          <a:xfrm>
            <a:off x="2358285" y="220016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+68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479118A-D54C-49DD-A432-4DB09F0F6089}"/>
              </a:ext>
            </a:extLst>
          </p:cNvPr>
          <p:cNvSpPr txBox="1"/>
          <p:nvPr/>
        </p:nvSpPr>
        <p:spPr>
          <a:xfrm>
            <a:off x="941540" y="1248588"/>
            <a:ext cx="3901732" cy="830997"/>
          </a:xfrm>
          <a:prstGeom prst="rect">
            <a:avLst/>
          </a:prstGeom>
          <a:noFill/>
        </p:spPr>
        <p:txBody>
          <a:bodyPr wrap="square" rtlCol="0">
            <a:spAutoFit/>
          </a:bodyPr>
          <a:lstStyle/>
          <a:p>
            <a:pPr algn="ctr"/>
            <a:r>
              <a:rPr lang="en-US" sz="1600" b="0" i="1" u="none" strike="noStrike" baseline="0" dirty="0">
                <a:solidFill>
                  <a:schemeClr val="bg2">
                    <a:lumMod val="25000"/>
                  </a:schemeClr>
                </a:solidFill>
                <a:latin typeface="Calibri" panose="020F0502020204030204" pitchFamily="34" charset="0"/>
              </a:rPr>
              <a:t>Do you have a favorable or unfavorable impression of the University of Kansas Edwards Campus?</a:t>
            </a:r>
            <a:endParaRPr lang="en-US" sz="1600" i="1" dirty="0">
              <a:solidFill>
                <a:schemeClr val="bg2">
                  <a:lumMod val="25000"/>
                </a:schemeClr>
              </a:solidFill>
            </a:endParaRPr>
          </a:p>
        </p:txBody>
      </p:sp>
      <p:graphicFrame>
        <p:nvGraphicFramePr>
          <p:cNvPr id="23" name="Chart 22">
            <a:extLst>
              <a:ext uri="{FF2B5EF4-FFF2-40B4-BE49-F238E27FC236}">
                <a16:creationId xmlns:a16="http://schemas.microsoft.com/office/drawing/2014/main" id="{57F88D34-1501-4DEA-89FB-50B9814E4D45}"/>
              </a:ext>
            </a:extLst>
          </p:cNvPr>
          <p:cNvGraphicFramePr/>
          <p:nvPr>
            <p:extLst>
              <p:ext uri="{D42A27DB-BD31-4B8C-83A1-F6EECF244321}">
                <p14:modId xmlns:p14="http://schemas.microsoft.com/office/powerpoint/2010/main" val="345288122"/>
              </p:ext>
            </p:extLst>
          </p:nvPr>
        </p:nvGraphicFramePr>
        <p:xfrm>
          <a:off x="4695706" y="1324963"/>
          <a:ext cx="4017016"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529D6EA2-AB2B-4DE5-932E-40D7DA8CB40A}"/>
              </a:ext>
            </a:extLst>
          </p:cNvPr>
          <p:cNvSpPr txBox="1"/>
          <p:nvPr/>
        </p:nvSpPr>
        <p:spPr>
          <a:xfrm>
            <a:off x="5530039" y="4378625"/>
            <a:ext cx="9071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32</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cxnSp>
        <p:nvCxnSpPr>
          <p:cNvPr id="24" name="Straight Connector 23">
            <a:extLst>
              <a:ext uri="{FF2B5EF4-FFF2-40B4-BE49-F238E27FC236}">
                <a16:creationId xmlns:a16="http://schemas.microsoft.com/office/drawing/2014/main" id="{680CA52F-3FC4-45C5-940B-CE829E202B93}"/>
              </a:ext>
            </a:extLst>
          </p:cNvPr>
          <p:cNvCxnSpPr>
            <a:cxnSpLocks/>
          </p:cNvCxnSpPr>
          <p:nvPr/>
        </p:nvCxnSpPr>
        <p:spPr>
          <a:xfrm>
            <a:off x="4843272" y="1324963"/>
            <a:ext cx="0" cy="4634936"/>
          </a:xfrm>
          <a:prstGeom prst="line">
            <a:avLst/>
          </a:prstGeom>
          <a:ln w="28575"/>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B8CA5E9E-46C4-43B8-9FD4-48A945ACD493}"/>
              </a:ext>
            </a:extLst>
          </p:cNvPr>
          <p:cNvSpPr txBox="1"/>
          <p:nvPr/>
        </p:nvSpPr>
        <p:spPr>
          <a:xfrm>
            <a:off x="4942465" y="1233214"/>
            <a:ext cx="3901732" cy="1077218"/>
          </a:xfrm>
          <a:prstGeom prst="rect">
            <a:avLst/>
          </a:prstGeom>
          <a:noFill/>
        </p:spPr>
        <p:txBody>
          <a:bodyPr wrap="square" rtlCol="0">
            <a:spAutoFit/>
          </a:bodyPr>
          <a:lstStyle/>
          <a:p>
            <a:pPr algn="ctr"/>
            <a:r>
              <a:rPr lang="en-US" sz="1600" b="0" i="1" u="none" strike="noStrike" baseline="0" dirty="0">
                <a:solidFill>
                  <a:schemeClr val="bg2">
                    <a:lumMod val="25000"/>
                  </a:schemeClr>
                </a:solidFill>
                <a:latin typeface="Calibri" panose="020F0502020204030204" pitchFamily="34" charset="0"/>
              </a:rPr>
              <a:t>And, do you agree or disagree with the following statement: Higher education at the University of Kansas Edwards Campus is critical for economic development.</a:t>
            </a:r>
            <a:endParaRPr lang="en-US" sz="1600" i="1" dirty="0">
              <a:solidFill>
                <a:schemeClr val="bg2">
                  <a:lumMod val="25000"/>
                </a:schemeClr>
              </a:solidFill>
            </a:endParaRPr>
          </a:p>
        </p:txBody>
      </p:sp>
      <p:sp>
        <p:nvSpPr>
          <p:cNvPr id="19" name="Rectangle 18">
            <a:extLst>
              <a:ext uri="{FF2B5EF4-FFF2-40B4-BE49-F238E27FC236}">
                <a16:creationId xmlns:a16="http://schemas.microsoft.com/office/drawing/2014/main" id="{1837A04D-B969-46A2-89AD-EF4C1E57992B}"/>
              </a:ext>
            </a:extLst>
          </p:cNvPr>
          <p:cNvSpPr/>
          <p:nvPr/>
        </p:nvSpPr>
        <p:spPr>
          <a:xfrm>
            <a:off x="6437153" y="220016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+25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Picture 25" descr="A picture containing drawing&#10;&#10;Description automatically generated">
            <a:extLst>
              <a:ext uri="{FF2B5EF4-FFF2-40B4-BE49-F238E27FC236}">
                <a16:creationId xmlns:a16="http://schemas.microsoft.com/office/drawing/2014/main" id="{0951F4EF-7380-4B87-8BE5-260620B4EA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BEE45FF0-67CE-45BE-B74B-8E24111D7D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28" name="Picture 27">
            <a:extLst>
              <a:ext uri="{FF2B5EF4-FFF2-40B4-BE49-F238E27FC236}">
                <a16:creationId xmlns:a16="http://schemas.microsoft.com/office/drawing/2014/main" id="{31C5EC3C-0713-4966-98D5-9161EF2CB6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345232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53058" y="1358414"/>
            <a:ext cx="8437885"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2"/>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Reinforcing the general positive mood in the city is the finding that there are no dominant issues or concerns that voters are focused on.  No single issue or concern is mentioned by more than 18% of Overland Park residents (crime/drugs), and 15% say there are no issues they are most concerned about or simply don’t know how to answer the question.</a:t>
            </a:r>
          </a:p>
          <a:p>
            <a:pPr marL="457200" indent="-457200">
              <a:lnSpc>
                <a:spcPct val="100000"/>
              </a:lnSpc>
              <a:spcBef>
                <a:spcPts val="0"/>
              </a:spcBef>
              <a:spcAft>
                <a:spcPts val="1200"/>
              </a:spcAft>
              <a:buClr>
                <a:srgbClr val="C0504D"/>
              </a:buClr>
              <a:buSzPct val="100000"/>
              <a:buFont typeface="+mj-lt"/>
              <a:buAutoNum type="arabicPeriod" startAt="2"/>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The city’s growth is really a focal point among residents, with 72% saying the city is “growing at about the right speed.” Those more likely to believe the city is growing too fast tend to be older, long-term residents. </a:t>
            </a:r>
          </a:p>
          <a:p>
            <a:pPr marL="0" marR="0" lvl="0" indent="0" algn="l" defTabSz="914400" rtl="0" eaLnBrk="1" fontAlgn="auto" latinLnBrk="0" hangingPunct="1">
              <a:lnSpc>
                <a:spcPct val="100000"/>
              </a:lnSpc>
              <a:spcBef>
                <a:spcPts val="0"/>
              </a:spcBef>
              <a:spcAft>
                <a:spcPts val="1200"/>
              </a:spcAft>
              <a:buClr>
                <a:srgbClr val="C0504D"/>
              </a:buClr>
              <a:buSzPct val="100000"/>
              <a:buNone/>
              <a:tabLst/>
              <a:defRPr/>
            </a:pPr>
            <a:endPar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6F19487C-884C-4ACD-8DAA-5F5716492D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2898D88-4037-4287-A9CE-AB08F33B9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17" name="Picture 16">
            <a:extLst>
              <a:ext uri="{FF2B5EF4-FFF2-40B4-BE49-F238E27FC236}">
                <a16:creationId xmlns:a16="http://schemas.microsoft.com/office/drawing/2014/main" id="{C5DA9141-4307-4505-96C9-E3F1FA47A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3727156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F1B335D-F541-4B62-BC03-229FCF3F2705}"/>
              </a:ext>
            </a:extLst>
          </p:cNvPr>
          <p:cNvSpPr/>
          <p:nvPr/>
        </p:nvSpPr>
        <p:spPr>
          <a:xfrm>
            <a:off x="1451295" y="2569498"/>
            <a:ext cx="775515" cy="360626"/>
          </a:xfrm>
          <a:prstGeom prst="ellipse">
            <a:avLst/>
          </a:prstGeom>
          <a:solidFill>
            <a:srgbClr val="FFE6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57101"/>
            <a:ext cx="7760272" cy="438912"/>
          </a:xfrm>
        </p:spPr>
        <p:txBody>
          <a:bodyPr lIns="0" tIns="0" rIns="0" bIns="0">
            <a:noAutofit/>
          </a:bodyPr>
          <a:lstStyle/>
          <a:p>
            <a:r>
              <a:rPr lang="en-US" sz="2400" dirty="0">
                <a:solidFill>
                  <a:srgbClr val="333333"/>
                </a:solidFill>
                <a:latin typeface="Calibri" panose="020F0502020204030204"/>
              </a:rPr>
              <a:t>JCCC also has an advantage on “preparing a workforce that is ready for the jobs and careers of today and in the future.”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877014"/>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A41707A-0410-4DE7-8968-4919232A2335}"/>
              </a:ext>
            </a:extLst>
          </p:cNvPr>
          <p:cNvGraphicFramePr/>
          <p:nvPr>
            <p:extLst>
              <p:ext uri="{D42A27DB-BD31-4B8C-83A1-F6EECF244321}">
                <p14:modId xmlns:p14="http://schemas.microsoft.com/office/powerpoint/2010/main" val="3088411253"/>
              </p:ext>
            </p:extLst>
          </p:nvPr>
        </p:nvGraphicFramePr>
        <p:xfrm>
          <a:off x="554985" y="1324963"/>
          <a:ext cx="4017016" cy="48801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479118A-D54C-49DD-A432-4DB09F0F6089}"/>
              </a:ext>
            </a:extLst>
          </p:cNvPr>
          <p:cNvSpPr txBox="1"/>
          <p:nvPr/>
        </p:nvSpPr>
        <p:spPr>
          <a:xfrm>
            <a:off x="565911" y="1223956"/>
            <a:ext cx="3901732" cy="1077218"/>
          </a:xfrm>
          <a:prstGeom prst="rect">
            <a:avLst/>
          </a:prstGeom>
          <a:noFill/>
        </p:spPr>
        <p:txBody>
          <a:bodyPr wrap="square" rtlCol="0">
            <a:spAutoFit/>
          </a:bodyPr>
          <a:lstStyle/>
          <a:p>
            <a:pPr algn="ctr"/>
            <a:r>
              <a:rPr lang="en-US" sz="1600" b="0" i="1" u="none" strike="noStrike" baseline="0" dirty="0">
                <a:solidFill>
                  <a:schemeClr val="bg2">
                    <a:lumMod val="25000"/>
                  </a:schemeClr>
                </a:solidFill>
                <a:latin typeface="Calibri" panose="020F0502020204030204" pitchFamily="34" charset="0"/>
              </a:rPr>
              <a:t>Johnson County Community</a:t>
            </a:r>
          </a:p>
          <a:p>
            <a:pPr algn="ctr"/>
            <a:r>
              <a:rPr lang="en-US" sz="1600" b="0" i="1" u="none" strike="noStrike" baseline="0" dirty="0">
                <a:solidFill>
                  <a:schemeClr val="bg2">
                    <a:lumMod val="25000"/>
                  </a:schemeClr>
                </a:solidFill>
                <a:latin typeface="Calibri" panose="020F0502020204030204" pitchFamily="34" charset="0"/>
              </a:rPr>
              <a:t>College is preparing a workforce that is ready for the jobs and careers of today and in the future.</a:t>
            </a:r>
            <a:endParaRPr lang="en-US" sz="1600" i="1" dirty="0">
              <a:solidFill>
                <a:schemeClr val="bg2">
                  <a:lumMod val="25000"/>
                </a:schemeClr>
              </a:solidFill>
            </a:endParaRPr>
          </a:p>
        </p:txBody>
      </p:sp>
      <p:graphicFrame>
        <p:nvGraphicFramePr>
          <p:cNvPr id="23" name="Chart 22">
            <a:extLst>
              <a:ext uri="{FF2B5EF4-FFF2-40B4-BE49-F238E27FC236}">
                <a16:creationId xmlns:a16="http://schemas.microsoft.com/office/drawing/2014/main" id="{57F88D34-1501-4DEA-89FB-50B9814E4D45}"/>
              </a:ext>
            </a:extLst>
          </p:cNvPr>
          <p:cNvGraphicFramePr/>
          <p:nvPr>
            <p:extLst>
              <p:ext uri="{D42A27DB-BD31-4B8C-83A1-F6EECF244321}">
                <p14:modId xmlns:p14="http://schemas.microsoft.com/office/powerpoint/2010/main" val="4071559218"/>
              </p:ext>
            </p:extLst>
          </p:nvPr>
        </p:nvGraphicFramePr>
        <p:xfrm>
          <a:off x="524805" y="1324963"/>
          <a:ext cx="8187917"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529D6EA2-AB2B-4DE5-932E-40D7DA8CB40A}"/>
              </a:ext>
            </a:extLst>
          </p:cNvPr>
          <p:cNvSpPr txBox="1"/>
          <p:nvPr/>
        </p:nvSpPr>
        <p:spPr>
          <a:xfrm>
            <a:off x="5630707" y="4316736"/>
            <a:ext cx="9071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cxnSp>
        <p:nvCxnSpPr>
          <p:cNvPr id="24" name="Straight Connector 23">
            <a:extLst>
              <a:ext uri="{FF2B5EF4-FFF2-40B4-BE49-F238E27FC236}">
                <a16:creationId xmlns:a16="http://schemas.microsoft.com/office/drawing/2014/main" id="{680CA52F-3FC4-45C5-940B-CE829E202B93}"/>
              </a:ext>
            </a:extLst>
          </p:cNvPr>
          <p:cNvCxnSpPr>
            <a:cxnSpLocks/>
          </p:cNvCxnSpPr>
          <p:nvPr/>
        </p:nvCxnSpPr>
        <p:spPr>
          <a:xfrm>
            <a:off x="4625158" y="1223956"/>
            <a:ext cx="0" cy="4634936"/>
          </a:xfrm>
          <a:prstGeom prst="line">
            <a:avLst/>
          </a:prstGeom>
          <a:ln w="28575"/>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B8CA5E9E-46C4-43B8-9FD4-48A945ACD493}"/>
              </a:ext>
            </a:extLst>
          </p:cNvPr>
          <p:cNvSpPr txBox="1"/>
          <p:nvPr/>
        </p:nvSpPr>
        <p:spPr>
          <a:xfrm>
            <a:off x="4942465" y="1233214"/>
            <a:ext cx="3901732" cy="1077218"/>
          </a:xfrm>
          <a:prstGeom prst="rect">
            <a:avLst/>
          </a:prstGeom>
          <a:noFill/>
        </p:spPr>
        <p:txBody>
          <a:bodyPr wrap="square" rtlCol="0">
            <a:spAutoFit/>
          </a:bodyPr>
          <a:lstStyle/>
          <a:p>
            <a:pPr algn="ctr"/>
            <a:r>
              <a:rPr lang="en-US" sz="1600" b="0" i="1" u="none" strike="noStrike" baseline="0" dirty="0">
                <a:solidFill>
                  <a:schemeClr val="bg2">
                    <a:lumMod val="25000"/>
                  </a:schemeClr>
                </a:solidFill>
                <a:latin typeface="Calibri" panose="020F0502020204030204" pitchFamily="34" charset="0"/>
              </a:rPr>
              <a:t>The University of Kansas Edwards</a:t>
            </a:r>
          </a:p>
          <a:p>
            <a:pPr algn="ctr"/>
            <a:r>
              <a:rPr lang="en-US" sz="1600" b="0" i="1" u="none" strike="noStrike" baseline="0" dirty="0">
                <a:solidFill>
                  <a:schemeClr val="bg2">
                    <a:lumMod val="25000"/>
                  </a:schemeClr>
                </a:solidFill>
                <a:latin typeface="Calibri" panose="020F0502020204030204" pitchFamily="34" charset="0"/>
              </a:rPr>
              <a:t>Campus is preparing a workforce that is ready for the jobs and careers of today and in the future.</a:t>
            </a:r>
            <a:endParaRPr lang="en-US" sz="1600" i="1" dirty="0">
              <a:solidFill>
                <a:schemeClr val="bg2">
                  <a:lumMod val="25000"/>
                </a:schemeClr>
              </a:solidFill>
            </a:endParaRPr>
          </a:p>
        </p:txBody>
      </p:sp>
      <p:pic>
        <p:nvPicPr>
          <p:cNvPr id="17" name="Picture 16" descr="A picture containing drawing&#10;&#10;Description automatically generated">
            <a:extLst>
              <a:ext uri="{FF2B5EF4-FFF2-40B4-BE49-F238E27FC236}">
                <a16:creationId xmlns:a16="http://schemas.microsoft.com/office/drawing/2014/main" id="{6148A834-96AB-4267-A61C-67DCB195D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sp>
        <p:nvSpPr>
          <p:cNvPr id="25" name="Rectangle 24">
            <a:extLst>
              <a:ext uri="{FF2B5EF4-FFF2-40B4-BE49-F238E27FC236}">
                <a16:creationId xmlns:a16="http://schemas.microsoft.com/office/drawing/2014/main" id="{E61DF1FC-11CA-436A-A9E9-06C673A947BA}"/>
              </a:ext>
            </a:extLst>
          </p:cNvPr>
          <p:cNvSpPr/>
          <p:nvPr/>
        </p:nvSpPr>
        <p:spPr>
          <a:xfrm>
            <a:off x="2516777" y="6389976"/>
            <a:ext cx="4110446" cy="25391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do you agree or disagree with the following statement:</a:t>
            </a:r>
          </a:p>
        </p:txBody>
      </p:sp>
      <p:sp>
        <p:nvSpPr>
          <p:cNvPr id="27" name="TextBox 26">
            <a:extLst>
              <a:ext uri="{FF2B5EF4-FFF2-40B4-BE49-F238E27FC236}">
                <a16:creationId xmlns:a16="http://schemas.microsoft.com/office/drawing/2014/main" id="{C2DF5418-0BD6-49B2-A51C-ACB42D77D446}"/>
              </a:ext>
            </a:extLst>
          </p:cNvPr>
          <p:cNvSpPr txBox="1"/>
          <p:nvPr/>
        </p:nvSpPr>
        <p:spPr>
          <a:xfrm>
            <a:off x="1339535" y="4022290"/>
            <a:ext cx="9071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sp>
        <p:nvSpPr>
          <p:cNvPr id="20" name="Rectangle 19">
            <a:extLst>
              <a:ext uri="{FF2B5EF4-FFF2-40B4-BE49-F238E27FC236}">
                <a16:creationId xmlns:a16="http://schemas.microsoft.com/office/drawing/2014/main" id="{A2F9AB13-E401-47F1-A7A4-531AF904F296}"/>
              </a:ext>
            </a:extLst>
          </p:cNvPr>
          <p:cNvSpPr/>
          <p:nvPr/>
        </p:nvSpPr>
        <p:spPr>
          <a:xfrm>
            <a:off x="2358285" y="220016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+79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837A04D-B969-46A2-89AD-EF4C1E57992B}"/>
              </a:ext>
            </a:extLst>
          </p:cNvPr>
          <p:cNvSpPr/>
          <p:nvPr/>
        </p:nvSpPr>
        <p:spPr>
          <a:xfrm>
            <a:off x="6437153" y="220016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A picture containing text&#10;&#10;Description automatically generated">
            <a:extLst>
              <a:ext uri="{FF2B5EF4-FFF2-40B4-BE49-F238E27FC236}">
                <a16:creationId xmlns:a16="http://schemas.microsoft.com/office/drawing/2014/main" id="{08A5C353-84B1-4471-9727-A28FC68DE9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1710" y="6369624"/>
            <a:ext cx="1426048" cy="347698"/>
          </a:xfrm>
          <a:prstGeom prst="rect">
            <a:avLst/>
          </a:prstGeom>
        </p:spPr>
      </p:pic>
      <p:pic>
        <p:nvPicPr>
          <p:cNvPr id="29" name="Picture 28">
            <a:extLst>
              <a:ext uri="{FF2B5EF4-FFF2-40B4-BE49-F238E27FC236}">
                <a16:creationId xmlns:a16="http://schemas.microsoft.com/office/drawing/2014/main" id="{34AF7250-C045-488B-8C48-93B364E7DA93}"/>
              </a:ext>
            </a:extLst>
          </p:cNvPr>
          <p:cNvPicPr>
            <a:picLocks noChangeAspect="1"/>
          </p:cNvPicPr>
          <p:nvPr/>
        </p:nvPicPr>
        <p:blipFill rotWithShape="1">
          <a:blip r:embed="rId7">
            <a:extLst>
              <a:ext uri="{28A0092B-C50C-407E-A947-70E740481C1C}">
                <a14:useLocalDpi xmlns:a14="http://schemas.microsoft.com/office/drawing/2010/main" val="0"/>
              </a:ext>
            </a:extLst>
          </a:blip>
          <a:srcRect t="-2459" r="86823"/>
          <a:stretch/>
        </p:blipFill>
        <p:spPr>
          <a:xfrm>
            <a:off x="8248368" y="6353873"/>
            <a:ext cx="466521" cy="410519"/>
          </a:xfrm>
          <a:prstGeom prst="rect">
            <a:avLst/>
          </a:prstGeom>
        </p:spPr>
      </p:pic>
    </p:spTree>
    <p:extLst>
      <p:ext uri="{BB962C8B-B14F-4D97-AF65-F5344CB8AC3E}">
        <p14:creationId xmlns:p14="http://schemas.microsoft.com/office/powerpoint/2010/main" val="606420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9000" r="-2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8D6982-06C8-40AD-B576-9AAFAD99D438}"/>
              </a:ext>
            </a:extLst>
          </p:cNvPr>
          <p:cNvSpPr/>
          <p:nvPr/>
        </p:nvSpPr>
        <p:spPr>
          <a:xfrm>
            <a:off x="0" y="-20320"/>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42578817-D628-4AB8-BC7D-AC93E59D7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70" y="93854"/>
            <a:ext cx="2775310" cy="1268574"/>
          </a:xfrm>
          <a:prstGeom prst="rect">
            <a:avLst/>
          </a:prstGeom>
        </p:spPr>
      </p:pic>
      <p:sp>
        <p:nvSpPr>
          <p:cNvPr id="7" name="Title 1">
            <a:extLst>
              <a:ext uri="{FF2B5EF4-FFF2-40B4-BE49-F238E27FC236}">
                <a16:creationId xmlns:a16="http://schemas.microsoft.com/office/drawing/2014/main" id="{9EE6B1EB-24A9-4CDE-ADCC-67FF4527C990}"/>
              </a:ext>
            </a:extLst>
          </p:cNvPr>
          <p:cNvSpPr txBox="1">
            <a:spLocks/>
          </p:cNvSpPr>
          <p:nvPr/>
        </p:nvSpPr>
        <p:spPr>
          <a:xfrm>
            <a:off x="6270155" y="1751275"/>
            <a:ext cx="3178645" cy="1311965"/>
          </a:xfrm>
          <a:prstGeom prst="rect">
            <a:avLst/>
          </a:prstGeom>
        </p:spPr>
        <p:txBody>
          <a:bodyPr vert="horz"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libri Light" panose="020F0302020204030204"/>
                <a:ea typeface="+mj-ea"/>
                <a:cs typeface="+mj-cs"/>
              </a:rPr>
              <a:t>Neil Newhouse </a:t>
            </a:r>
            <a:br>
              <a:rPr kumimoji="0" lang="en-US" sz="4400" b="1" i="0" u="none" strike="noStrike" kern="1200" cap="none" spc="0" normalizeH="0" baseline="0" noProof="0" dirty="0">
                <a:ln>
                  <a:noFill/>
                </a:ln>
                <a:solidFill>
                  <a:srgbClr val="333333"/>
                </a:solidFill>
                <a:effectLst/>
                <a:uLnTx/>
                <a:uFillTx/>
                <a:latin typeface="Calibri Light" panose="020F0302020204030204"/>
                <a:ea typeface="+mj-ea"/>
                <a:cs typeface="+mj-cs"/>
              </a:rPr>
            </a:br>
            <a: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t>Partner</a:t>
            </a:r>
            <a:b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br>
            <a:b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br>
            <a:endParaRPr kumimoji="0" lang="en-US" sz="2400" b="0" i="0" u="none" strike="noStrike" kern="1200" cap="none" spc="600" normalizeH="0" baseline="0" noProof="0" dirty="0">
              <a:ln>
                <a:noFill/>
              </a:ln>
              <a:solidFill>
                <a:srgbClr val="333333"/>
              </a:solidFill>
              <a:effectLst/>
              <a:uLnTx/>
              <a:uFillTx/>
              <a:latin typeface="Calibri Light" panose="020F0302020204030204"/>
              <a:ea typeface="+mj-ea"/>
              <a:cs typeface="+mj-cs"/>
            </a:endParaRPr>
          </a:p>
        </p:txBody>
      </p:sp>
      <p:sp>
        <p:nvSpPr>
          <p:cNvPr id="8" name="Title 1">
            <a:extLst>
              <a:ext uri="{FF2B5EF4-FFF2-40B4-BE49-F238E27FC236}">
                <a16:creationId xmlns:a16="http://schemas.microsoft.com/office/drawing/2014/main" id="{84BCB7CC-B7B8-4A31-92F0-0C785AE15FA1}"/>
              </a:ext>
            </a:extLst>
          </p:cNvPr>
          <p:cNvSpPr txBox="1">
            <a:spLocks/>
          </p:cNvSpPr>
          <p:nvPr/>
        </p:nvSpPr>
        <p:spPr>
          <a:xfrm>
            <a:off x="6270155" y="2599385"/>
            <a:ext cx="3178645" cy="1311965"/>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Phone: (703) 836-7655</a:t>
            </a:r>
          </a:p>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Email: </a:t>
            </a: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hlinkClick r:id="rId4"/>
              </a:rPr>
              <a:t>neil@pos.org</a:t>
            </a:r>
            <a:endPar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endParaRPr>
          </a:p>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Twitter: @KCkid</a:t>
            </a:r>
          </a:p>
        </p:txBody>
      </p:sp>
      <p:pic>
        <p:nvPicPr>
          <p:cNvPr id="11" name="Picture 10" descr="A picture containing text&#10;&#10;Description automatically generated">
            <a:extLst>
              <a:ext uri="{FF2B5EF4-FFF2-40B4-BE49-F238E27FC236}">
                <a16:creationId xmlns:a16="http://schemas.microsoft.com/office/drawing/2014/main" id="{27B6711B-43BA-43AC-A00D-3971DB2607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6221" y="40132"/>
            <a:ext cx="3178645" cy="735136"/>
          </a:xfrm>
          <a:prstGeom prst="rect">
            <a:avLst/>
          </a:prstGeom>
        </p:spPr>
      </p:pic>
      <p:pic>
        <p:nvPicPr>
          <p:cNvPr id="9" name="Picture 8">
            <a:extLst>
              <a:ext uri="{FF2B5EF4-FFF2-40B4-BE49-F238E27FC236}">
                <a16:creationId xmlns:a16="http://schemas.microsoft.com/office/drawing/2014/main" id="{B9C51718-6226-492A-A578-941B2E8AC4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1691" y="817896"/>
            <a:ext cx="4811597" cy="544532"/>
          </a:xfrm>
          <a:prstGeom prst="rect">
            <a:avLst/>
          </a:prstGeom>
        </p:spPr>
      </p:pic>
    </p:spTree>
    <p:extLst>
      <p:ext uri="{BB962C8B-B14F-4D97-AF65-F5344CB8AC3E}">
        <p14:creationId xmlns:p14="http://schemas.microsoft.com/office/powerpoint/2010/main" val="34957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53058" y="1021060"/>
            <a:ext cx="8544242"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4"/>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Voters’ top priorities for their elected officials revolve around quality of life issues – K-12 schools, crime/public safety, economic development/jobs and access to quality health and mental health care.  Interestingly, “keeping the mill levy low” falls toward the bottom of the list of priorities.</a:t>
            </a:r>
          </a:p>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4"/>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The discussion of taxes in the poll is illuminating.  Fully 72% of residents polled said they believe that for the services they receive, the city taxes they pay are “about right,” with just 26% saying they are too high.  But, there is little awareness that their local property taxes are significantly lower than their neighboring cities – just 11% say they believe they pay less than their neighbors.  Even more surprising is the finding that 55% of respondents say that “it’s not all that important to them that Overland </a:t>
            </a:r>
            <a:r>
              <a:rPr kumimoji="0" lang="en-US" sz="2400" b="1" i="0" u="none" strike="noStrike" kern="1200" cap="none" spc="0" normalizeH="0" baseline="0" noProof="0">
                <a:ln>
                  <a:noFill/>
                </a:ln>
                <a:solidFill>
                  <a:srgbClr val="333333"/>
                </a:solidFill>
                <a:effectLst/>
                <a:uLnTx/>
                <a:uFillTx/>
                <a:latin typeface="Calibri" panose="020F0502020204030204"/>
                <a:ea typeface="+mn-ea"/>
                <a:cs typeface="+mn-cs"/>
              </a:rPr>
              <a:t>Park has </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the lowest property taxes in the area.”</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AF31F8BB-9439-41D6-B2D4-82F05EFCB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C99696E9-254B-41AB-AF41-4FC12D648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17" name="Picture 16">
            <a:extLst>
              <a:ext uri="{FF2B5EF4-FFF2-40B4-BE49-F238E27FC236}">
                <a16:creationId xmlns:a16="http://schemas.microsoft.com/office/drawing/2014/main" id="{03AF1F67-4E73-4C3B-96E5-643CA48AB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81265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299955" y="1272459"/>
            <a:ext cx="8433228"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6"/>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These Overland Park voters are not as viscerally opposed to higher taxes as one might expect, especially if the taxes are viewed as enabling and facilitating their quality of life. In fact, a majority of voters support raising taxes for eleven of the fifteen priorities tested, led by support for mental health services, K-12 education and infrastructure – highways and city/neighborhood streets.  </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53C13F87-AE93-4935-AA21-C7E8E568AC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523A0D2A-4E7B-4970-BB18-4C0C05D6F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17" name="Picture 16">
            <a:extLst>
              <a:ext uri="{FF2B5EF4-FFF2-40B4-BE49-F238E27FC236}">
                <a16:creationId xmlns:a16="http://schemas.microsoft.com/office/drawing/2014/main" id="{9968C2B7-8C48-479A-9681-846AD3A34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204154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132520" y="1254746"/>
            <a:ext cx="8790943"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00000"/>
              </a:lnSpc>
              <a:spcBef>
                <a:spcPts val="0"/>
              </a:spcBef>
              <a:spcAft>
                <a:spcPts val="1200"/>
              </a:spcAft>
              <a:buClr>
                <a:srgbClr val="C0504D"/>
              </a:buClr>
              <a:buSzPct val="100000"/>
              <a:buFont typeface="+mj-lt"/>
              <a:buAutoNum type="arabicPeriod" startAt="7"/>
              <a:defRPr/>
            </a:pPr>
            <a:r>
              <a:rPr kumimoji="0" lang="en-US" b="1" i="0" u="none" strike="noStrike" kern="1200" cap="none" spc="0" normalizeH="0" baseline="0" noProof="0" dirty="0">
                <a:ln>
                  <a:noFill/>
                </a:ln>
                <a:solidFill>
                  <a:srgbClr val="333333"/>
                </a:solidFill>
                <a:effectLst/>
                <a:uLnTx/>
                <a:uFillTx/>
                <a:latin typeface="Calibri" panose="020F0502020204030204"/>
                <a:ea typeface="+mn-ea"/>
                <a:cs typeface="+mn-cs"/>
              </a:rPr>
              <a:t>Overland Park voters are truly divided on another key aspect of the growth of their city – housing options, specifically the construction of apartment complexes.  Fully 40% of voters say they believe that the choice of housing options in the city is too limited, 50% believe that more apartment complexes are needed, and 64% say they support policies that ensure that lower cost residences can be built throughout the city. </a:t>
            </a:r>
          </a:p>
          <a:p>
            <a:pPr marL="457200" lvl="1" indent="0">
              <a:lnSpc>
                <a:spcPct val="100000"/>
              </a:lnSpc>
              <a:spcBef>
                <a:spcPts val="0"/>
              </a:spcBef>
              <a:spcAft>
                <a:spcPts val="1200"/>
              </a:spcAft>
              <a:buClr>
                <a:srgbClr val="C0504D"/>
              </a:buClr>
              <a:buSzPct val="100000"/>
              <a:buNone/>
              <a:defRPr/>
            </a:pPr>
            <a:r>
              <a:rPr lang="en-US" b="1" dirty="0">
                <a:solidFill>
                  <a:srgbClr val="333333"/>
                </a:solidFill>
                <a:latin typeface="Calibri" panose="020F0502020204030204"/>
              </a:rPr>
              <a:t>	</a:t>
            </a:r>
            <a:r>
              <a:rPr kumimoji="0" lang="en-US" b="1" i="0" u="none" strike="noStrike" kern="1200" cap="none" spc="0" normalizeH="0" baseline="0" noProof="0" dirty="0">
                <a:ln>
                  <a:noFill/>
                </a:ln>
                <a:solidFill>
                  <a:srgbClr val="333333"/>
                </a:solidFill>
                <a:effectLst/>
                <a:uLnTx/>
                <a:uFillTx/>
                <a:latin typeface="Calibri" panose="020F0502020204030204"/>
                <a:ea typeface="+mn-ea"/>
                <a:cs typeface="+mn-cs"/>
              </a:rPr>
              <a:t>But, attitudes on this issue vary greatly based on the length 	of residency and age of the respondent.  Clearly, some 	Overland Park voters fear that this new construction will 	negatively change the complexion of their city.</a:t>
            </a:r>
          </a:p>
          <a:p>
            <a:pPr marL="0" marR="0" lvl="0" indent="0" algn="l" defTabSz="914400" rtl="0" eaLnBrk="1" fontAlgn="auto" latinLnBrk="0" hangingPunct="1">
              <a:lnSpc>
                <a:spcPct val="100000"/>
              </a:lnSpc>
              <a:spcBef>
                <a:spcPts val="0"/>
              </a:spcBef>
              <a:spcAft>
                <a:spcPts val="1200"/>
              </a:spcAft>
              <a:buClr>
                <a:srgbClr val="C0504D"/>
              </a:buClr>
              <a:buSzTx/>
              <a:buFont typeface="Arial" panose="020B0604020202020204" pitchFamily="34" charset="0"/>
              <a:buNone/>
              <a:tabLst/>
              <a:defRPr/>
            </a:pPr>
            <a:endPar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88449972-DBED-420F-A6EB-9AABF0292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24505BF-13F3-4FB9-977E-66834197E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17" name="Picture 16">
            <a:extLst>
              <a:ext uri="{FF2B5EF4-FFF2-40B4-BE49-F238E27FC236}">
                <a16:creationId xmlns:a16="http://schemas.microsoft.com/office/drawing/2014/main" id="{220DA2BB-943B-4A95-BB09-E02868048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316602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53058" y="1358414"/>
            <a:ext cx="8437885"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8"/>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Finally, it’s clear that the images and reputations of Johnson County Community College and KU Edwards campus are strong and valued by local residents.</a:t>
            </a:r>
          </a:p>
          <a:p>
            <a:pPr marL="0" marR="0" lvl="0" indent="0" algn="l" defTabSz="914400" rtl="0" eaLnBrk="1" fontAlgn="auto" latinLnBrk="0" hangingPunct="1">
              <a:lnSpc>
                <a:spcPct val="100000"/>
              </a:lnSpc>
              <a:spcBef>
                <a:spcPts val="0"/>
              </a:spcBef>
              <a:spcAft>
                <a:spcPts val="1200"/>
              </a:spcAft>
              <a:buClr>
                <a:srgbClr val="C0504D"/>
              </a:buClr>
              <a:buSzTx/>
              <a:buFont typeface="Arial" panose="020B0604020202020204" pitchFamily="34" charset="0"/>
              <a:buNone/>
              <a:tabLst/>
              <a:defRPr/>
            </a:pPr>
            <a:endPar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328955AD-894A-4FA2-A0EB-99C16D45A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819" y="6432940"/>
            <a:ext cx="1313336" cy="2844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C4475B7-F83E-41AA-853E-F53A71C5D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94" y="6372505"/>
            <a:ext cx="1598213" cy="389675"/>
          </a:xfrm>
          <a:prstGeom prst="rect">
            <a:avLst/>
          </a:prstGeom>
        </p:spPr>
      </p:pic>
      <p:pic>
        <p:nvPicPr>
          <p:cNvPr id="17" name="Picture 16">
            <a:extLst>
              <a:ext uri="{FF2B5EF4-FFF2-40B4-BE49-F238E27FC236}">
                <a16:creationId xmlns:a16="http://schemas.microsoft.com/office/drawing/2014/main" id="{2E85C9C4-6E54-43FA-94B4-93D278FA6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79" y="6429401"/>
            <a:ext cx="2302106" cy="260531"/>
          </a:xfrm>
          <a:prstGeom prst="rect">
            <a:avLst/>
          </a:prstGeom>
        </p:spPr>
      </p:pic>
    </p:spTree>
    <p:extLst>
      <p:ext uri="{BB962C8B-B14F-4D97-AF65-F5344CB8AC3E}">
        <p14:creationId xmlns:p14="http://schemas.microsoft.com/office/powerpoint/2010/main" val="3372748197"/>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2701</TotalTime>
  <Words>3935</Words>
  <Application>Microsoft Office PowerPoint</Application>
  <PresentationFormat>On-screen Show (4:3)</PresentationFormat>
  <Paragraphs>499</Paragraphs>
  <Slides>51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51</vt:i4>
      </vt:variant>
    </vt:vector>
  </HeadingPairs>
  <TitlesOfParts>
    <vt:vector size="58" baseType="lpstr">
      <vt:lpstr>Arial</vt:lpstr>
      <vt:lpstr>Calibri</vt:lpstr>
      <vt:lpstr>Calibri Light</vt:lpstr>
      <vt:lpstr>Calibri,Bold</vt:lpstr>
      <vt:lpstr>3_Office Theme</vt:lpstr>
      <vt:lpstr>4_Office Theme</vt:lpstr>
      <vt:lpstr>1_Office Theme</vt:lpstr>
      <vt:lpstr>A Poll of 500  Overland Park Voters </vt:lpstr>
      <vt:lpstr>METHODOLOGY</vt:lpstr>
      <vt:lpstr>Take-Aways</vt:lpstr>
      <vt:lpstr>KEY FINDINGS</vt:lpstr>
      <vt:lpstr>KEY FINDINGS</vt:lpstr>
      <vt:lpstr>KEY FINDINGS</vt:lpstr>
      <vt:lpstr>KEY FINDINGS</vt:lpstr>
      <vt:lpstr>KEY FINDINGS</vt:lpstr>
      <vt:lpstr>KEY FINDINGS</vt:lpstr>
      <vt:lpstr>BOTTOM LINE</vt:lpstr>
      <vt:lpstr>BOTTOM LINE</vt:lpstr>
      <vt:lpstr>Key Poll Findings</vt:lpstr>
      <vt:lpstr>As we found nearly a decade ago, Overland Park voters overwhelmingly believe the city is headed in the right direction.</vt:lpstr>
      <vt:lpstr>That optimism clearly cuts across geography.</vt:lpstr>
      <vt:lpstr>There isn’t a single issue that dominates voters’ concerns, but crime/drugs tops the list.</vt:lpstr>
      <vt:lpstr>Overland Park voters overwhelmingly approve of the job Mayor Gerlach has done.</vt:lpstr>
      <vt:lpstr>Voters agree that city government is responsive to its citizens and approve of the job city council is doing handling their tax dollars.</vt:lpstr>
      <vt:lpstr>Voters are also very positive toward Johnson County government.</vt:lpstr>
      <vt:lpstr>But, that positivity doesn’t extend to the state legislature.</vt:lpstr>
      <vt:lpstr>Fully 72% of Overland Park voters rate the city extremely positively as a place to live.</vt:lpstr>
      <vt:lpstr>Voters are nearly unanimous in describing Overland Park as a “welcoming community.”</vt:lpstr>
      <vt:lpstr>Most Overland Park residents believe the city is growing “at about the right speed,” though concern about growing too quickly increases with age.</vt:lpstr>
      <vt:lpstr>Issue Priorities for Overland Park Elected Officials</vt:lpstr>
      <vt:lpstr>When voters were asked the importance of each of the following issues for the city’s elected officials…</vt:lpstr>
      <vt:lpstr>K-12 education, public safety, economic development and health care top the list.</vt:lpstr>
      <vt:lpstr>Surprisingly, traffic/congestion issues and cultural amenities rank toward the bottom of the list.</vt:lpstr>
      <vt:lpstr>On Other Issues… </vt:lpstr>
      <vt:lpstr>When voters are asked about “chip seal”…</vt:lpstr>
      <vt:lpstr>Residents are evenly divided, with over one-quarter saying it’s an issue they don’t care about.</vt:lpstr>
      <vt:lpstr>The “chip seal” issue doesn’t appear to be driven by partisanship or political ideology.</vt:lpstr>
      <vt:lpstr>There is a division of opinion regarding whether housing options in the city are “too limited.”</vt:lpstr>
      <vt:lpstr>Shorter-term residents are more likely to believe that housing options are more limited.</vt:lpstr>
      <vt:lpstr>Voter opinion is divided on whether the city is allowing too many apartment complexes to be built.</vt:lpstr>
      <vt:lpstr>Again, this is an issue that divides voters by partisanship and length of residency.</vt:lpstr>
      <vt:lpstr>There is significant support for policies to ensure smaller, lower cost residences can be built throughout the city.</vt:lpstr>
      <vt:lpstr>On the issue of taxes, there is a general consensus that city taxes are “about right.”</vt:lpstr>
      <vt:lpstr>Attitudes on taxes varies by political ideology, education level and income.</vt:lpstr>
      <vt:lpstr>When Overland Park voters are asked about the level of property taxes they pay compared to their neighbors… </vt:lpstr>
      <vt:lpstr>Only 11% (!) believe their property taxes are less than neighboring cities.</vt:lpstr>
      <vt:lpstr>And, fewer than half say that it’s important (very/extremely) that OP’s property taxes are significantly lower than their neighbors.</vt:lpstr>
      <vt:lpstr>Attitudes don’t differ all that much by age or income level.</vt:lpstr>
      <vt:lpstr>There is strong support across party lines for renewing the 1/8th cent sales tax.</vt:lpstr>
      <vt:lpstr>Willingness to Pay Higher Taxes?</vt:lpstr>
      <vt:lpstr>While no one wants to pay higher taxes, these Overland Park Voters were asked whether they would be willing to pay increased taxes if the money were to be used solely for this purpose…  </vt:lpstr>
      <vt:lpstr>Mental health services, K-12 schools and teacher salaries top the list of priorities that voters would be willing to pay higher taxes for, closely followed by infrastructure needs.</vt:lpstr>
      <vt:lpstr>Creating new public gathering spaces and building a new city hall fall at the bottom of the “willing to pay for” list.</vt:lpstr>
      <vt:lpstr>One Key Take-Away: </vt:lpstr>
      <vt:lpstr>JCCC has an overwhelmingly favorable image in the community, with three-quarters of voters agreeing it is critical for economic development.</vt:lpstr>
      <vt:lpstr>KU’s Edwards campus also scores well on these measures, though a couple of notches below JCCC.</vt:lpstr>
      <vt:lpstr>JCCC also has an advantage on “preparing a workforce that is ready for the jobs and careers of today and in 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over 50% of voters believe there are inequities in the city’s justice system.</dc:title>
  <dc:creator>Jackson Ellis</dc:creator>
  <cp:lastModifiedBy>Erin Murray</cp:lastModifiedBy>
  <cp:revision>108</cp:revision>
  <cp:lastPrinted>2021-09-16T17:07:54Z</cp:lastPrinted>
  <dcterms:created xsi:type="dcterms:W3CDTF">2021-05-25T13:58:26Z</dcterms:created>
  <dcterms:modified xsi:type="dcterms:W3CDTF">2021-09-24T17:42:01Z</dcterms:modified>
</cp:coreProperties>
</file>